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64" r:id="rId2"/>
    <p:sldId id="283" r:id="rId3"/>
    <p:sldId id="277" r:id="rId4"/>
    <p:sldId id="276" r:id="rId5"/>
    <p:sldId id="269" r:id="rId6"/>
    <p:sldId id="273" r:id="rId7"/>
    <p:sldId id="280" r:id="rId8"/>
    <p:sldId id="266" r:id="rId9"/>
    <p:sldId id="279" r:id="rId10"/>
    <p:sldId id="271" r:id="rId11"/>
    <p:sldId id="281" r:id="rId12"/>
    <p:sldId id="322" r:id="rId13"/>
    <p:sldId id="309" r:id="rId14"/>
    <p:sldId id="286" r:id="rId15"/>
    <p:sldId id="291" r:id="rId16"/>
    <p:sldId id="292" r:id="rId17"/>
    <p:sldId id="337" r:id="rId18"/>
    <p:sldId id="294" r:id="rId19"/>
    <p:sldId id="334" r:id="rId20"/>
    <p:sldId id="332" r:id="rId21"/>
    <p:sldId id="333" r:id="rId22"/>
    <p:sldId id="339" r:id="rId23"/>
    <p:sldId id="318" r:id="rId24"/>
    <p:sldId id="258" r:id="rId25"/>
    <p:sldId id="317" r:id="rId26"/>
    <p:sldId id="308" r:id="rId27"/>
    <p:sldId id="302" r:id="rId28"/>
    <p:sldId id="311" r:id="rId29"/>
    <p:sldId id="320" r:id="rId30"/>
    <p:sldId id="321" r:id="rId31"/>
    <p:sldId id="336" r:id="rId32"/>
    <p:sldId id="290" r:id="rId33"/>
    <p:sldId id="323" r:id="rId34"/>
    <p:sldId id="310" r:id="rId35"/>
    <p:sldId id="329" r:id="rId36"/>
    <p:sldId id="326" r:id="rId37"/>
    <p:sldId id="328" r:id="rId38"/>
    <p:sldId id="341" r:id="rId39"/>
    <p:sldId id="342" r:id="rId40"/>
    <p:sldId id="274" r:id="rId41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나눔고딕 ExtraBold" panose="020D0904000000000000" pitchFamily="50" charset="-127"/>
      <p:bold r:id="rId48"/>
    </p:embeddedFont>
    <p:embeddedFont>
      <p:font typeface="나눔바른고딕" panose="020B0603020101020101" pitchFamily="50" charset="-127"/>
      <p:regular r:id="rId49"/>
      <p:bold r:id="rId50"/>
    </p:embeddedFont>
    <p:embeddedFont>
      <p:font typeface="나눔스퀘어" panose="020B0600000101010101" pitchFamily="50" charset="-127"/>
      <p:regular r:id="rId51"/>
    </p:embeddedFont>
    <p:embeddedFont>
      <p:font typeface="나눔스퀘어 Bold" panose="020B0600000101010101" pitchFamily="50" charset="-127"/>
      <p:bold r:id="rId52"/>
    </p:embeddedFont>
    <p:embeddedFont>
      <p:font typeface="나눔스퀘어 ExtraBold" panose="020B0600000101010101" pitchFamily="50" charset="-127"/>
      <p:bold r:id="rId53"/>
    </p:embeddedFont>
    <p:embeddedFont>
      <p:font typeface="나눔스퀘어라운드 ExtraBold" panose="020B0600000101010101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outline" id="{B4070AB0-3F9F-4CB0-AC34-8F56506FE3B1}">
          <p14:sldIdLst>
            <p14:sldId id="264"/>
            <p14:sldId id="283"/>
          </p14:sldIdLst>
        </p14:section>
        <p14:section name="01,02 (Exclude)" id="{DC2F83C5-A3DD-41B4-8E37-F292C3D2662C}">
          <p14:sldIdLst>
            <p14:sldId id="277"/>
            <p14:sldId id="276"/>
            <p14:sldId id="269"/>
            <p14:sldId id="273"/>
            <p14:sldId id="280"/>
            <p14:sldId id="266"/>
            <p14:sldId id="279"/>
          </p14:sldIdLst>
        </p14:section>
        <p14:section name="01,02 (Include)" id="{6A361791-0778-493A-A594-C53BF2DE2266}">
          <p14:sldIdLst>
            <p14:sldId id="271"/>
            <p14:sldId id="281"/>
          </p14:sldIdLst>
        </p14:section>
        <p14:section name="03. EDA" id="{E6E1B69C-A31E-4A3C-B9FD-76D5326FEFD4}">
          <p14:sldIdLst>
            <p14:sldId id="322"/>
            <p14:sldId id="309"/>
            <p14:sldId id="286"/>
            <p14:sldId id="291"/>
            <p14:sldId id="292"/>
            <p14:sldId id="337"/>
            <p14:sldId id="294"/>
            <p14:sldId id="334"/>
            <p14:sldId id="332"/>
            <p14:sldId id="333"/>
            <p14:sldId id="339"/>
          </p14:sldIdLst>
        </p14:section>
        <p14:section name="04. 모델링" id="{2D7ADCD4-42F5-4EB8-A2EB-875DFD376411}">
          <p14:sldIdLst>
            <p14:sldId id="318"/>
            <p14:sldId id="258"/>
            <p14:sldId id="317"/>
            <p14:sldId id="308"/>
            <p14:sldId id="302"/>
            <p14:sldId id="311"/>
            <p14:sldId id="320"/>
            <p14:sldId id="321"/>
            <p14:sldId id="336"/>
            <p14:sldId id="290"/>
          </p14:sldIdLst>
        </p14:section>
        <p14:section name="05. 결론" id="{B2010803-D4E2-475C-B4DD-E245D6F7DDA2}">
          <p14:sldIdLst>
            <p14:sldId id="323"/>
            <p14:sldId id="310"/>
            <p14:sldId id="329"/>
            <p14:sldId id="326"/>
            <p14:sldId id="328"/>
            <p14:sldId id="341"/>
            <p14:sldId id="342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48" userDrawn="1">
          <p15:clr>
            <a:srgbClr val="A4A3A4"/>
          </p15:clr>
        </p15:guide>
        <p15:guide id="2" pos="3727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3613" userDrawn="1">
          <p15:clr>
            <a:srgbClr val="A4A3A4"/>
          </p15:clr>
        </p15:guide>
        <p15:guide id="5" pos="4407" userDrawn="1">
          <p15:clr>
            <a:srgbClr val="A4A3A4"/>
          </p15:clr>
        </p15:guide>
        <p15:guide id="6" pos="7491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3817" userDrawn="1">
          <p15:clr>
            <a:srgbClr val="A4A3A4"/>
          </p15:clr>
        </p15:guide>
        <p15:guide id="9" pos="3931" userDrawn="1">
          <p15:clr>
            <a:srgbClr val="A4A3A4"/>
          </p15:clr>
        </p15:guide>
        <p15:guide id="10" pos="5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6268"/>
    <a:srgbClr val="F5D783"/>
    <a:srgbClr val="AEA4CC"/>
    <a:srgbClr val="7768AA"/>
    <a:srgbClr val="0070C0"/>
    <a:srgbClr val="F3B945"/>
    <a:srgbClr val="F4C8CA"/>
    <a:srgbClr val="2EA7E2"/>
    <a:srgbClr val="F975AE"/>
    <a:srgbClr val="96D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4" autoAdjust="0"/>
    <p:restoredTop sz="83123" autoAdjust="0"/>
  </p:normalViewPr>
  <p:slideViewPr>
    <p:cSldViewPr snapToGrid="0" showGuides="1">
      <p:cViewPr varScale="1">
        <p:scale>
          <a:sx n="68" d="100"/>
          <a:sy n="68" d="100"/>
        </p:scale>
        <p:origin x="566" y="53"/>
      </p:cViewPr>
      <p:guideLst>
        <p:guide orient="horz" pos="1548"/>
        <p:guide pos="3727"/>
        <p:guide pos="393"/>
        <p:guide pos="3613"/>
        <p:guide pos="4407"/>
        <p:guide pos="7491"/>
        <p:guide orient="horz" pos="3113"/>
        <p:guide pos="3817"/>
        <p:guide pos="3931"/>
        <p:guide pos="506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1776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0E411-D378-4691-B7BD-9A52BFCFDBC3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8D60F-AF80-4E66-A7A4-BDDDDBB19B5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9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똑똑이 현호와 의관이와 함께 본 과제를 진행하게 된 노은선입니다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이번 과제에서</a:t>
            </a:r>
            <a:r>
              <a:rPr lang="en-US" altLang="ko-KR" dirty="0"/>
              <a:t>, </a:t>
            </a:r>
            <a:r>
              <a:rPr lang="ko-KR" altLang="en-US" dirty="0"/>
              <a:t>개인 신용도를 예측할 수 있는 다양한 변수에 대해 연구해보고자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20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독립 변수로 사용하는 </a:t>
            </a:r>
            <a:r>
              <a:rPr lang="en-US" altLang="ko-KR" dirty="0"/>
              <a:t>X</a:t>
            </a:r>
            <a:r>
              <a:rPr lang="ko-KR" altLang="en-US" dirty="0"/>
              <a:t>는 크게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개인의 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학력 등 일반적인 개인 정보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Credit Bereau</a:t>
            </a:r>
            <a:r>
              <a:rPr lang="ko-KR" altLang="en-US" dirty="0"/>
              <a:t>라는 신용도 평가 기관에서 온 일반적인 신용 관련 정보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마지막으로 </a:t>
            </a:r>
            <a:r>
              <a:rPr lang="en-US" altLang="ko-KR" dirty="0"/>
              <a:t>Home Credit group</a:t>
            </a:r>
            <a:r>
              <a:rPr lang="ko-KR" altLang="en-US" dirty="0"/>
              <a:t> 자료로 구성된 </a:t>
            </a:r>
            <a:r>
              <a:rPr lang="en-US" altLang="ko-KR" dirty="0"/>
              <a:t>3</a:t>
            </a:r>
            <a:r>
              <a:rPr lang="ko-KR" altLang="en-US" dirty="0"/>
              <a:t>가지로 구분할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종속 변수 </a:t>
            </a:r>
            <a:r>
              <a:rPr lang="en-US" altLang="ko-KR" dirty="0"/>
              <a:t>Y</a:t>
            </a:r>
            <a:r>
              <a:rPr lang="ko-KR" altLang="en-US" dirty="0"/>
              <a:t>는 실체 연체 고객을 </a:t>
            </a:r>
            <a:r>
              <a:rPr lang="en-US" altLang="ko-KR" dirty="0"/>
              <a:t>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그 외 고객을 </a:t>
            </a:r>
            <a:r>
              <a:rPr lang="en-US" altLang="ko-KR" dirty="0"/>
              <a:t>0</a:t>
            </a:r>
            <a:r>
              <a:rPr lang="ko-KR" altLang="en-US" dirty="0"/>
              <a:t>으로 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binomial distribution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기준으로 사용할 것이며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오른쪽 파이차트처럼 전체 중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가량이 상환 능력이 부족한 고객으로 확인되고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82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7</a:t>
            </a:r>
            <a:r>
              <a:rPr lang="ko-KR" altLang="en-US" dirty="0"/>
              <a:t>개 파일로 구성된 현재 파일을 앞서 말씀드린 </a:t>
            </a:r>
            <a:r>
              <a:rPr lang="en-US" altLang="ko-KR" dirty="0"/>
              <a:t>3</a:t>
            </a:r>
            <a:r>
              <a:rPr lang="ko-KR" altLang="en-US" dirty="0"/>
              <a:t>가지로 크게 구분해보았습니다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Client data</a:t>
            </a:r>
            <a:r>
              <a:rPr lang="ko-KR" altLang="en-US" dirty="0"/>
              <a:t>에서 성별</a:t>
            </a:r>
            <a:r>
              <a:rPr lang="en-US" altLang="ko-KR" dirty="0"/>
              <a:t>, </a:t>
            </a:r>
            <a:r>
              <a:rPr lang="ko-KR" altLang="en-US" dirty="0"/>
              <a:t>수입 등 기본정보를 확인할 수 있구요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Credit Bereau</a:t>
            </a:r>
            <a:r>
              <a:rPr lang="ko-KR" altLang="en-US" dirty="0"/>
              <a:t>데이터를 통해 기존에 규정해오던 신용도를 평가하는 다양한 기준들에 대해 볼 수 있으며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Home Credit</a:t>
            </a:r>
            <a:r>
              <a:rPr lang="ko-KR" altLang="en-US" dirty="0"/>
              <a:t>에서 가지고 있는</a:t>
            </a:r>
            <a:r>
              <a:rPr lang="en-US" altLang="ko-KR" dirty="0"/>
              <a:t> </a:t>
            </a:r>
            <a:r>
              <a:rPr lang="ko-KR" altLang="en-US" dirty="0"/>
              <a:t>고객 데이터도 보실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CB</a:t>
            </a:r>
            <a:r>
              <a:rPr lang="ko-KR" altLang="en-US" dirty="0"/>
              <a:t>와 </a:t>
            </a:r>
            <a:r>
              <a:rPr lang="en-US" altLang="ko-KR" dirty="0"/>
              <a:t>HC</a:t>
            </a:r>
            <a:r>
              <a:rPr lang="ko-KR" altLang="en-US" dirty="0"/>
              <a:t> 데이터와 큰 차이점이 있따면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CB</a:t>
            </a:r>
            <a:r>
              <a:rPr lang="ko-KR" altLang="en-US" dirty="0"/>
              <a:t>가 기존 신용도 평가를 구성하는 주요 지표라면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HC</a:t>
            </a:r>
            <a:r>
              <a:rPr lang="ko-KR" altLang="en-US" dirty="0"/>
              <a:t>는 그 정보 이상의 개인의 </a:t>
            </a:r>
            <a:r>
              <a:rPr lang="en-US" altLang="ko-KR" dirty="0"/>
              <a:t>Action</a:t>
            </a:r>
            <a:r>
              <a:rPr lang="ko-KR" altLang="en-US" dirty="0"/>
              <a:t>을 좀더 구체적으로 담았다 보실 수 있겠습니다</a:t>
            </a:r>
            <a:r>
              <a:rPr lang="en-US" altLang="ko-KR" dirty="0"/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저희가 선택한 데이터들이 용량이 너무 많고 변수도 많다 보니 걱정도 되긴 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아무쪼록 금전적인 자료 외에도 개인 신용도를 예측할 수 있는 유의미한 영향을 미치는 변수를 한 번 찾을 수 있도록 고민해보겠습니다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21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목표 변수는 대출금 상환 여부를 결정합니다</a:t>
            </a:r>
            <a:r>
              <a:rPr lang="en-US" altLang="ko-KR" dirty="0"/>
              <a:t>. </a:t>
            </a:r>
            <a:r>
              <a:rPr lang="ko-KR" altLang="en-US" dirty="0"/>
              <a:t>교육 데이터 세트에서 대출 상환 분포가 무엇인지 살펴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목표 변수가 대다수의 대출과 약간의 불균형을 띤다는 것은 목표가 </a:t>
            </a:r>
            <a:r>
              <a:rPr lang="en-US" altLang="ko-KR" dirty="0"/>
              <a:t>0</a:t>
            </a:r>
            <a:r>
              <a:rPr lang="ko-KR" altLang="en-US" dirty="0"/>
              <a:t>과 같아서 개인이 주어진 시간에 분할 지불에 문제가 없었 음을 나타냅니다</a:t>
            </a:r>
            <a:r>
              <a:rPr lang="en-US" altLang="ko-KR" dirty="0"/>
              <a:t>. </a:t>
            </a:r>
            <a:r>
              <a:rPr lang="ko-KR" altLang="en-US" dirty="0"/>
              <a:t>이 데이터 세트의 전체 대출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24K </a:t>
            </a:r>
            <a:r>
              <a:rPr lang="ko-KR" altLang="en-US" dirty="0"/>
              <a:t>지원자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9 %</a:t>
            </a:r>
            <a:r>
              <a:rPr lang="ko-KR" altLang="en-US" dirty="0"/>
              <a:t>만이 신청자가 대출 </a:t>
            </a:r>
            <a:r>
              <a:rPr lang="en-US" altLang="ko-KR" dirty="0"/>
              <a:t>/ </a:t>
            </a:r>
            <a:r>
              <a:rPr lang="ko-KR" altLang="en-US" dirty="0"/>
              <a:t>분할 할부를 상환하는 데 문제가있는 반면 목표 </a:t>
            </a:r>
            <a:r>
              <a:rPr lang="en-US" altLang="ko-KR" dirty="0"/>
              <a:t>= 0 </a:t>
            </a:r>
            <a:r>
              <a:rPr lang="ko-KR" altLang="en-US" dirty="0"/>
              <a:t>인 약 </a:t>
            </a:r>
            <a:r>
              <a:rPr lang="en-US" altLang="ko-KR" dirty="0"/>
              <a:t>282K</a:t>
            </a:r>
            <a:r>
              <a:rPr lang="ko-KR" altLang="en-US" dirty="0"/>
              <a:t>와 비슷한 약 </a:t>
            </a:r>
            <a:r>
              <a:rPr lang="en-US" altLang="ko-KR" dirty="0"/>
              <a:t>91 %</a:t>
            </a:r>
            <a:r>
              <a:rPr lang="ko-KR" altLang="en-US" dirty="0"/>
              <a:t>의 대출이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335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신청자의 데이터에서 여성들은 대다수의 대출금을 신청했는데</a:t>
            </a:r>
            <a:r>
              <a:rPr lang="en-US" altLang="ko-KR" dirty="0"/>
              <a:t>, </a:t>
            </a:r>
            <a:r>
              <a:rPr lang="ko-KR" altLang="en-US" dirty="0"/>
              <a:t>남성 대부의 거의 두 배입니다</a:t>
            </a:r>
            <a:r>
              <a:rPr lang="en-US" altLang="ko-KR" dirty="0"/>
              <a:t>. </a:t>
            </a:r>
            <a:r>
              <a:rPr lang="ko-KR" altLang="en-US" dirty="0"/>
              <a:t>전체적으로 남성이 신청 한 약 </a:t>
            </a:r>
            <a:r>
              <a:rPr lang="en-US" altLang="ko-KR" dirty="0"/>
              <a:t>105,059 </a:t>
            </a:r>
            <a:r>
              <a:rPr lang="ko-KR" altLang="en-US" dirty="0"/>
              <a:t>건의 신청서와 달리 여성은 약 </a:t>
            </a:r>
            <a:r>
              <a:rPr lang="en-US" altLang="ko-KR" dirty="0"/>
              <a:t>202,448 </a:t>
            </a:r>
            <a:r>
              <a:rPr lang="ko-KR" altLang="en-US" dirty="0"/>
              <a:t>건의 대출 신청서를 제출합니다</a:t>
            </a:r>
            <a:r>
              <a:rPr lang="en-US" altLang="ko-KR" dirty="0"/>
              <a:t>. </a:t>
            </a:r>
            <a:r>
              <a:rPr lang="ko-KR" altLang="en-US" dirty="0"/>
              <a:t>그러나 여성의 신청자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7 %)</a:t>
            </a:r>
            <a:r>
              <a:rPr lang="ko-KR" altLang="en-US" dirty="0"/>
              <a:t>에 비해 많은 비율 </a:t>
            </a:r>
            <a:r>
              <a:rPr lang="en-US" altLang="ko-KR" dirty="0"/>
              <a:t>(</a:t>
            </a:r>
            <a:r>
              <a:rPr lang="ko-KR" altLang="en-US" dirty="0"/>
              <a:t>전체의 약 </a:t>
            </a:r>
            <a:r>
              <a:rPr lang="en-US" altLang="ko-KR" dirty="0"/>
              <a:t>10 %)</a:t>
            </a:r>
            <a:r>
              <a:rPr lang="ko-KR" altLang="en-US" dirty="0"/>
              <a:t>이 대출을 지불하거나 시간 내에 할부를내는 데 어려움을 겪습니다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결혼 한 사람들은 </a:t>
            </a:r>
            <a:r>
              <a:rPr lang="en-US" altLang="ko-KR" dirty="0"/>
              <a:t>196K</a:t>
            </a:r>
            <a:r>
              <a:rPr lang="ko-KR" altLang="en-US" dirty="0"/>
              <a:t>에 대해 더 많은 대출 신청을 신청했지만</a:t>
            </a:r>
            <a:r>
              <a:rPr lang="en-US" altLang="ko-KR" dirty="0"/>
              <a:t>, </a:t>
            </a:r>
            <a:r>
              <a:rPr lang="ko-KR" altLang="en-US" dirty="0"/>
              <a:t>민사 결혼을 한 사람들은 대출 문제와 도전 중 가장 높은 비율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10 %)</a:t>
            </a:r>
            <a:r>
              <a:rPr lang="ko-KR" altLang="en-US" dirty="0"/>
              <a:t>을 가지고 있습니다</a:t>
            </a:r>
            <a:r>
              <a:rPr lang="en-US" altLang="ko-KR" dirty="0"/>
              <a:t>.</a:t>
            </a:r>
          </a:p>
          <a:p>
            <a:r>
              <a:rPr lang="en-US" altLang="ko-KR" sz="12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Civil marriage = Civil Union : </a:t>
            </a:r>
            <a:r>
              <a:rPr lang="ko-KR" altLang="en-US" sz="12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동성동본 등 결혼</a:t>
            </a:r>
            <a:endParaRPr lang="en-US" altLang="ko-KR" sz="1200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세금 혜택 등 사회 보장 제공받지 못함</a:t>
            </a:r>
            <a:r>
              <a:rPr lang="en-US" altLang="ko-KR" sz="12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</a:p>
          <a:p>
            <a:endParaRPr lang="en-US" altLang="ko-KR" sz="1200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남성 대비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배 가량 높은 여성 대출 신청자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남성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약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105K,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여성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약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202K) </a:t>
            </a:r>
          </a:p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여성 대비 높은 남성의 대출 상환 문제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남성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약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10%,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여성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약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7%)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ko-KR" altLang="ko-KR" sz="1200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일반 기혼자들의 대출 신청율이 가장 높으나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Civil marriage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에 해당하는 사람들이 대출 문제에 있어 가장 높은 비율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약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10 %)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을 차지하고 있음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.</a:t>
            </a: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# A civil union is a legal status that provides many of the same protections that a marriage offers to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both same-sex and heterosexual couples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696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분명한 추세가 있습니다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.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젊은 신청자는 대출금을 상환하지 않을 가능성이 큽니다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!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가장 어린 세 그룹의 경우 상환 실패율이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10 %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이상이며 가장 나이가 많은 그룹의 경우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5 %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미만입니다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898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거주 형태에 있어서는 큰 유의미한 차이는 없어 보임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출산 휴가와 실업 상태를 가진 신청자가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(Target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= 1)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의 큰 비중 차지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각 약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40 %, 36 %)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반면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연금 수급자는 가장 적은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약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5.3 %)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비중을 차지해 대출 상환 가능성이 상대적으로 높을 것으로 예상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17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347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중등과 고등 교육을 받은 사람들의 신청률이 가장 높음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아파트에 거주하는 사람도 굉장히 큰 비중 차지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낮은 중등 교육 수준의 지원자가 지불 문제 비율이 가장 높은 반면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렌탈이나 부모와 함께 사는 신청자도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지불 문제 비율이 높은 경향을 보임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568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831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75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발표에서는 저희 연구의 배경</a:t>
            </a:r>
            <a:r>
              <a:rPr lang="en-US" altLang="ko-KR" dirty="0"/>
              <a:t>, </a:t>
            </a:r>
            <a:r>
              <a:rPr lang="ko-KR" altLang="en-US" dirty="0"/>
              <a:t>연구 목적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분석 데이터를 제공한 기업에 대한 정보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마지막으로 분석방향에 대한 내용에 대해 간략히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4780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표에서 볼 수 있듯이 누락 된 값이 너무 많습니다</a:t>
            </a:r>
            <a:r>
              <a:rPr lang="en-US" altLang="ko-KR" dirty="0"/>
              <a:t>. </a:t>
            </a:r>
            <a:r>
              <a:rPr lang="ko-KR" altLang="en-US" dirty="0"/>
              <a:t>적절한 방법을 사용하여 값을 대체 할 수도 있고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따라서 사용할 변수는 </a:t>
            </a:r>
            <a:r>
              <a:rPr lang="en-US" altLang="ko-KR" dirty="0"/>
              <a:t>"</a:t>
            </a:r>
            <a:r>
              <a:rPr lang="ko-KR" altLang="en-US" dirty="0"/>
              <a:t>변수</a:t>
            </a:r>
            <a:r>
              <a:rPr lang="en-US" altLang="ko-KR" dirty="0"/>
              <a:t>"</a:t>
            </a:r>
            <a:r>
              <a:rPr lang="ko-KR" altLang="en-US" dirty="0"/>
              <a:t>에 저장됩니다</a:t>
            </a:r>
            <a:r>
              <a:rPr lang="en-US" altLang="ko-KR" dirty="0"/>
              <a:t>. </a:t>
            </a:r>
            <a:r>
              <a:rPr lang="ko-KR" altLang="en-US" dirty="0"/>
              <a:t>여기에는 누락 된 값이 아래에 표시된 것처럼 </a:t>
            </a:r>
            <a:r>
              <a:rPr lang="en-US" altLang="ko-KR" dirty="0"/>
              <a:t>60 % </a:t>
            </a:r>
            <a:r>
              <a:rPr lang="ko-KR" altLang="en-US" dirty="0"/>
              <a:t>미만인 기능 만 포함됩니다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609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699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886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08. Ext-source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소개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유무에 따른 예측력 차이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(Ext-source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는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Home credit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에서 자체 데이터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어떻게 만들어진건지는 공개 안 했지만 예측력을 향상시키는데 도움이 매우 됩니다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.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아마 얘네가 컴피티션을 연 이유가 이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source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이상의 예측력을 올리고 싶어서 그런 것 같습니다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017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Birth</a:t>
            </a:r>
            <a:r>
              <a:rPr lang="ko-KR" altLang="en-US" dirty="0"/>
              <a:t>가 늦을수록 상환확률이 </a:t>
            </a:r>
            <a:endParaRPr lang="en-US" altLang="ko-KR" dirty="0"/>
          </a:p>
          <a:p>
            <a:r>
              <a:rPr lang="en-US" altLang="ko-KR" dirty="0"/>
              <a:t>Xg</a:t>
            </a:r>
            <a:r>
              <a:rPr lang="ko-KR" altLang="en-US" dirty="0"/>
              <a:t>부스트에는</a:t>
            </a:r>
            <a:endParaRPr lang="en-US" altLang="ko-KR" dirty="0"/>
          </a:p>
          <a:p>
            <a:r>
              <a:rPr lang="en-US" altLang="ko-KR" dirty="0"/>
              <a:t>0.96</a:t>
            </a:r>
            <a:r>
              <a:rPr lang="ko-KR" altLang="en-US" dirty="0"/>
              <a:t>이 상대적으로 더 높아</a:t>
            </a:r>
            <a:r>
              <a:rPr lang="en-US" altLang="ko-KR" dirty="0"/>
              <a:t>. Regression</a:t>
            </a:r>
            <a:r>
              <a:rPr lang="ko-KR" altLang="en-US" dirty="0"/>
              <a:t>같은 경우에는 얘가 판단했으나</a:t>
            </a:r>
            <a:endParaRPr lang="en-US" altLang="ko-KR" dirty="0"/>
          </a:p>
          <a:p>
            <a:r>
              <a:rPr lang="en-US" altLang="ko-KR" dirty="0"/>
              <a:t>AUC</a:t>
            </a:r>
            <a:r>
              <a:rPr lang="ko-KR" altLang="en-US" dirty="0"/>
              <a:t>가 높은 </a:t>
            </a:r>
            <a:r>
              <a:rPr lang="en-US" altLang="ko-KR" dirty="0"/>
              <a:t>xg</a:t>
            </a:r>
            <a:r>
              <a:rPr lang="ko-KR" altLang="en-US" dirty="0"/>
              <a:t>부스트에서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577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723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188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800</a:t>
            </a:r>
            <a:r>
              <a:rPr lang="ko-KR" altLang="en-US" dirty="0"/>
              <a:t>명 가량의</a:t>
            </a:r>
            <a:r>
              <a:rPr lang="en-US" altLang="ko-KR" baseline="0" dirty="0"/>
              <a:t> error </a:t>
            </a:r>
            <a:r>
              <a:rPr lang="ko-KR" altLang="en-US" baseline="0" dirty="0"/>
              <a:t>이 존재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498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age,</a:t>
            </a:r>
            <a:r>
              <a:rPr lang="en-US" altLang="ko-KR" baseline="0" dirty="0"/>
              <a:t> publish, </a:t>
            </a:r>
            <a:r>
              <a:rPr lang="en-US" altLang="ko-KR" baseline="0" dirty="0" err="1"/>
              <a:t>amt_annuity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xgboost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top 3 importance variable</a:t>
            </a:r>
            <a:r>
              <a:rPr lang="ko-KR" altLang="en-US" baseline="0" dirty="0"/>
              <a:t>인데 그래프 보고 설명 ㄱㄱ</a:t>
            </a:r>
            <a:r>
              <a:rPr lang="en-US" altLang="ko-KR" baseline="0" dirty="0"/>
              <a:t>(</a:t>
            </a:r>
            <a:r>
              <a:rPr lang="ko-KR" altLang="en-US" baseline="0" dirty="0"/>
              <a:t>예를들어 </a:t>
            </a:r>
            <a:r>
              <a:rPr lang="en-US" altLang="ko-KR" baseline="0" dirty="0"/>
              <a:t>age</a:t>
            </a:r>
            <a:r>
              <a:rPr lang="ko-KR" altLang="en-US" baseline="0" dirty="0"/>
              <a:t>가 어릴수록 </a:t>
            </a:r>
            <a:r>
              <a:rPr lang="en-US" altLang="ko-KR" baseline="0" dirty="0"/>
              <a:t>1</a:t>
            </a:r>
            <a:r>
              <a:rPr lang="ko-KR" altLang="en-US" baseline="0" dirty="0"/>
              <a:t>이라고 예측</a:t>
            </a:r>
            <a:r>
              <a:rPr lang="en-US" altLang="ko-KR" baseline="0" dirty="0"/>
              <a:t>/</a:t>
            </a:r>
            <a:r>
              <a:rPr lang="ko-KR" altLang="en-US" baseline="0" dirty="0"/>
              <a:t>분류할 확률이 높다가</a:t>
            </a:r>
            <a:r>
              <a:rPr lang="en-US" altLang="ko-KR" baseline="0" dirty="0"/>
              <a:t> </a:t>
            </a:r>
            <a:r>
              <a:rPr lang="ko-KR" altLang="en-US" baseline="0" dirty="0"/>
              <a:t>나이가 증가할수록 </a:t>
            </a:r>
            <a:r>
              <a:rPr lang="en-US" altLang="ko-KR" baseline="0" dirty="0"/>
              <a:t>1</a:t>
            </a:r>
            <a:r>
              <a:rPr lang="ko-KR" altLang="en-US" baseline="0" dirty="0"/>
              <a:t>이라고 할 확률이 감소한다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17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Birth</a:t>
            </a:r>
            <a:r>
              <a:rPr lang="ko-KR" altLang="en-US" dirty="0"/>
              <a:t>가 늦을수록 상환확률이 </a:t>
            </a:r>
            <a:endParaRPr lang="en-US" altLang="ko-KR" dirty="0"/>
          </a:p>
          <a:p>
            <a:r>
              <a:rPr lang="en-US" altLang="ko-KR" dirty="0"/>
              <a:t>Xg</a:t>
            </a:r>
            <a:r>
              <a:rPr lang="ko-KR" altLang="en-US" dirty="0"/>
              <a:t>부스트에는</a:t>
            </a:r>
            <a:endParaRPr lang="en-US" altLang="ko-KR" dirty="0"/>
          </a:p>
          <a:p>
            <a:r>
              <a:rPr lang="en-US" altLang="ko-KR" dirty="0"/>
              <a:t>0.96</a:t>
            </a:r>
            <a:r>
              <a:rPr lang="ko-KR" altLang="en-US" dirty="0"/>
              <a:t>이 상대적으로 더 높아</a:t>
            </a:r>
            <a:r>
              <a:rPr lang="en-US" altLang="ko-KR" dirty="0"/>
              <a:t>. Regression</a:t>
            </a:r>
            <a:r>
              <a:rPr lang="ko-KR" altLang="en-US" dirty="0"/>
              <a:t>같은 경우에는 얘가 판단했으나</a:t>
            </a:r>
            <a:endParaRPr lang="en-US" altLang="ko-KR" dirty="0"/>
          </a:p>
          <a:p>
            <a:r>
              <a:rPr lang="en-US" altLang="ko-KR" dirty="0"/>
              <a:t>AUC</a:t>
            </a:r>
            <a:r>
              <a:rPr lang="ko-KR" altLang="en-US" dirty="0"/>
              <a:t>가 높은 </a:t>
            </a:r>
            <a:r>
              <a:rPr lang="en-US" altLang="ko-KR" dirty="0"/>
              <a:t>xg</a:t>
            </a:r>
            <a:r>
              <a:rPr lang="ko-KR" altLang="en-US" dirty="0"/>
              <a:t>부스트에서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8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최근 신용도와 관련하여 현실적으로 대두되는 다양한 이슈에 주목했습니다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총체적 상환 능력 비율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일명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규제에 관한 기사입니다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월부터 은행권을 중심으로 도입되었으며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점차 보험사와 내년 상반기에는 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금융권에서도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활용될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대출자의 소득 대비 모든 대출의 원금과 이자 상환액의 비율을 뜻하는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관리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지표를 사용하게 되면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말해 </a:t>
            </a:r>
            <a:r>
              <a:rPr lang="ko-KR" altLang="en-US" dirty="0"/>
              <a:t>개인이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빚 갚을 능력만큼만 산정하여 대출해주게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기준이 너무 엄격하다면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영세 저소득층이 피해를 볼 가능성이 커지게 되는 거죠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기사는 대부업체 관련 기사인데요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최근 대부업체의 수익성이 약해지면서 심사 수준이 강화되고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대출이 감소되고 있다고 해요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신규 대출을 희망하는 저신용자들은 상대적으로 대출절벽을 느끼고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대부업체를 찾는 현상을 우려가 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최저임금이 인상함에 따라 연쇄효과로 대출 상환에 어려움을 느껴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개인사업자대출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통하는 사업자들이 증가했다고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세 기사를 통해 알 수 있는 내용은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대출을 희망하는 사람들이 늘어나고 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대출규제가 심화되고 엄격해지면서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금융권에서조차 대출을 받지 못해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사채를 찾는 사람들이 많아지고 있다는 사실입니다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4149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09. </a:t>
            </a:r>
            <a:r>
              <a:rPr lang="ko-KR" altLang="en-US" sz="1200" dirty="0"/>
              <a:t>마무리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최선을 다했지만</a:t>
            </a:r>
            <a:r>
              <a:rPr lang="en-US" altLang="ko-KR" sz="1200" dirty="0"/>
              <a:t>… </a:t>
            </a:r>
            <a:r>
              <a:rPr lang="ko-KR" altLang="en-US" sz="1200" dirty="0"/>
              <a:t>아무래도 고객데이터만으로 모든 것을 예측하기는 조금 어려짐나</a:t>
            </a:r>
            <a:r>
              <a:rPr lang="en-US" altLang="ko-KR" sz="1200" dirty="0"/>
              <a:t>! </a:t>
            </a:r>
            <a:r>
              <a:rPr lang="ko-KR" altLang="en-US" sz="1200" dirty="0"/>
              <a:t>그래도 유의미한 변수가 뭐 이런게 있는 것 같다 정도로 생각할수있다</a:t>
            </a:r>
            <a:r>
              <a:rPr lang="en-US" altLang="ko-KR" sz="1200" dirty="0"/>
              <a:t>. </a:t>
            </a:r>
            <a:r>
              <a:rPr lang="ko-KR" altLang="en-US" sz="1200" dirty="0"/>
              <a:t>개인 정보로서의 한계는 여기까지</a:t>
            </a:r>
            <a:r>
              <a:rPr lang="en-US" altLang="ko-KR" sz="1200" dirty="0"/>
              <a:t>…) 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되지 않을까</a:t>
            </a:r>
            <a:r>
              <a:rPr lang="en-US" altLang="ko-KR" sz="1200" dirty="0"/>
              <a:t>? </a:t>
            </a:r>
            <a:r>
              <a:rPr lang="ko-KR" altLang="en-US" sz="1200" dirty="0"/>
              <a:t>아직 안 해봐서 잘 모르겠음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92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초점을 맞춘 것은 일반 신용 불량자가 아니라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상환능력이 있음에도 대출을 거절당하는 억울한 사람들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그들은 충분히 신용도가 더 올라갈 가치가 있음에도 </a:t>
            </a:r>
            <a:endParaRPr lang="en-US" altLang="ko-KR" dirty="0"/>
          </a:p>
          <a:p>
            <a:r>
              <a:rPr lang="ko-KR" altLang="en-US" dirty="0"/>
              <a:t>현재의 엄격한 기준과</a:t>
            </a:r>
            <a:r>
              <a:rPr lang="en-US" altLang="ko-KR" dirty="0"/>
              <a:t>, </a:t>
            </a:r>
            <a:r>
              <a:rPr lang="ko-KR" altLang="en-US" dirty="0"/>
              <a:t>금용 정보에만 한정된 평가 기준 탓에 실제 신용이 과소평가되고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개인에게는 상환능력이 저평가되어 실 가치보다 더 낮은 금융권을 찾게 될 것이고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기업에 있어서는 상환 능력이 있는 고객을 유치하지 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신용평가는 금융정보만으로 사람을 평가하기 때문에 </a:t>
            </a:r>
            <a:endParaRPr lang="en-US" altLang="ko-KR" dirty="0"/>
          </a:p>
          <a:p>
            <a:r>
              <a:rPr lang="ko-KR" altLang="en-US" dirty="0"/>
              <a:t>저희는 이에 상대적으로 불이익을 받는 사람들의 문제를 해결하고 싶었습니다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753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단순 부채 수준</a:t>
            </a:r>
            <a:r>
              <a:rPr lang="en-US" altLang="ko-KR" dirty="0"/>
              <a:t>, </a:t>
            </a:r>
            <a:r>
              <a:rPr lang="ko-KR" altLang="en-US" dirty="0"/>
              <a:t>신용 형태</a:t>
            </a:r>
            <a:r>
              <a:rPr lang="en-US" altLang="ko-KR" dirty="0"/>
              <a:t>, </a:t>
            </a:r>
            <a:r>
              <a:rPr lang="ko-KR" altLang="en-US" dirty="0"/>
              <a:t>거래 기간 뿐만 아니라</a:t>
            </a:r>
            <a:endParaRPr lang="en-US" altLang="ko-KR" dirty="0"/>
          </a:p>
          <a:p>
            <a:r>
              <a:rPr lang="ko-KR" altLang="en-US" dirty="0"/>
              <a:t>고객에 신용 평가 지표에 기여할 수 있는 다양한 유의미한 특징을 찾아보고자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금융 정보와</a:t>
            </a:r>
            <a:r>
              <a:rPr lang="en-US" altLang="ko-KR" dirty="0"/>
              <a:t>, </a:t>
            </a:r>
            <a:r>
              <a:rPr lang="ko-KR" altLang="en-US" dirty="0"/>
              <a:t>개인이 가진 특징을 모두 아우르는 데이터를 통해 개인 신용도 예측력을 높이고자 하는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천천히 읽기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00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신용도 예측 변수가 다각화 되어 통합적인 예측력을 가지게 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고객과 기업에게 각각 긍정적인 기여를 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고객의 경우</a:t>
            </a:r>
            <a:r>
              <a:rPr lang="en-US" altLang="ko-KR" dirty="0"/>
              <a:t>, </a:t>
            </a:r>
            <a:r>
              <a:rPr lang="ko-KR" altLang="en-US" dirty="0"/>
              <a:t>신용 거래 능력이라고 평가되는 금융 부분이 부족하더라도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다른 데이터에 기반하여 신용도가 충분하다고 평가 될 수 있다면</a:t>
            </a:r>
            <a:endParaRPr lang="en-US" altLang="ko-KR" dirty="0"/>
          </a:p>
          <a:p>
            <a:r>
              <a:rPr lang="ko-KR" altLang="en-US" dirty="0"/>
              <a:t>실 고객 신용 가치에 맞는 대출이 가능해질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기업은 신용 정보가 부족한 고객일지라도 다양한 분석을 통해</a:t>
            </a:r>
            <a:endParaRPr lang="en-US" altLang="ko-KR" dirty="0"/>
          </a:p>
          <a:p>
            <a:r>
              <a:rPr lang="ko-KR" altLang="en-US" dirty="0"/>
              <a:t>기업에게 도움이 될 수 있는 고객을 효과적으로 추가 유치할 수 있을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235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저희가 생각하는 방향과 가장 유사한 방식으로 고객을 평가하는 금융 기업을 찾았고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‘’</a:t>
            </a:r>
            <a:r>
              <a:rPr lang="ko-KR" altLang="en-US" dirty="0"/>
              <a:t>홈크레딧</a:t>
            </a:r>
            <a:r>
              <a:rPr lang="en-US" altLang="ko-KR" dirty="0"/>
              <a:t>’’</a:t>
            </a:r>
            <a:r>
              <a:rPr lang="ko-KR" altLang="en-US" dirty="0"/>
              <a:t> 이라고 하는 금융 회사의 오픈데이터를 사용하고자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회사에 대한 정보에 이야기 하기 전에 광고로 먼저 소개 해드리고자 해요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bg1"/>
              </a:solidFill>
              <a:latin typeface="Calibri" panose="020F0502020204030204" pitchFamily="34" charset="0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대출 회사에서 전화로 거절당한 남자가 아버지에게 돈을 꾸려고 하는데</a:t>
            </a: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자신을 무시하는 아버지때문에</a:t>
            </a:r>
            <a:endParaRPr lang="en-US" altLang="ko-KR" dirty="0">
              <a:solidFill>
                <a:schemeClr val="bg1"/>
              </a:solidFill>
              <a:latin typeface="Calibri" panose="020F0502020204030204" pitchFamily="34" charset="0"/>
              <a:ea typeface="나눔스퀘어" panose="020B0600000101010101" pitchFamily="50" charset="-127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사람이 점점 작아지다가</a:t>
            </a: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홈 크레딧을 만나고 아버지에게 </a:t>
            </a: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이런 푼돈 필요 없어요</a:t>
            </a: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 라고 말하는</a:t>
            </a: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.. </a:t>
            </a: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것 같은 광고입니다</a:t>
            </a: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그런 것 같다고 말씀드리는 이유는</a:t>
            </a: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.. </a:t>
            </a: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이 광고가 영어가 아니라서 그렇습니다 ㅎㅎㅎ 그럼 광고 보고 오겠습니다</a:t>
            </a: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29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 내역</a:t>
            </a:r>
            <a:r>
              <a:rPr lang="en-US" altLang="ko-KR" dirty="0"/>
              <a:t>, </a:t>
            </a:r>
            <a:r>
              <a:rPr lang="ko-KR" altLang="en-US" dirty="0"/>
              <a:t>기존 신용도 등 내용 외에도 다양한 고객 신용 예측 변수를 찾기 위해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해외에 위치한 </a:t>
            </a:r>
            <a:r>
              <a:rPr lang="en-US" altLang="ko-KR" dirty="0"/>
              <a:t>Home Credit group</a:t>
            </a:r>
            <a:r>
              <a:rPr lang="ko-KR" altLang="en-US" dirty="0"/>
              <a:t>에서 제공하는 데이터를 사용하고자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Home Credit group</a:t>
            </a:r>
            <a:r>
              <a:rPr lang="ko-KR" altLang="en-US" dirty="0"/>
              <a:t>은 체코에서 설립되고 네덜란드 암스테르담에 본사가 위치한 소비자 금융 기관으로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개 개국에서 사업을 운영하고 있는 규모가 큰 기업입니다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분들 메인 카피라이트가 </a:t>
            </a:r>
            <a:r>
              <a:rPr lang="en-US" altLang="ko-KR" dirty="0"/>
              <a:t>‘Now you can’</a:t>
            </a:r>
            <a:r>
              <a:rPr lang="ko-KR" altLang="en-US" dirty="0"/>
              <a:t>인데요</a:t>
            </a:r>
            <a:r>
              <a:rPr lang="en-US" altLang="ko-KR" dirty="0"/>
              <a:t>. </a:t>
            </a:r>
            <a:r>
              <a:rPr lang="ko-KR" altLang="en-US" dirty="0"/>
              <a:t>이 카피라이트에 담긴 의미가 따로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943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Home Credit group</a:t>
            </a:r>
            <a:r>
              <a:rPr lang="ko-KR" altLang="en-US" dirty="0"/>
              <a:t>은 신용 기록이 거의 없거나</a:t>
            </a:r>
            <a:r>
              <a:rPr lang="en-US" altLang="ko-KR" dirty="0"/>
              <a:t>,</a:t>
            </a:r>
            <a:r>
              <a:rPr lang="ko-KR" altLang="en-US" dirty="0"/>
              <a:t> 전혀 없는 고객의 대출에 중점을 맞추고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이들은 보다 다각화된 지표를 통해 신용도를 예측하고자 실제로 많은 노력을 하고 있구요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바로 다음 페이지에서도 보실 수 있겠지만 실제로도 변수가 굉장히</a:t>
            </a:r>
            <a:r>
              <a:rPr lang="en-US" altLang="ko-KR" dirty="0"/>
              <a:t>~ </a:t>
            </a:r>
            <a:r>
              <a:rPr lang="ko-KR" altLang="en-US" dirty="0"/>
              <a:t>많아 다양한 접근이 가능한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이 기업은 미국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러시아</a:t>
            </a:r>
            <a:r>
              <a:rPr lang="en-US" altLang="ko-KR" dirty="0"/>
              <a:t>, </a:t>
            </a:r>
            <a:r>
              <a:rPr lang="ko-KR" altLang="en-US" dirty="0"/>
              <a:t>인도 등 다양한 대륙에 위치한 </a:t>
            </a:r>
            <a:r>
              <a:rPr lang="en-US" altLang="ko-KR" dirty="0"/>
              <a:t>10</a:t>
            </a:r>
            <a:r>
              <a:rPr lang="ko-KR" altLang="en-US" dirty="0"/>
              <a:t>개국에서 사업을 운영하고 있기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기업에서 제공하는 데이터는 한 국가만이 가질 수 있는 편향성이 두드러지지 않을 것이라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거래 내역</a:t>
            </a:r>
            <a:r>
              <a:rPr lang="en-US" altLang="ko-KR" dirty="0"/>
              <a:t>, </a:t>
            </a:r>
            <a:r>
              <a:rPr lang="ko-KR" altLang="en-US" dirty="0"/>
              <a:t>기존 신용도 등 내용 외에도 다양한 고객 신용 예측 변수를 찾기 위해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Home Credit group</a:t>
            </a:r>
            <a:r>
              <a:rPr lang="ko-KR" altLang="en-US" dirty="0"/>
              <a:t>에서 제공하는 오픈 데이터를 사용하고자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8D60F-AF80-4E66-A7A4-BDDDDBB19B5D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050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1F1414-F1A9-45B3-96DF-4F9243F29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40FB168-F345-4B14-A00C-84C5B4006E1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1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4DED14-EFC6-4AE7-B5EF-2CC22B107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2C38C6-E643-48A9-BF6D-D17EFBF7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B402EE-1FCB-4FAA-896A-ECC0FB50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1026" name="Picture 2" descr="explorationì ëí ì´ë¯¸ì§ ê²ìê²°ê³¼">
            <a:extLst>
              <a:ext uri="{FF2B5EF4-FFF2-40B4-BE49-F238E27FC236}">
                <a16:creationId xmlns:a16="http://schemas.microsoft.com/office/drawing/2014/main" id="{1559F93B-FBEE-41A7-9E80-F341307C720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" r="632" b="2808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520CBA7-09BD-4BDA-8AB1-33843A3E2FEB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76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xplorationì ëí ì´ë¯¸ì§ ê²ìê²°ê³¼">
            <a:extLst>
              <a:ext uri="{FF2B5EF4-FFF2-40B4-BE49-F238E27FC236}">
                <a16:creationId xmlns:a16="http://schemas.microsoft.com/office/drawing/2014/main" id="{AB1937CB-5E25-41C3-A88F-F3DC2B356CC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 t="38152" r="653" b="48636"/>
          <a:stretch/>
        </p:blipFill>
        <p:spPr bwMode="auto">
          <a:xfrm>
            <a:off x="1" y="0"/>
            <a:ext cx="12191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4E2774-0261-403C-A02B-48EB7EEE715B}"/>
              </a:ext>
            </a:extLst>
          </p:cNvPr>
          <p:cNvSpPr/>
          <p:nvPr userDrawn="1"/>
        </p:nvSpPr>
        <p:spPr>
          <a:xfrm rot="10800000">
            <a:off x="0" y="0"/>
            <a:ext cx="12192000" cy="1080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5BB2FB7F-B50C-4933-9224-0C85E0134A73}"/>
              </a:ext>
            </a:extLst>
          </p:cNvPr>
          <p:cNvSpPr>
            <a:spLocks/>
          </p:cNvSpPr>
          <p:nvPr userDrawn="1"/>
        </p:nvSpPr>
        <p:spPr bwMode="auto">
          <a:xfrm>
            <a:off x="261621" y="84880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56A5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AutoShape 12">
            <a:extLst>
              <a:ext uri="{FF2B5EF4-FFF2-40B4-BE49-F238E27FC236}">
                <a16:creationId xmlns:a16="http://schemas.microsoft.com/office/drawing/2014/main" id="{E887EC0A-C5AA-4278-A501-016581AF6BA7}"/>
              </a:ext>
            </a:extLst>
          </p:cNvPr>
          <p:cNvSpPr>
            <a:spLocks/>
          </p:cNvSpPr>
          <p:nvPr userDrawn="1"/>
        </p:nvSpPr>
        <p:spPr bwMode="auto">
          <a:xfrm>
            <a:off x="535800" y="85285"/>
            <a:ext cx="277853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4D97C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Oval 13">
            <a:extLst>
              <a:ext uri="{FF2B5EF4-FFF2-40B4-BE49-F238E27FC236}">
                <a16:creationId xmlns:a16="http://schemas.microsoft.com/office/drawing/2014/main" id="{E1617993-C52F-40CE-83F6-5D7B83CBC6BF}"/>
              </a:ext>
            </a:extLst>
          </p:cNvPr>
          <p:cNvSpPr>
            <a:spLocks/>
          </p:cNvSpPr>
          <p:nvPr userDrawn="1"/>
        </p:nvSpPr>
        <p:spPr bwMode="auto">
          <a:xfrm>
            <a:off x="341391" y="149501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Text Box 14">
            <a:extLst>
              <a:ext uri="{FF2B5EF4-FFF2-40B4-BE49-F238E27FC236}">
                <a16:creationId xmlns:a16="http://schemas.microsoft.com/office/drawing/2014/main" id="{018B457F-6323-464C-96D1-4FA12C256B8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23" y="205205"/>
            <a:ext cx="335993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390948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4F04CF-15D0-4E9A-ABD2-FF0834D1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DA2364-F716-4243-849C-37059AC8B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5D7C89-7838-4C30-B3CB-AD664CCD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9218" name="Picture 2" descr="data modelingì ëí ì´ë¯¸ì§ ê²ìê²°ê³¼">
            <a:extLst>
              <a:ext uri="{FF2B5EF4-FFF2-40B4-BE49-F238E27FC236}">
                <a16:creationId xmlns:a16="http://schemas.microsoft.com/office/drawing/2014/main" id="{5B3B5AF3-F0BA-403C-A49F-D2A402EF7D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2" b="1018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1E49B3-5C20-48F7-99C5-F0FEEAD4C59F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590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ata modelingì ëí ì´ë¯¸ì§ ê²ìê²°ê³¼">
            <a:extLst>
              <a:ext uri="{FF2B5EF4-FFF2-40B4-BE49-F238E27FC236}">
                <a16:creationId xmlns:a16="http://schemas.microsoft.com/office/drawing/2014/main" id="{76235CB2-6165-4240-AD0D-3065C04D59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61" b="16541"/>
          <a:stretch/>
        </p:blipFill>
        <p:spPr bwMode="auto">
          <a:xfrm>
            <a:off x="0" y="0"/>
            <a:ext cx="12192000" cy="10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4E2774-0261-403C-A02B-48EB7EEE715B}"/>
              </a:ext>
            </a:extLst>
          </p:cNvPr>
          <p:cNvSpPr/>
          <p:nvPr userDrawn="1"/>
        </p:nvSpPr>
        <p:spPr>
          <a:xfrm rot="10800000">
            <a:off x="0" y="0"/>
            <a:ext cx="12192000" cy="1078524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7" name="AutoShape 21">
            <a:extLst>
              <a:ext uri="{FF2B5EF4-FFF2-40B4-BE49-F238E27FC236}">
                <a16:creationId xmlns:a16="http://schemas.microsoft.com/office/drawing/2014/main" id="{ACE338CE-C4AD-4841-8B44-A51D0A903D1C}"/>
              </a:ext>
            </a:extLst>
          </p:cNvPr>
          <p:cNvSpPr>
            <a:spLocks/>
          </p:cNvSpPr>
          <p:nvPr userDrawn="1"/>
        </p:nvSpPr>
        <p:spPr bwMode="auto">
          <a:xfrm>
            <a:off x="267579" y="90424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AutoShape 22">
            <a:extLst>
              <a:ext uri="{FF2B5EF4-FFF2-40B4-BE49-F238E27FC236}">
                <a16:creationId xmlns:a16="http://schemas.microsoft.com/office/drawing/2014/main" id="{53F4F47F-62E5-4413-BA7C-E51F2836B8C2}"/>
              </a:ext>
            </a:extLst>
          </p:cNvPr>
          <p:cNvSpPr>
            <a:spLocks/>
          </p:cNvSpPr>
          <p:nvPr userDrawn="1"/>
        </p:nvSpPr>
        <p:spPr bwMode="auto">
          <a:xfrm>
            <a:off x="541760" y="90829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" name="Oval 23">
            <a:extLst>
              <a:ext uri="{FF2B5EF4-FFF2-40B4-BE49-F238E27FC236}">
                <a16:creationId xmlns:a16="http://schemas.microsoft.com/office/drawing/2014/main" id="{ECD9D572-F605-4289-9AC9-0C09424C9117}"/>
              </a:ext>
            </a:extLst>
          </p:cNvPr>
          <p:cNvSpPr>
            <a:spLocks/>
          </p:cNvSpPr>
          <p:nvPr userDrawn="1"/>
        </p:nvSpPr>
        <p:spPr bwMode="auto">
          <a:xfrm>
            <a:off x="347349" y="155045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Text Box 24">
            <a:extLst>
              <a:ext uri="{FF2B5EF4-FFF2-40B4-BE49-F238E27FC236}">
                <a16:creationId xmlns:a16="http://schemas.microsoft.com/office/drawing/2014/main" id="{25E71A20-CC5D-493A-802D-49B4076A5C9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74981" y="210749"/>
            <a:ext cx="335992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582468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ê´ë ¨ ì´ë¯¸ì§">
            <a:extLst>
              <a:ext uri="{FF2B5EF4-FFF2-40B4-BE49-F238E27FC236}">
                <a16:creationId xmlns:a16="http://schemas.microsoft.com/office/drawing/2014/main" id="{8328A771-3744-4634-92A0-901548ED4E1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2" b="1948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2EE3DF-C586-4278-8FFA-9407C4A868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C2DD4F-D830-4BD2-BB58-939BE68E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E82C53-D45D-42BF-9068-9F9F0DD2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39A1DD-2EFC-461D-BEF8-9CB6AE4D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4D262C-D680-4384-A488-CADF3801100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2753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ê´ë ¨ ì´ë¯¸ì§">
            <a:extLst>
              <a:ext uri="{FF2B5EF4-FFF2-40B4-BE49-F238E27FC236}">
                <a16:creationId xmlns:a16="http://schemas.microsoft.com/office/drawing/2014/main" id="{ADB417B1-22F1-49EB-8117-F033276B9F5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0" b="48815"/>
          <a:stretch/>
        </p:blipFill>
        <p:spPr bwMode="auto">
          <a:xfrm>
            <a:off x="0" y="0"/>
            <a:ext cx="12192000" cy="108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4E2774-0261-403C-A02B-48EB7EEE715B}"/>
              </a:ext>
            </a:extLst>
          </p:cNvPr>
          <p:cNvSpPr/>
          <p:nvPr userDrawn="1"/>
        </p:nvSpPr>
        <p:spPr>
          <a:xfrm rot="10800000">
            <a:off x="0" y="-1"/>
            <a:ext cx="12192000" cy="108119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9394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1F1414-F1A9-45B3-96DF-4F9243F29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40FB168-F345-4B14-A00C-84C5B4006E1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505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69313C-ABB3-4658-9E01-087CCE68B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0" b="24454"/>
          <a:stretch/>
        </p:blipFill>
        <p:spPr>
          <a:xfrm>
            <a:off x="0" y="-1"/>
            <a:ext cx="12192000" cy="10811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4E2774-0261-403C-A02B-48EB7EEE715B}"/>
              </a:ext>
            </a:extLst>
          </p:cNvPr>
          <p:cNvSpPr/>
          <p:nvPr userDrawn="1"/>
        </p:nvSpPr>
        <p:spPr>
          <a:xfrm rot="10800000">
            <a:off x="0" y="-2"/>
            <a:ext cx="12192000" cy="108119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AutoShape 26">
            <a:extLst>
              <a:ext uri="{FF2B5EF4-FFF2-40B4-BE49-F238E27FC236}">
                <a16:creationId xmlns:a16="http://schemas.microsoft.com/office/drawing/2014/main" id="{C7A32AC2-3A63-4EBD-8C95-C38637AE0D0E}"/>
              </a:ext>
            </a:extLst>
          </p:cNvPr>
          <p:cNvSpPr>
            <a:spLocks/>
          </p:cNvSpPr>
          <p:nvPr userDrawn="1"/>
        </p:nvSpPr>
        <p:spPr bwMode="auto">
          <a:xfrm>
            <a:off x="269220" y="99515"/>
            <a:ext cx="555821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7768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AutoShape 27">
            <a:extLst>
              <a:ext uri="{FF2B5EF4-FFF2-40B4-BE49-F238E27FC236}">
                <a16:creationId xmlns:a16="http://schemas.microsoft.com/office/drawing/2014/main" id="{EC2CA5D5-67FC-40E8-A31E-4BF81EFC086E}"/>
              </a:ext>
            </a:extLst>
          </p:cNvPr>
          <p:cNvSpPr>
            <a:spLocks/>
          </p:cNvSpPr>
          <p:nvPr userDrawn="1"/>
        </p:nvSpPr>
        <p:spPr bwMode="auto">
          <a:xfrm>
            <a:off x="543398" y="99920"/>
            <a:ext cx="277853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6D60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1F9144C2-0DB3-4695-A610-7E7094B5F614}"/>
              </a:ext>
            </a:extLst>
          </p:cNvPr>
          <p:cNvSpPr>
            <a:spLocks/>
          </p:cNvSpPr>
          <p:nvPr userDrawn="1"/>
        </p:nvSpPr>
        <p:spPr bwMode="auto">
          <a:xfrm>
            <a:off x="348989" y="164136"/>
            <a:ext cx="408640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Text Box 29">
            <a:extLst>
              <a:ext uri="{FF2B5EF4-FFF2-40B4-BE49-F238E27FC236}">
                <a16:creationId xmlns:a16="http://schemas.microsoft.com/office/drawing/2014/main" id="{9228685F-CEF5-48B3-91DA-2E7156388B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76621" y="219840"/>
            <a:ext cx="335991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58419979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2012E6-18EE-45C2-A82B-9FAE57822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11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853"/>
          <a:stretch/>
        </p:blipFill>
        <p:spPr>
          <a:xfrm>
            <a:off x="0" y="0"/>
            <a:ext cx="12192000" cy="56083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165277-7FDD-43FC-BCB9-35A4CE48F1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E329A5-97B0-4874-B4A9-E4603A2F9C7B}"/>
              </a:ext>
            </a:extLst>
          </p:cNvPr>
          <p:cNvSpPr/>
          <p:nvPr userDrawn="1"/>
        </p:nvSpPr>
        <p:spPr>
          <a:xfrm>
            <a:off x="0" y="2331720"/>
            <a:ext cx="12192000" cy="452628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74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CEA68DF-F4A6-40AF-BBED-0D118092B03F}"/>
              </a:ext>
            </a:extLst>
          </p:cNvPr>
          <p:cNvSpPr/>
          <p:nvPr userDrawn="1"/>
        </p:nvSpPr>
        <p:spPr>
          <a:xfrm>
            <a:off x="0" y="0"/>
            <a:ext cx="12192000" cy="1158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2012E6-18EE-45C2-A82B-9FAE57822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11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8" b="5445"/>
          <a:stretch/>
        </p:blipFill>
        <p:spPr>
          <a:xfrm>
            <a:off x="0" y="1143000"/>
            <a:ext cx="12192000" cy="658368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2ED35D-90AB-42C7-9B7E-D6DBC2A2DE09}"/>
              </a:ext>
            </a:extLst>
          </p:cNvPr>
          <p:cNvSpPr/>
          <p:nvPr userDrawn="1"/>
        </p:nvSpPr>
        <p:spPr>
          <a:xfrm rot="10800000">
            <a:off x="0" y="0"/>
            <a:ext cx="12192000" cy="3840480"/>
          </a:xfrm>
          <a:prstGeom prst="rect">
            <a:avLst/>
          </a:prstGeom>
          <a:gradFill>
            <a:gsLst>
              <a:gs pos="0">
                <a:schemeClr val="tx1">
                  <a:alpha val="73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3319F8-09E7-4707-BA10-CE6BE60CF727}"/>
              </a:ext>
            </a:extLst>
          </p:cNvPr>
          <p:cNvSpPr/>
          <p:nvPr userDrawn="1"/>
        </p:nvSpPr>
        <p:spPr>
          <a:xfrm>
            <a:off x="0" y="3840480"/>
            <a:ext cx="12192000" cy="3901440"/>
          </a:xfrm>
          <a:prstGeom prst="rect">
            <a:avLst/>
          </a:prstGeom>
          <a:gradFill>
            <a:gsLst>
              <a:gs pos="0">
                <a:schemeClr val="tx1">
                  <a:alpha val="73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28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2D20E3E-DC06-462F-BE88-34B1D572C01E}"/>
              </a:ext>
            </a:extLst>
          </p:cNvPr>
          <p:cNvSpPr/>
          <p:nvPr userDrawn="1"/>
        </p:nvSpPr>
        <p:spPr>
          <a:xfrm rot="10800000">
            <a:off x="0" y="0"/>
            <a:ext cx="12192000" cy="1080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E8A39D-018A-4761-850C-1A11E72E8E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ì ì© ë¬¸ì  ì´ë¯¸ì§ ê²°ê³¼">
            <a:extLst>
              <a:ext uri="{FF2B5EF4-FFF2-40B4-BE49-F238E27FC236}">
                <a16:creationId xmlns:a16="http://schemas.microsoft.com/office/drawing/2014/main" id="{709F46A1-2903-40BF-BFF0-53581271ADD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1" r="13172" b="380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AEAFE4-7FE6-40E1-AC3B-315743FC01D5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C4B0D4EC-2ABA-4765-97F1-FF2A9C8F7E96}"/>
              </a:ext>
            </a:extLst>
          </p:cNvPr>
          <p:cNvSpPr>
            <a:spLocks/>
          </p:cNvSpPr>
          <p:nvPr userDrawn="1"/>
        </p:nvSpPr>
        <p:spPr bwMode="auto">
          <a:xfrm>
            <a:off x="257068" y="80275"/>
            <a:ext cx="555821" cy="864983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8DBA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CD659984-54E6-4A5D-8FAA-0F44DFE79762}"/>
              </a:ext>
            </a:extLst>
          </p:cNvPr>
          <p:cNvSpPr>
            <a:spLocks/>
          </p:cNvSpPr>
          <p:nvPr userDrawn="1"/>
        </p:nvSpPr>
        <p:spPr bwMode="auto">
          <a:xfrm>
            <a:off x="531245" y="80680"/>
            <a:ext cx="277853" cy="864173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82AD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Oval 8">
            <a:extLst>
              <a:ext uri="{FF2B5EF4-FFF2-40B4-BE49-F238E27FC236}">
                <a16:creationId xmlns:a16="http://schemas.microsoft.com/office/drawing/2014/main" id="{E6082878-CCB3-404C-871C-95D4FD70D970}"/>
              </a:ext>
            </a:extLst>
          </p:cNvPr>
          <p:cNvSpPr>
            <a:spLocks/>
          </p:cNvSpPr>
          <p:nvPr userDrawn="1"/>
        </p:nvSpPr>
        <p:spPr bwMode="auto">
          <a:xfrm>
            <a:off x="336837" y="144896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9D86A256-D4A2-473E-82A5-A4CB27CB0B7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76665" y="173945"/>
            <a:ext cx="335993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Text Box 31">
            <a:extLst>
              <a:ext uri="{FF2B5EF4-FFF2-40B4-BE49-F238E27FC236}">
                <a16:creationId xmlns:a16="http://schemas.microsoft.com/office/drawing/2014/main" id="{6F8C7A61-0957-4245-A84E-BB001947ED5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26074" y="158496"/>
            <a:ext cx="3959870" cy="74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altLang="ko-KR" sz="2200" b="0" dirty="0">
                <a:solidFill>
                  <a:srgbClr val="81AD4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Background &amp; Purpose</a:t>
            </a: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연구 배경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연구 목적</a:t>
            </a:r>
            <a:endParaRPr lang="ko-KR" altLang="ko-KR" sz="2000" b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40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C1C257-77FA-4546-B7EA-632DB8617B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Vert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 descr="ì ì© ë¬¸ì  ì´ë¯¸ì§ ê²°ê³¼">
            <a:extLst>
              <a:ext uri="{FF2B5EF4-FFF2-40B4-BE49-F238E27FC236}">
                <a16:creationId xmlns:a16="http://schemas.microsoft.com/office/drawing/2014/main" id="{4812346C-2B90-4174-9C04-1BE7F7787DA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4" r="13172" b="59915"/>
          <a:stretch/>
        </p:blipFill>
        <p:spPr bwMode="auto">
          <a:xfrm>
            <a:off x="1" y="0"/>
            <a:ext cx="12192000" cy="108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4D8D8E-1D4A-44C1-B42E-1864144AD645}"/>
              </a:ext>
            </a:extLst>
          </p:cNvPr>
          <p:cNvSpPr/>
          <p:nvPr userDrawn="1"/>
        </p:nvSpPr>
        <p:spPr>
          <a:xfrm rot="10800000">
            <a:off x="0" y="-1477"/>
            <a:ext cx="12192000" cy="1080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97CFD818-8374-4E6E-8956-5C874B28E49C}"/>
              </a:ext>
            </a:extLst>
          </p:cNvPr>
          <p:cNvSpPr>
            <a:spLocks/>
          </p:cNvSpPr>
          <p:nvPr userDrawn="1"/>
        </p:nvSpPr>
        <p:spPr bwMode="auto">
          <a:xfrm>
            <a:off x="257068" y="80275"/>
            <a:ext cx="555821" cy="864983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8DBA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E7719505-36D4-4ED5-8D35-A49417E1FA06}"/>
              </a:ext>
            </a:extLst>
          </p:cNvPr>
          <p:cNvSpPr>
            <a:spLocks/>
          </p:cNvSpPr>
          <p:nvPr userDrawn="1"/>
        </p:nvSpPr>
        <p:spPr bwMode="auto">
          <a:xfrm>
            <a:off x="531245" y="80680"/>
            <a:ext cx="277853" cy="864173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82AD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89989AC7-E0B9-4E03-B1C6-3178377E987B}"/>
              </a:ext>
            </a:extLst>
          </p:cNvPr>
          <p:cNvSpPr>
            <a:spLocks/>
          </p:cNvSpPr>
          <p:nvPr userDrawn="1"/>
        </p:nvSpPr>
        <p:spPr bwMode="auto">
          <a:xfrm>
            <a:off x="336837" y="144896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20826900-84A2-4819-B65C-94593161F67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26074" y="158496"/>
            <a:ext cx="3959870" cy="74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altLang="ko-KR" sz="2200" b="0" dirty="0">
                <a:solidFill>
                  <a:srgbClr val="81AD4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Background &amp; Purpose</a:t>
            </a: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연구 배경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연구 목적</a:t>
            </a:r>
            <a:endParaRPr lang="ko-KR" altLang="ko-KR" sz="2000" b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4D464D22-9017-4627-93D9-C0075C28253E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76665" y="173945"/>
            <a:ext cx="335993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6246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C1C257-77FA-4546-B7EA-632DB8617B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A1896D-5C53-4349-8A70-BF3DD73F1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b="843"/>
          <a:stretch/>
        </p:blipFill>
        <p:spPr>
          <a:xfrm>
            <a:off x="1" y="0"/>
            <a:ext cx="12160423" cy="540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4D8D8E-1D4A-44C1-B42E-1864144AD645}"/>
              </a:ext>
            </a:extLst>
          </p:cNvPr>
          <p:cNvSpPr/>
          <p:nvPr userDrawn="1"/>
        </p:nvSpPr>
        <p:spPr>
          <a:xfrm rot="10800000">
            <a:off x="0" y="0"/>
            <a:ext cx="12192000" cy="5400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22CC982-D386-439C-A42C-11E4CFC03083}"/>
              </a:ext>
            </a:extLst>
          </p:cNvPr>
          <p:cNvSpPr>
            <a:spLocks/>
          </p:cNvSpPr>
          <p:nvPr userDrawn="1"/>
        </p:nvSpPr>
        <p:spPr bwMode="auto">
          <a:xfrm>
            <a:off x="257068" y="80275"/>
            <a:ext cx="555821" cy="864983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8DBA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2B18F580-3455-456F-99E2-27BAE8AF8D3C}"/>
              </a:ext>
            </a:extLst>
          </p:cNvPr>
          <p:cNvSpPr>
            <a:spLocks/>
          </p:cNvSpPr>
          <p:nvPr userDrawn="1"/>
        </p:nvSpPr>
        <p:spPr bwMode="auto">
          <a:xfrm>
            <a:off x="531245" y="80680"/>
            <a:ext cx="277853" cy="864173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82AD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4EA73898-DD41-41F8-AC8A-90C60FB85579}"/>
              </a:ext>
            </a:extLst>
          </p:cNvPr>
          <p:cNvSpPr>
            <a:spLocks/>
          </p:cNvSpPr>
          <p:nvPr userDrawn="1"/>
        </p:nvSpPr>
        <p:spPr bwMode="auto">
          <a:xfrm>
            <a:off x="336837" y="144896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9DCEF5FB-0D4B-4CD5-AC1B-00FAB92C30F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26074" y="158496"/>
            <a:ext cx="3959870" cy="74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altLang="ko-KR" sz="2200" b="0" dirty="0">
                <a:solidFill>
                  <a:srgbClr val="81AD4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Background &amp; Purpose</a:t>
            </a: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연구 배경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연구 목적</a:t>
            </a:r>
            <a:endParaRPr lang="ko-KR" altLang="ko-KR" sz="2000" b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2B5D4312-B907-4169-890C-66B8F4D7ACB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76665" y="173945"/>
            <a:ext cx="335993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2304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C1C257-77FA-4546-B7EA-632DB8617B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Vert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A1896D-5C53-4349-8A70-BF3DD73F1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b="77760"/>
          <a:stretch/>
        </p:blipFill>
        <p:spPr>
          <a:xfrm>
            <a:off x="1" y="0"/>
            <a:ext cx="12160423" cy="1066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4D8D8E-1D4A-44C1-B42E-1864144AD645}"/>
              </a:ext>
            </a:extLst>
          </p:cNvPr>
          <p:cNvSpPr/>
          <p:nvPr userDrawn="1"/>
        </p:nvSpPr>
        <p:spPr>
          <a:xfrm rot="10800000">
            <a:off x="0" y="0"/>
            <a:ext cx="12192000" cy="1080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33443F69-7D87-442D-8512-F9288904B3C0}"/>
              </a:ext>
            </a:extLst>
          </p:cNvPr>
          <p:cNvSpPr>
            <a:spLocks/>
          </p:cNvSpPr>
          <p:nvPr userDrawn="1"/>
        </p:nvSpPr>
        <p:spPr bwMode="auto">
          <a:xfrm>
            <a:off x="257068" y="80275"/>
            <a:ext cx="555821" cy="864983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8DBA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84DD5B1-7A5B-40EB-8EBA-0CA1F7136AB8}"/>
              </a:ext>
            </a:extLst>
          </p:cNvPr>
          <p:cNvSpPr>
            <a:spLocks/>
          </p:cNvSpPr>
          <p:nvPr userDrawn="1"/>
        </p:nvSpPr>
        <p:spPr bwMode="auto">
          <a:xfrm>
            <a:off x="531245" y="80680"/>
            <a:ext cx="277853" cy="864173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82AD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2BD267E1-B275-4618-8081-E4CCFF664B3F}"/>
              </a:ext>
            </a:extLst>
          </p:cNvPr>
          <p:cNvSpPr>
            <a:spLocks/>
          </p:cNvSpPr>
          <p:nvPr userDrawn="1"/>
        </p:nvSpPr>
        <p:spPr bwMode="auto">
          <a:xfrm>
            <a:off x="336837" y="144896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4D82E95C-A750-4FBF-802A-24D9B26216A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26074" y="158496"/>
            <a:ext cx="3959870" cy="74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altLang="ko-KR" sz="2200" b="0" dirty="0">
                <a:solidFill>
                  <a:srgbClr val="81AD4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Background &amp; Purpose</a:t>
            </a: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연구 배경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연구 목적</a:t>
            </a:r>
            <a:endParaRPr lang="ko-KR" altLang="ko-KR" sz="2000" b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0BB9582E-F55B-47A4-85FA-CB308579424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76665" y="173945"/>
            <a:ext cx="335993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12785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F2F403-A091-4C6C-BA08-CAFDB9194A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B50589-2511-4A2A-9A7D-F860CDB21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3" t="2185" r="5561" b="6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4E2774-0261-403C-A02B-48EB7EEE715B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AutoShape 16">
            <a:extLst>
              <a:ext uri="{FF2B5EF4-FFF2-40B4-BE49-F238E27FC236}">
                <a16:creationId xmlns:a16="http://schemas.microsoft.com/office/drawing/2014/main" id="{2DB7B6E0-52E8-4523-A4AE-9AFC6B92C529}"/>
              </a:ext>
            </a:extLst>
          </p:cNvPr>
          <p:cNvSpPr>
            <a:spLocks/>
          </p:cNvSpPr>
          <p:nvPr userDrawn="1"/>
        </p:nvSpPr>
        <p:spPr bwMode="auto">
          <a:xfrm>
            <a:off x="261106" y="86676"/>
            <a:ext cx="555822" cy="864983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DE61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AutoShape 17">
            <a:extLst>
              <a:ext uri="{FF2B5EF4-FFF2-40B4-BE49-F238E27FC236}">
                <a16:creationId xmlns:a16="http://schemas.microsoft.com/office/drawing/2014/main" id="{3B67E448-E85B-4E54-9E55-8D9C1D9E34C5}"/>
              </a:ext>
            </a:extLst>
          </p:cNvPr>
          <p:cNvSpPr>
            <a:spLocks/>
          </p:cNvSpPr>
          <p:nvPr userDrawn="1"/>
        </p:nvSpPr>
        <p:spPr bwMode="auto">
          <a:xfrm>
            <a:off x="535285" y="87082"/>
            <a:ext cx="277854" cy="864173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D25A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8DA10982-4C95-4E1F-BFC5-F69F97718922}"/>
              </a:ext>
            </a:extLst>
          </p:cNvPr>
          <p:cNvSpPr>
            <a:spLocks/>
          </p:cNvSpPr>
          <p:nvPr userDrawn="1"/>
        </p:nvSpPr>
        <p:spPr bwMode="auto">
          <a:xfrm>
            <a:off x="340877" y="151298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Text Box 43">
            <a:extLst>
              <a:ext uri="{FF2B5EF4-FFF2-40B4-BE49-F238E27FC236}">
                <a16:creationId xmlns:a16="http://schemas.microsoft.com/office/drawing/2014/main" id="{9E7269D5-AEA5-4F19-B11C-CF7C6E87DCC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23877" y="147952"/>
            <a:ext cx="3660932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b="0" dirty="0">
                <a:solidFill>
                  <a:srgbClr val="D2593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Home Credit </a:t>
            </a:r>
            <a:r>
              <a:rPr lang="en-US" altLang="ko-KR" sz="2200" dirty="0">
                <a:solidFill>
                  <a:srgbClr val="D2593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Dataset</a:t>
            </a:r>
            <a:endParaRPr lang="en-US" altLang="ko-KR" sz="2200" b="0" dirty="0">
              <a:solidFill>
                <a:srgbClr val="D2593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vl="0"/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기업 소개 및 제공 데이터 정보</a:t>
            </a:r>
            <a:endParaRPr lang="ko-KR" altLang="ko-KR" sz="2400" b="0" dirty="0">
              <a:solidFill>
                <a:srgbClr val="D2593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A85C5EA0-9DEE-4BB4-B576-42AAA834C87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76665" y="173945"/>
            <a:ext cx="335993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ko-KR" altLang="ko-KR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748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F2F403-A091-4C6C-BA08-CAFDB9194A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Vert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B50589-2511-4A2A-9A7D-F860CDB21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t="73953" b="8672"/>
          <a:stretch/>
        </p:blipFill>
        <p:spPr>
          <a:xfrm>
            <a:off x="0" y="0"/>
            <a:ext cx="12192000" cy="108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4E2774-0261-403C-A02B-48EB7EEE715B}"/>
              </a:ext>
            </a:extLst>
          </p:cNvPr>
          <p:cNvSpPr/>
          <p:nvPr userDrawn="1"/>
        </p:nvSpPr>
        <p:spPr>
          <a:xfrm rot="10800000">
            <a:off x="0" y="0"/>
            <a:ext cx="12192000" cy="1080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0B07EF-F6AC-496A-9C86-2C803D7E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E5CC-B837-4E90-B975-05230B5D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DF6F5-75C0-4481-99F7-EB32A85E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AutoShape 16">
            <a:extLst>
              <a:ext uri="{FF2B5EF4-FFF2-40B4-BE49-F238E27FC236}">
                <a16:creationId xmlns:a16="http://schemas.microsoft.com/office/drawing/2014/main" id="{2694C993-04CB-4F1E-BB05-4AC621069E17}"/>
              </a:ext>
            </a:extLst>
          </p:cNvPr>
          <p:cNvSpPr>
            <a:spLocks/>
          </p:cNvSpPr>
          <p:nvPr userDrawn="1"/>
        </p:nvSpPr>
        <p:spPr bwMode="auto">
          <a:xfrm>
            <a:off x="261106" y="86676"/>
            <a:ext cx="555822" cy="864983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DE61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AutoShape 17">
            <a:extLst>
              <a:ext uri="{FF2B5EF4-FFF2-40B4-BE49-F238E27FC236}">
                <a16:creationId xmlns:a16="http://schemas.microsoft.com/office/drawing/2014/main" id="{DB155B69-13CB-4735-A2D4-38FD7272D249}"/>
              </a:ext>
            </a:extLst>
          </p:cNvPr>
          <p:cNvSpPr>
            <a:spLocks/>
          </p:cNvSpPr>
          <p:nvPr userDrawn="1"/>
        </p:nvSpPr>
        <p:spPr bwMode="auto">
          <a:xfrm>
            <a:off x="535285" y="87082"/>
            <a:ext cx="277854" cy="864173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D25A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A004E3F8-2DFA-40B2-B297-42C6D37C1145}"/>
              </a:ext>
            </a:extLst>
          </p:cNvPr>
          <p:cNvSpPr>
            <a:spLocks/>
          </p:cNvSpPr>
          <p:nvPr userDrawn="1"/>
        </p:nvSpPr>
        <p:spPr bwMode="auto">
          <a:xfrm>
            <a:off x="340877" y="151298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05F30E8B-716E-4719-A7FD-1E22931FB34E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76665" y="173945"/>
            <a:ext cx="335993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ko-KR" altLang="ko-KR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8ADB31-CA4A-4C86-A4C0-29CD44709DAA}"/>
              </a:ext>
            </a:extLst>
          </p:cNvPr>
          <p:cNvSpPr/>
          <p:nvPr userDrawn="1"/>
        </p:nvSpPr>
        <p:spPr>
          <a:xfrm>
            <a:off x="0" y="1080000"/>
            <a:ext cx="12192000" cy="57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04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E9C982-E1FD-4AA9-AB8D-DE8A1672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9F3F0-FDA4-4B72-9FD5-8C4A95771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446560-1708-4055-8219-A9220B71F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81776-65C5-49ED-B80D-B5EE48AACB7F}" type="datetimeFigureOut">
              <a:rPr lang="ko-KR" altLang="en-US" smtClean="0"/>
              <a:t>2018-10-23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4AE24D-72BE-4543-A390-7D9D0727E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A031F-F24A-4FA8-BC27-BB61C0D45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12D08-5108-4713-8F7E-5DB369DE905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91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0" r:id="rId2"/>
    <p:sldLayoutId id="2147483669" r:id="rId3"/>
    <p:sldLayoutId id="2147483664" r:id="rId4"/>
    <p:sldLayoutId id="2147483667" r:id="rId5"/>
    <p:sldLayoutId id="2147483662" r:id="rId6"/>
    <p:sldLayoutId id="2147483666" r:id="rId7"/>
    <p:sldLayoutId id="2147483661" r:id="rId8"/>
    <p:sldLayoutId id="2147483668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image" Target="../media/image35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2.wdp"/><Relationship Id="rId7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2.wdp"/><Relationship Id="rId7" Type="http://schemas.openxmlformats.org/officeDocument/2006/relationships/image" Target="../media/image6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7E217-2A23-418D-90B7-AE277D19413C}"/>
              </a:ext>
            </a:extLst>
          </p:cNvPr>
          <p:cNvSpPr txBox="1"/>
          <p:nvPr/>
        </p:nvSpPr>
        <p:spPr>
          <a:xfrm>
            <a:off x="660330" y="3429000"/>
            <a:ext cx="4006225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신용도 </a:t>
            </a:r>
            <a:endParaRPr lang="en-US" altLang="ko-KR" sz="5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변수 분석</a:t>
            </a:r>
            <a:endParaRPr lang="en-US" altLang="ko-KR" sz="5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서울대학교 빅데이터 아카데미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2018-3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고급 빅데이터 분석 기법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노은선 이현호 최의관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73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3D175B58-4485-49F1-BFB6-E98620B1BEF3}"/>
              </a:ext>
            </a:extLst>
          </p:cNvPr>
          <p:cNvGrpSpPr/>
          <p:nvPr/>
        </p:nvGrpSpPr>
        <p:grpSpPr>
          <a:xfrm>
            <a:off x="253089" y="1938326"/>
            <a:ext cx="7427871" cy="3212650"/>
            <a:chOff x="618849" y="2562675"/>
            <a:chExt cx="7427871" cy="3212650"/>
          </a:xfrm>
        </p:grpSpPr>
        <p:sp>
          <p:nvSpPr>
            <p:cNvPr id="40" name="Rounded Rectangle 54">
              <a:extLst>
                <a:ext uri="{FF2B5EF4-FFF2-40B4-BE49-F238E27FC236}">
                  <a16:creationId xmlns:a16="http://schemas.microsoft.com/office/drawing/2014/main" id="{76304523-C2CF-45B5-987B-B10324E07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849" y="2562675"/>
              <a:ext cx="7427871" cy="250984"/>
            </a:xfrm>
            <a:prstGeom prst="roundRect">
              <a:avLst>
                <a:gd name="adj" fmla="val 459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eaLnBrk="1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Home Credit Group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제공 데이터 사용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D76AD54-96FA-40E3-AFEE-B7137DC3006D}"/>
                </a:ext>
              </a:extLst>
            </p:cNvPr>
            <p:cNvGrpSpPr/>
            <p:nvPr/>
          </p:nvGrpSpPr>
          <p:grpSpPr>
            <a:xfrm>
              <a:off x="634089" y="3149189"/>
              <a:ext cx="7379356" cy="2626136"/>
              <a:chOff x="1827213" y="3206338"/>
              <a:chExt cx="13423900" cy="4777245"/>
            </a:xfrm>
          </p:grpSpPr>
          <p:sp>
            <p:nvSpPr>
              <p:cNvPr id="26" name="Rounded Rectangle 54">
                <a:extLst>
                  <a:ext uri="{FF2B5EF4-FFF2-40B4-BE49-F238E27FC236}">
                    <a16:creationId xmlns:a16="http://schemas.microsoft.com/office/drawing/2014/main" id="{662C3C61-7E4B-40C4-B09B-FBF70DFA4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7213" y="3206338"/>
                <a:ext cx="6588125" cy="798996"/>
              </a:xfrm>
              <a:prstGeom prst="roundRect">
                <a:avLst>
                  <a:gd name="adj" fmla="val 4597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 eaLnBrk="1"/>
                <a:endParaRPr lang="en-US" altLang="ko-KR" sz="2800" dirty="0"/>
              </a:p>
            </p:txBody>
          </p:sp>
          <p:sp>
            <p:nvSpPr>
              <p:cNvPr id="27" name="TextBox 46">
                <a:extLst>
                  <a:ext uri="{FF2B5EF4-FFF2-40B4-BE49-F238E27FC236}">
                    <a16:creationId xmlns:a16="http://schemas.microsoft.com/office/drawing/2014/main" id="{79D86135-3137-49F6-AC8C-4A76551C45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2630" y="3260299"/>
                <a:ext cx="6376496" cy="61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독립변수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소개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8" name="Freeform 52">
                <a:extLst>
                  <a:ext uri="{FF2B5EF4-FFF2-40B4-BE49-F238E27FC236}">
                    <a16:creationId xmlns:a16="http://schemas.microsoft.com/office/drawing/2014/main" id="{8E25321A-C033-4D5D-ABE8-AA40B7F20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7213" y="4054294"/>
                <a:ext cx="6588124" cy="3929289"/>
              </a:xfrm>
              <a:custGeom>
                <a:avLst/>
                <a:gdLst>
                  <a:gd name="T0" fmla="*/ 0 w 6588000"/>
                  <a:gd name="T1" fmla="*/ 0 h 3349801"/>
                  <a:gd name="T2" fmla="*/ 6588125 w 6588000"/>
                  <a:gd name="T3" fmla="*/ 0 h 3349801"/>
                  <a:gd name="T4" fmla="*/ 6588125 w 6588000"/>
                  <a:gd name="T5" fmla="*/ 3245130 h 3349801"/>
                  <a:gd name="T6" fmla="*/ 6483447 w 6588000"/>
                  <a:gd name="T7" fmla="*/ 3349806 h 3349801"/>
                  <a:gd name="T8" fmla="*/ 104678 w 6588000"/>
                  <a:gd name="T9" fmla="*/ 3349806 h 3349801"/>
                  <a:gd name="T10" fmla="*/ 0 w 6588000"/>
                  <a:gd name="T11" fmla="*/ 3245130 h 33498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588000" h="3349801">
                    <a:moveTo>
                      <a:pt x="0" y="0"/>
                    </a:moveTo>
                    <a:lnTo>
                      <a:pt x="6588000" y="0"/>
                    </a:lnTo>
                    <a:lnTo>
                      <a:pt x="6588000" y="3245125"/>
                    </a:lnTo>
                    <a:cubicBezTo>
                      <a:pt x="6588000" y="3302936"/>
                      <a:pt x="6541135" y="3349801"/>
                      <a:pt x="6483324" y="3349801"/>
                    </a:cubicBezTo>
                    <a:lnTo>
                      <a:pt x="104676" y="3349801"/>
                    </a:lnTo>
                    <a:cubicBezTo>
                      <a:pt x="46865" y="3349801"/>
                      <a:pt x="0" y="3302936"/>
                      <a:pt x="0" y="324512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endParaRPr lang="ko-KR" altLang="en-US" sz="1600" dirty="0"/>
              </a:p>
            </p:txBody>
          </p: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2279A1F4-FEF2-486D-88A7-D143ADD341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5942" y="4624512"/>
                <a:ext cx="5889452" cy="2407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marL="0" indent="0">
                  <a:buClr>
                    <a:schemeClr val="tx2"/>
                  </a:buClr>
                </a:pPr>
                <a:r>
                  <a:rPr lang="en-US" altLang="ko-KR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1. </a:t>
                </a:r>
                <a:r>
                  <a:rPr lang="ko-KR" altLang="en-US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일반 개인 정보</a:t>
                </a:r>
              </a:p>
              <a:p>
                <a:pPr marL="0" indent="0">
                  <a:buClr>
                    <a:schemeClr val="tx2"/>
                  </a:buClr>
                </a:pPr>
                <a:r>
                  <a:rPr lang="en-US" altLang="ko-KR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2. </a:t>
                </a:r>
                <a:r>
                  <a:rPr lang="en-US" altLang="ko-KR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5D783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Credit Bereau </a:t>
                </a:r>
                <a:r>
                  <a:rPr lang="ko-KR" altLang="en-US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기반 정보</a:t>
                </a:r>
                <a:endParaRPr lang="en-US" altLang="ko-KR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indent="0">
                  <a:buClr>
                    <a:schemeClr val="tx2"/>
                  </a:buClr>
                </a:pPr>
                <a:r>
                  <a:rPr lang="en-US" altLang="ko-KR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3. Home Credit </a:t>
                </a:r>
                <a:r>
                  <a:rPr lang="ko-KR" altLang="en-US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기반 정보</a:t>
                </a:r>
                <a:endParaRPr lang="en-US" altLang="ko-KR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  <a:p>
                <a:pPr marL="0" indent="0">
                  <a:buClr>
                    <a:schemeClr val="tx2"/>
                  </a:buClr>
                </a:pPr>
                <a:endParaRPr lang="en-US" altLang="ko-KR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  <a:p>
                <a:pPr marL="0" indent="0" algn="r">
                  <a:buClr>
                    <a:schemeClr val="tx2"/>
                  </a:buClr>
                </a:pPr>
                <a:r>
                  <a:rPr lang="en-US" altLang="ko-KR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*</a:t>
                </a:r>
                <a:r>
                  <a:rPr lang="ko-KR" altLang="en-US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변수 종류 </a:t>
                </a:r>
                <a:r>
                  <a:rPr lang="en-US" altLang="ko-KR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: </a:t>
                </a:r>
                <a:r>
                  <a:rPr lang="ko-KR" altLang="en-US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총 </a:t>
                </a:r>
                <a:r>
                  <a:rPr lang="en-US" altLang="ko-KR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221</a:t>
                </a:r>
                <a:r>
                  <a:rPr lang="ko-KR" altLang="en-US" sz="1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rPr>
                  <a:t>개</a:t>
                </a:r>
                <a:endParaRPr lang="en-US" altLang="ko-KR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  <p:sp>
            <p:nvSpPr>
              <p:cNvPr id="30" name="Rounded Rectangle 54">
                <a:extLst>
                  <a:ext uri="{FF2B5EF4-FFF2-40B4-BE49-F238E27FC236}">
                    <a16:creationId xmlns:a16="http://schemas.microsoft.com/office/drawing/2014/main" id="{F7F8F3FA-11B4-4C41-AFF2-8BA2D9393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2988" y="3206338"/>
                <a:ext cx="6588125" cy="798996"/>
              </a:xfrm>
              <a:prstGeom prst="roundRect">
                <a:avLst>
                  <a:gd name="adj" fmla="val 4597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 eaLnBrk="1"/>
                <a:endParaRPr lang="en-US" altLang="ko-KR" sz="2800" dirty="0"/>
              </a:p>
            </p:txBody>
          </p:sp>
          <p:sp>
            <p:nvSpPr>
              <p:cNvPr id="31" name="Freeform 57">
                <a:extLst>
                  <a:ext uri="{FF2B5EF4-FFF2-40B4-BE49-F238E27FC236}">
                    <a16:creationId xmlns:a16="http://schemas.microsoft.com/office/drawing/2014/main" id="{88B3B003-E082-42B2-B50B-1DE1A67E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2988" y="4054294"/>
                <a:ext cx="6588124" cy="3929289"/>
              </a:xfrm>
              <a:custGeom>
                <a:avLst/>
                <a:gdLst>
                  <a:gd name="T0" fmla="*/ 0 w 6588000"/>
                  <a:gd name="T1" fmla="*/ 0 h 3349801"/>
                  <a:gd name="T2" fmla="*/ 6588125 w 6588000"/>
                  <a:gd name="T3" fmla="*/ 0 h 3349801"/>
                  <a:gd name="T4" fmla="*/ 6588125 w 6588000"/>
                  <a:gd name="T5" fmla="*/ 3245130 h 3349801"/>
                  <a:gd name="T6" fmla="*/ 6483447 w 6588000"/>
                  <a:gd name="T7" fmla="*/ 3349806 h 3349801"/>
                  <a:gd name="T8" fmla="*/ 104678 w 6588000"/>
                  <a:gd name="T9" fmla="*/ 3349806 h 3349801"/>
                  <a:gd name="T10" fmla="*/ 0 w 6588000"/>
                  <a:gd name="T11" fmla="*/ 3245130 h 33498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588000" h="3349801">
                    <a:moveTo>
                      <a:pt x="0" y="0"/>
                    </a:moveTo>
                    <a:lnTo>
                      <a:pt x="6588000" y="0"/>
                    </a:lnTo>
                    <a:lnTo>
                      <a:pt x="6588000" y="3245125"/>
                    </a:lnTo>
                    <a:cubicBezTo>
                      <a:pt x="6588000" y="3302936"/>
                      <a:pt x="6541135" y="3349801"/>
                      <a:pt x="6483324" y="3349801"/>
                    </a:cubicBezTo>
                    <a:lnTo>
                      <a:pt x="104676" y="3349801"/>
                    </a:lnTo>
                    <a:cubicBezTo>
                      <a:pt x="46865" y="3349801"/>
                      <a:pt x="0" y="3302936"/>
                      <a:pt x="0" y="324512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endParaRPr lang="ko-KR" altLang="en-US" sz="1600" dirty="0"/>
              </a:p>
            </p:txBody>
          </p:sp>
          <p:sp>
            <p:nvSpPr>
              <p:cNvPr id="36" name="TextBox 46">
                <a:extLst>
                  <a:ext uri="{FF2B5EF4-FFF2-40B4-BE49-F238E27FC236}">
                    <a16:creationId xmlns:a16="http://schemas.microsoft.com/office/drawing/2014/main" id="{FEE0BE56-E208-46CA-9F85-A57190C07C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77120" y="3260298"/>
                <a:ext cx="6376496" cy="61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종속변수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정의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DBDD26B-F9FB-4F7E-BEEA-6DB722827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197537"/>
              </p:ext>
            </p:extLst>
          </p:nvPr>
        </p:nvGraphicFramePr>
        <p:xfrm>
          <a:off x="4169410" y="3322811"/>
          <a:ext cx="3337560" cy="14760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8780">
                  <a:extLst>
                    <a:ext uri="{9D8B030D-6E8A-4147-A177-3AD203B41FA5}">
                      <a16:colId xmlns:a16="http://schemas.microsoft.com/office/drawing/2014/main" val="1812445311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1776285742"/>
                    </a:ext>
                  </a:extLst>
                </a:gridCol>
              </a:tblGrid>
              <a:tr h="46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912078"/>
                  </a:ext>
                </a:extLst>
              </a:tr>
              <a:tr h="1006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  <a:sym typeface="Helvetica Neue" charset="0"/>
                        </a:rPr>
                        <a:t>실제 연체 고객</a:t>
                      </a:r>
                      <a:endParaRPr lang="en-US" altLang="ko-KR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  <a:sym typeface="Helvetica Neue" charset="0"/>
                      </a:endParaRPr>
                    </a:p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  <a:sym typeface="Helvetica Neue" charset="0"/>
                        </a:rPr>
                        <a:t>(</a:t>
                      </a:r>
                      <a:r>
                        <a:rPr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  <a:sym typeface="Helvetica Neue" charset="0"/>
                        </a:rPr>
                        <a:t>상환 능력 부족</a:t>
                      </a:r>
                      <a:r>
                        <a:rPr lang="en-US" altLang="ko-KR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  <a:sym typeface="Helvetica Neue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 외 고객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1002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FAAF839-449E-4B10-A36F-8C64847E39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5819" y="5294672"/>
            <a:ext cx="7432839" cy="822668"/>
          </a:xfrm>
          <a:prstGeom prst="rect">
            <a:avLst/>
          </a:prstGeom>
        </p:spPr>
      </p:pic>
      <p:sp>
        <p:nvSpPr>
          <p:cNvPr id="15" name="Text Box 43">
            <a:extLst>
              <a:ext uri="{FF2B5EF4-FFF2-40B4-BE49-F238E27FC236}">
                <a16:creationId xmlns:a16="http://schemas.microsoft.com/office/drawing/2014/main" id="{BDD8073C-9212-4CCF-9BA1-70E3B5920579}"/>
              </a:ext>
            </a:extLst>
          </p:cNvPr>
          <p:cNvSpPr txBox="1">
            <a:spLocks/>
          </p:cNvSpPr>
          <p:nvPr/>
        </p:nvSpPr>
        <p:spPr bwMode="auto">
          <a:xfrm>
            <a:off x="923877" y="147952"/>
            <a:ext cx="3660932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b="0" dirty="0">
                <a:solidFill>
                  <a:srgbClr val="D2593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Home Credit </a:t>
            </a:r>
            <a:r>
              <a:rPr lang="en-US" altLang="ko-KR" sz="2200" dirty="0">
                <a:solidFill>
                  <a:srgbClr val="D2593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Dataset</a:t>
            </a:r>
            <a:endParaRPr lang="en-US" altLang="ko-KR" sz="2200" b="0" dirty="0">
              <a:solidFill>
                <a:srgbClr val="D2593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vl="0"/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기업 소개 및 제공 데이터 정보</a:t>
            </a:r>
            <a:endParaRPr lang="ko-KR" altLang="ko-KR" sz="2400" b="0" dirty="0">
              <a:solidFill>
                <a:srgbClr val="D2593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5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19A68C-A57D-4DB1-91EA-7836A3EF4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952696"/>
              </p:ext>
            </p:extLst>
          </p:nvPr>
        </p:nvGraphicFramePr>
        <p:xfrm>
          <a:off x="260349" y="1194616"/>
          <a:ext cx="11680721" cy="5461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5626">
                  <a:extLst>
                    <a:ext uri="{9D8B030D-6E8A-4147-A177-3AD203B41FA5}">
                      <a16:colId xmlns:a16="http://schemas.microsoft.com/office/drawing/2014/main" val="1065292194"/>
                    </a:ext>
                  </a:extLst>
                </a:gridCol>
                <a:gridCol w="2521974">
                  <a:extLst>
                    <a:ext uri="{9D8B030D-6E8A-4147-A177-3AD203B41FA5}">
                      <a16:colId xmlns:a16="http://schemas.microsoft.com/office/drawing/2014/main" val="3954443127"/>
                    </a:ext>
                  </a:extLst>
                </a:gridCol>
                <a:gridCol w="5252243">
                  <a:extLst>
                    <a:ext uri="{9D8B030D-6E8A-4147-A177-3AD203B41FA5}">
                      <a16:colId xmlns:a16="http://schemas.microsoft.com/office/drawing/2014/main" val="2519990150"/>
                    </a:ext>
                  </a:extLst>
                </a:gridCol>
                <a:gridCol w="1385439">
                  <a:extLst>
                    <a:ext uri="{9D8B030D-6E8A-4147-A177-3AD203B41FA5}">
                      <a16:colId xmlns:a16="http://schemas.microsoft.com/office/drawing/2014/main" val="776310034"/>
                    </a:ext>
                  </a:extLst>
                </a:gridCol>
                <a:gridCol w="1385439">
                  <a:extLst>
                    <a:ext uri="{9D8B030D-6E8A-4147-A177-3AD203B41FA5}">
                      <a16:colId xmlns:a16="http://schemas.microsoft.com/office/drawing/2014/main" val="2986399578"/>
                    </a:ext>
                  </a:extLst>
                </a:gridCol>
              </a:tblGrid>
              <a:tr h="682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Client data</a:t>
                      </a:r>
                      <a:endParaRPr lang="ko-KR" altLang="en-US" b="1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4C8CA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application_{train|test}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4C8CA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Train &amp; Test data</a:t>
                      </a:r>
                    </a:p>
                    <a:p>
                      <a:pPr latinLnBrk="1"/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(ex)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성별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자가유무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자차유무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자녀 수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수입 등</a:t>
                      </a:r>
                    </a:p>
                  </a:txBody>
                  <a:tcPr anchor="ctr">
                    <a:solidFill>
                      <a:srgbClr val="F4C8CA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124 columns 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4C8CA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158MB</a:t>
                      </a:r>
                    </a:p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/24MB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4C8CA">
                        <a:alpha val="6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212891"/>
                  </a:ext>
                </a:extLst>
              </a:tr>
              <a:tr h="6826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Credit Bureau</a:t>
                      </a:r>
                      <a:endParaRPr lang="ko-KR" altLang="en-US" b="1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bureau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고객 신용 데이터</a:t>
                      </a:r>
                      <a:endParaRPr lang="en-US" altLang="ko-KR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  <a:p>
                      <a:pPr latinLnBrk="1"/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(ex) CB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기반 신용 상태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신용 유지기간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빚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신용 유형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17 columns 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162MB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656784"/>
                  </a:ext>
                </a:extLst>
              </a:tr>
              <a:tr h="6826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bureau_balance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월별 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Balance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데이터</a:t>
                      </a:r>
                      <a:endParaRPr lang="en-US" altLang="ko-KR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  <a:p>
                      <a:pPr latinLnBrk="1"/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(ex)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월별 대출 상태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3 columns 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358MB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29517"/>
                  </a:ext>
                </a:extLst>
              </a:tr>
              <a:tr h="6826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Home Credit</a:t>
                      </a:r>
                      <a:endParaRPr lang="ko-KR" altLang="en-US" b="1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POS_CASH_balance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HC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기반 대출 정보</a:t>
                      </a:r>
                      <a:endParaRPr lang="en-US" altLang="ko-KR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  <a:p>
                      <a:pPr latinLnBrk="1"/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(ex)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신용점수 유지 기간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현재 계약 현황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만기기한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8 columns 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374MB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399273"/>
                  </a:ext>
                </a:extLst>
              </a:tr>
              <a:tr h="6826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credit_card_balance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기존 신용카드 대출 정보</a:t>
                      </a:r>
                      <a:endParaRPr lang="en-US" altLang="ko-KR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  <a:p>
                      <a:pPr latinLnBrk="1"/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(ex)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예전 신용 대출 계약 상태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예전 채권 총액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22 columns 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404MB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316831"/>
                  </a:ext>
                </a:extLst>
              </a:tr>
              <a:tr h="6826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previous_application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대출 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status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 데이터</a:t>
                      </a:r>
                      <a:endParaRPr lang="en-US" altLang="ko-KR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  <a:p>
                      <a:pPr latinLnBrk="1"/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(ex)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선급금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이자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지불 방법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25 columns 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386MB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424078"/>
                  </a:ext>
                </a:extLst>
              </a:tr>
              <a:tr h="6826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installments_payments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대출 상환 관련 데이터</a:t>
                      </a:r>
                      <a:endParaRPr lang="en-US" altLang="ko-KR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  <a:p>
                      <a:pPr latinLnBrk="1"/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(ex) 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대출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신청일</a:t>
                      </a:r>
                      <a:r>
                        <a:rPr lang="en-US" altLang="ko-KR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b="0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할부 금액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7 columns 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689MB</a:t>
                      </a:r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62179"/>
                  </a:ext>
                </a:extLst>
              </a:tr>
              <a:tr h="682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Total</a:t>
                      </a:r>
                      <a:endParaRPr lang="ko-KR" altLang="en-US" b="1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7 files</a:t>
                      </a:r>
                      <a:endParaRPr lang="ko-KR" altLang="en-US" b="1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221 columns</a:t>
                      </a:r>
                      <a:endParaRPr lang="ko-KR" altLang="en-US" b="1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Calibri" panose="020F0502020204030204" pitchFamily="34" charset="0"/>
                          <a:ea typeface="나눔스퀘어" panose="020B0600000101010101" pitchFamily="50" charset="-127"/>
                          <a:cs typeface="Calibri" panose="020F0502020204030204" pitchFamily="34" charset="0"/>
                        </a:rPr>
                        <a:t>2.49GB</a:t>
                      </a:r>
                      <a:endParaRPr lang="ko-KR" altLang="en-US" b="1" dirty="0">
                        <a:latin typeface="Calibri" panose="020F0502020204030204" pitchFamily="34" charset="0"/>
                        <a:ea typeface="나눔스퀘어" panose="020B0600000101010101" pitchFamily="50" charset="-127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29495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29A15607-7CDE-4ED3-875B-FCAF2C94B83A}"/>
              </a:ext>
            </a:extLst>
          </p:cNvPr>
          <p:cNvSpPr/>
          <p:nvPr/>
        </p:nvSpPr>
        <p:spPr>
          <a:xfrm>
            <a:off x="268224" y="1877568"/>
            <a:ext cx="11679936" cy="475488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Box 43">
            <a:extLst>
              <a:ext uri="{FF2B5EF4-FFF2-40B4-BE49-F238E27FC236}">
                <a16:creationId xmlns:a16="http://schemas.microsoft.com/office/drawing/2014/main" id="{6D910D45-5547-433E-8134-70B8E7FEEF97}"/>
              </a:ext>
            </a:extLst>
          </p:cNvPr>
          <p:cNvSpPr txBox="1">
            <a:spLocks/>
          </p:cNvSpPr>
          <p:nvPr/>
        </p:nvSpPr>
        <p:spPr bwMode="auto">
          <a:xfrm>
            <a:off x="923877" y="147952"/>
            <a:ext cx="3660932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b="0" dirty="0">
                <a:solidFill>
                  <a:srgbClr val="D2593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Home Credit </a:t>
            </a:r>
            <a:r>
              <a:rPr lang="en-US" altLang="ko-KR" sz="2200" dirty="0">
                <a:solidFill>
                  <a:srgbClr val="D2593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Dataset</a:t>
            </a:r>
            <a:endParaRPr lang="en-US" altLang="ko-KR" sz="2200" b="0" dirty="0">
              <a:solidFill>
                <a:srgbClr val="D2593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vl="0"/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기업 소개 및 제공 데이터 정보</a:t>
            </a:r>
            <a:endParaRPr lang="ko-KR" altLang="ko-KR" sz="2400" b="0" dirty="0">
              <a:solidFill>
                <a:srgbClr val="D2593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43">
            <a:extLst>
              <a:ext uri="{FF2B5EF4-FFF2-40B4-BE49-F238E27FC236}">
                <a16:creationId xmlns:a16="http://schemas.microsoft.com/office/drawing/2014/main" id="{3E641576-2B69-4EAD-A5AA-11978C05594F}"/>
              </a:ext>
            </a:extLst>
          </p:cNvPr>
          <p:cNvSpPr txBox="1">
            <a:spLocks/>
          </p:cNvSpPr>
          <p:nvPr/>
        </p:nvSpPr>
        <p:spPr bwMode="auto">
          <a:xfrm>
            <a:off x="3772169" y="3147303"/>
            <a:ext cx="4352199" cy="7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4000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 Exploration</a:t>
            </a:r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id="{7E7D32BC-27BD-4DAA-88A1-BD9BA54ED672}"/>
              </a:ext>
            </a:extLst>
          </p:cNvPr>
          <p:cNvSpPr>
            <a:spLocks/>
          </p:cNvSpPr>
          <p:nvPr/>
        </p:nvSpPr>
        <p:spPr bwMode="auto">
          <a:xfrm>
            <a:off x="5664200" y="2127568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" name="AutoShape 22">
            <a:extLst>
              <a:ext uri="{FF2B5EF4-FFF2-40B4-BE49-F238E27FC236}">
                <a16:creationId xmlns:a16="http://schemas.microsoft.com/office/drawing/2014/main" id="{4AD8A2D3-7A5B-4291-B65C-18FB4B536A08}"/>
              </a:ext>
            </a:extLst>
          </p:cNvPr>
          <p:cNvSpPr>
            <a:spLocks/>
          </p:cNvSpPr>
          <p:nvPr/>
        </p:nvSpPr>
        <p:spPr bwMode="auto">
          <a:xfrm>
            <a:off x="5938381" y="2127973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2E15EDA9-DB33-4BEF-AAB8-8EB93CCA592E}"/>
              </a:ext>
            </a:extLst>
          </p:cNvPr>
          <p:cNvSpPr>
            <a:spLocks/>
          </p:cNvSpPr>
          <p:nvPr/>
        </p:nvSpPr>
        <p:spPr bwMode="auto">
          <a:xfrm>
            <a:off x="5743970" y="2192189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4" name="Text Box 24">
            <a:extLst>
              <a:ext uri="{FF2B5EF4-FFF2-40B4-BE49-F238E27FC236}">
                <a16:creationId xmlns:a16="http://schemas.microsoft.com/office/drawing/2014/main" id="{401310F7-97E2-4CA9-8414-AAD38015370F}"/>
              </a:ext>
            </a:extLst>
          </p:cNvPr>
          <p:cNvSpPr txBox="1">
            <a:spLocks/>
          </p:cNvSpPr>
          <p:nvPr/>
        </p:nvSpPr>
        <p:spPr bwMode="auto">
          <a:xfrm>
            <a:off x="5771602" y="2247893"/>
            <a:ext cx="335992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7" name="AutoShape 11">
            <a:extLst>
              <a:ext uri="{FF2B5EF4-FFF2-40B4-BE49-F238E27FC236}">
                <a16:creationId xmlns:a16="http://schemas.microsoft.com/office/drawing/2014/main" id="{2A2BF319-CA52-4E60-B1A1-DA482F231D29}"/>
              </a:ext>
            </a:extLst>
          </p:cNvPr>
          <p:cNvSpPr>
            <a:spLocks/>
          </p:cNvSpPr>
          <p:nvPr/>
        </p:nvSpPr>
        <p:spPr bwMode="auto">
          <a:xfrm>
            <a:off x="5664180" y="2127568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56A5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FC3E194D-C013-4A87-AF00-3E1FB4C15848}"/>
              </a:ext>
            </a:extLst>
          </p:cNvPr>
          <p:cNvSpPr>
            <a:spLocks/>
          </p:cNvSpPr>
          <p:nvPr/>
        </p:nvSpPr>
        <p:spPr bwMode="auto">
          <a:xfrm>
            <a:off x="5938359" y="2127973"/>
            <a:ext cx="277853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4D97C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A95FAB1E-68A1-42F4-A962-51D1D7706288}"/>
              </a:ext>
            </a:extLst>
          </p:cNvPr>
          <p:cNvSpPr>
            <a:spLocks/>
          </p:cNvSpPr>
          <p:nvPr/>
        </p:nvSpPr>
        <p:spPr bwMode="auto">
          <a:xfrm>
            <a:off x="5743950" y="2192189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75D13A71-5C67-4C99-BACE-68FD7A38E6D8}"/>
              </a:ext>
            </a:extLst>
          </p:cNvPr>
          <p:cNvSpPr txBox="1">
            <a:spLocks/>
          </p:cNvSpPr>
          <p:nvPr/>
        </p:nvSpPr>
        <p:spPr bwMode="auto">
          <a:xfrm>
            <a:off x="5771582" y="2247893"/>
            <a:ext cx="335993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31105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B53AA7-D933-41A2-ACA0-807CED5A08D2}"/>
              </a:ext>
            </a:extLst>
          </p:cNvPr>
          <p:cNvSpPr/>
          <p:nvPr/>
        </p:nvSpPr>
        <p:spPr>
          <a:xfrm>
            <a:off x="350393" y="1846597"/>
            <a:ext cx="5471287" cy="319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64C2B3-5F05-4AFF-9AEB-82EDBA1CF852}"/>
              </a:ext>
            </a:extLst>
          </p:cNvPr>
          <p:cNvSpPr/>
          <p:nvPr/>
        </p:nvSpPr>
        <p:spPr>
          <a:xfrm>
            <a:off x="6463978" y="2551837"/>
            <a:ext cx="5715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 0 :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기간 내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상환에 문제가 발생하지 않은 고객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highlight>
                  <a:srgbClr val="0070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 1 : </a:t>
            </a:r>
            <a:r>
              <a:rPr lang="ko-KR" altLang="en-US" dirty="0">
                <a:solidFill>
                  <a:schemeClr val="bg1"/>
                </a:solidFill>
                <a:highlight>
                  <a:srgbClr val="0070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대출</a:t>
            </a:r>
            <a:r>
              <a:rPr lang="en-US" altLang="ko-KR" dirty="0">
                <a:solidFill>
                  <a:schemeClr val="bg1"/>
                </a:solidFill>
                <a:highlight>
                  <a:srgbClr val="0070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highlight>
                  <a:srgbClr val="0070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분할 할부 상환 문제가 있는 고객</a:t>
            </a:r>
            <a:endParaRPr lang="en-US" altLang="ko-KR" dirty="0">
              <a:solidFill>
                <a:schemeClr val="bg1"/>
              </a:solidFill>
              <a:highlight>
                <a:srgbClr val="0070C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rgbClr val="0070C0"/>
              </a:solidFill>
              <a:highlight>
                <a:srgbClr val="0070C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정상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고객 데이터 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불균형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 가능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 Box 43">
            <a:extLst>
              <a:ext uri="{FF2B5EF4-FFF2-40B4-BE49-F238E27FC236}">
                <a16:creationId xmlns:a16="http://schemas.microsoft.com/office/drawing/2014/main" id="{1032177F-22DB-4EDA-B5DD-68D7234A9821}"/>
              </a:ext>
            </a:extLst>
          </p:cNvPr>
          <p:cNvSpPr txBox="1">
            <a:spLocks/>
          </p:cNvSpPr>
          <p:nvPr/>
        </p:nvSpPr>
        <p:spPr bwMode="auto">
          <a:xfrm>
            <a:off x="923877" y="147952"/>
            <a:ext cx="5715000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 Exploration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훈련 데이터 탐색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– Target</a:t>
            </a:r>
            <a:endParaRPr lang="ko-KR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50A8AD-C27F-4A19-8858-34A5628EBF30}"/>
              </a:ext>
            </a:extLst>
          </p:cNvPr>
          <p:cNvSpPr/>
          <p:nvPr/>
        </p:nvSpPr>
        <p:spPr>
          <a:xfrm>
            <a:off x="495981" y="1961056"/>
            <a:ext cx="1648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0. Target </a:t>
            </a:r>
            <a:r>
              <a:rPr lang="ko-KR" altLang="en-US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변수</a:t>
            </a: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00E4198B-BBC3-43C1-B74E-46D7E9BB4867}"/>
              </a:ext>
            </a:extLst>
          </p:cNvPr>
          <p:cNvSpPr>
            <a:spLocks/>
          </p:cNvSpPr>
          <p:nvPr/>
        </p:nvSpPr>
        <p:spPr bwMode="auto">
          <a:xfrm>
            <a:off x="261621" y="84880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56A5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AutoShape 12">
            <a:extLst>
              <a:ext uri="{FF2B5EF4-FFF2-40B4-BE49-F238E27FC236}">
                <a16:creationId xmlns:a16="http://schemas.microsoft.com/office/drawing/2014/main" id="{2E760F2B-A1C8-4D62-9C63-E17776ECB1AD}"/>
              </a:ext>
            </a:extLst>
          </p:cNvPr>
          <p:cNvSpPr>
            <a:spLocks/>
          </p:cNvSpPr>
          <p:nvPr/>
        </p:nvSpPr>
        <p:spPr bwMode="auto">
          <a:xfrm>
            <a:off x="535800" y="85285"/>
            <a:ext cx="277853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4D97C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35ADFDF1-60BB-4C7D-BFBF-78215A7655D8}"/>
              </a:ext>
            </a:extLst>
          </p:cNvPr>
          <p:cNvSpPr>
            <a:spLocks/>
          </p:cNvSpPr>
          <p:nvPr/>
        </p:nvSpPr>
        <p:spPr bwMode="auto">
          <a:xfrm>
            <a:off x="341391" y="149501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0CE81B9A-A54C-4E47-8494-0787D5895A77}"/>
              </a:ext>
            </a:extLst>
          </p:cNvPr>
          <p:cNvSpPr txBox="1">
            <a:spLocks/>
          </p:cNvSpPr>
          <p:nvPr/>
        </p:nvSpPr>
        <p:spPr bwMode="auto">
          <a:xfrm>
            <a:off x="369023" y="205205"/>
            <a:ext cx="335993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455164-53E9-4E09-9B9C-F06B3A47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20" y="2286233"/>
            <a:ext cx="4419600" cy="25812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0559FA8-CEB7-499E-BE74-A6DAE18AA509}"/>
              </a:ext>
            </a:extLst>
          </p:cNvPr>
          <p:cNvSpPr/>
          <p:nvPr/>
        </p:nvSpPr>
        <p:spPr>
          <a:xfrm>
            <a:off x="3795022" y="2241666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282K,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91%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2E3434-9F80-46E3-A496-219CBF0746E1}"/>
              </a:ext>
            </a:extLst>
          </p:cNvPr>
          <p:cNvSpPr/>
          <p:nvPr/>
        </p:nvSpPr>
        <p:spPr>
          <a:xfrm>
            <a:off x="2144317" y="3515179"/>
            <a:ext cx="1192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24K,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9%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8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2346DF6-5BAD-455D-A9BB-920129885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" y="2305281"/>
            <a:ext cx="5262563" cy="1959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2D2ADA-6AD0-48D5-B37B-92B80E31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155" y="2282168"/>
            <a:ext cx="4914900" cy="2200275"/>
          </a:xfrm>
          <a:prstGeom prst="rect">
            <a:avLst/>
          </a:prstGeom>
        </p:spPr>
      </p:pic>
      <p:sp>
        <p:nvSpPr>
          <p:cNvPr id="68" name="Rounded Rectangle 54">
            <a:extLst>
              <a:ext uri="{FF2B5EF4-FFF2-40B4-BE49-F238E27FC236}">
                <a16:creationId xmlns:a16="http://schemas.microsoft.com/office/drawing/2014/main" id="{B7705EA3-7475-4884-A5B9-89B142641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4548246"/>
            <a:ext cx="5040000" cy="487385"/>
          </a:xfrm>
          <a:prstGeom prst="roundRect">
            <a:avLst>
              <a:gd name="adj" fmla="val 459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eaLnBrk="1"/>
            <a:endParaRPr lang="en-US" altLang="ko-KR" sz="2800" dirty="0"/>
          </a:p>
        </p:txBody>
      </p:sp>
      <p:sp>
        <p:nvSpPr>
          <p:cNvPr id="67" name="Rounded Rectangle 54">
            <a:extLst>
              <a:ext uri="{FF2B5EF4-FFF2-40B4-BE49-F238E27FC236}">
                <a16:creationId xmlns:a16="http://schemas.microsoft.com/office/drawing/2014/main" id="{20064D82-FA95-402B-A35A-90C5D2649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29" y="4548246"/>
            <a:ext cx="5040000" cy="487385"/>
          </a:xfrm>
          <a:prstGeom prst="roundRect">
            <a:avLst>
              <a:gd name="adj" fmla="val 459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eaLnBrk="1"/>
            <a:endParaRPr lang="en-US" altLang="ko-KR" sz="2800" dirty="0"/>
          </a:p>
        </p:txBody>
      </p:sp>
      <p:sp>
        <p:nvSpPr>
          <p:cNvPr id="63" name="Freeform 52">
            <a:extLst>
              <a:ext uri="{FF2B5EF4-FFF2-40B4-BE49-F238E27FC236}">
                <a16:creationId xmlns:a16="http://schemas.microsoft.com/office/drawing/2014/main" id="{C57CF4DC-2FFA-4D0C-9264-1BA6B207B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4999143"/>
            <a:ext cx="5040000" cy="1055217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D7A81B-C65E-4B5C-9A0E-33BEB518453F}"/>
              </a:ext>
            </a:extLst>
          </p:cNvPr>
          <p:cNvSpPr/>
          <p:nvPr/>
        </p:nvSpPr>
        <p:spPr>
          <a:xfrm>
            <a:off x="6358597" y="1496171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ko-KR" altLang="en-US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대출 신청자의 결혼 형태</a:t>
            </a:r>
            <a:endParaRPr lang="en-US" altLang="ko-KR" dirty="0">
              <a:solidFill>
                <a:srgbClr val="4D97C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 Box 43">
            <a:extLst>
              <a:ext uri="{FF2B5EF4-FFF2-40B4-BE49-F238E27FC236}">
                <a16:creationId xmlns:a16="http://schemas.microsoft.com/office/drawing/2014/main" id="{006BC544-12D5-42A3-9F79-DA43CFB07067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584268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 Exploration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훈련 데이터 탐색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– Gender and Marriage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98C5F9-2635-404C-85BB-D7587165D629}"/>
              </a:ext>
            </a:extLst>
          </p:cNvPr>
          <p:cNvSpPr/>
          <p:nvPr/>
        </p:nvSpPr>
        <p:spPr>
          <a:xfrm>
            <a:off x="414812" y="1498822"/>
            <a:ext cx="2032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ko-KR" altLang="en-US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대출 신청자 성별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35A3AD-98B9-4179-B564-DCF297831ED6}"/>
              </a:ext>
            </a:extLst>
          </p:cNvPr>
          <p:cNvGrpSpPr/>
          <p:nvPr/>
        </p:nvGrpSpPr>
        <p:grpSpPr>
          <a:xfrm>
            <a:off x="620229" y="2123911"/>
            <a:ext cx="10789014" cy="3930449"/>
            <a:chOff x="620229" y="2123911"/>
            <a:chExt cx="10789014" cy="3930449"/>
          </a:xfrm>
        </p:grpSpPr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DEB17E2-0BBC-4F95-885B-E24B3259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29" y="4999143"/>
              <a:ext cx="5040000" cy="1055217"/>
            </a:xfrm>
            <a:custGeom>
              <a:avLst/>
              <a:gdLst>
                <a:gd name="T0" fmla="*/ 0 w 6588000"/>
                <a:gd name="T1" fmla="*/ 0 h 3349801"/>
                <a:gd name="T2" fmla="*/ 6588125 w 6588000"/>
                <a:gd name="T3" fmla="*/ 0 h 3349801"/>
                <a:gd name="T4" fmla="*/ 6588125 w 6588000"/>
                <a:gd name="T5" fmla="*/ 3245130 h 3349801"/>
                <a:gd name="T6" fmla="*/ 6483447 w 6588000"/>
                <a:gd name="T7" fmla="*/ 3349806 h 3349801"/>
                <a:gd name="T8" fmla="*/ 104678 w 6588000"/>
                <a:gd name="T9" fmla="*/ 3349806 h 3349801"/>
                <a:gd name="T10" fmla="*/ 0 w 6588000"/>
                <a:gd name="T11" fmla="*/ 3245130 h 3349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88000" h="3349801">
                  <a:moveTo>
                    <a:pt x="0" y="0"/>
                  </a:moveTo>
                  <a:lnTo>
                    <a:pt x="6588000" y="0"/>
                  </a:lnTo>
                  <a:lnTo>
                    <a:pt x="6588000" y="3245125"/>
                  </a:lnTo>
                  <a:cubicBezTo>
                    <a:pt x="6588000" y="3302936"/>
                    <a:pt x="6541135" y="3349801"/>
                    <a:pt x="6483324" y="3349801"/>
                  </a:cubicBezTo>
                  <a:lnTo>
                    <a:pt x="104676" y="3349801"/>
                  </a:lnTo>
                  <a:cubicBezTo>
                    <a:pt x="46865" y="3349801"/>
                    <a:pt x="0" y="3302936"/>
                    <a:pt x="0" y="3245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ko-KR" altLang="en-US" sz="16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0822BF3-FC25-4D53-ACCA-B14EC7B20729}"/>
                </a:ext>
              </a:extLst>
            </p:cNvPr>
            <p:cNvGrpSpPr/>
            <p:nvPr/>
          </p:nvGrpSpPr>
          <p:grpSpPr>
            <a:xfrm>
              <a:off x="738307" y="2123911"/>
              <a:ext cx="10670936" cy="3741335"/>
              <a:chOff x="835062" y="1810668"/>
              <a:chExt cx="10670936" cy="3741335"/>
            </a:xfrm>
          </p:grpSpPr>
          <p:sp>
            <p:nvSpPr>
              <p:cNvPr id="16" name="TextBox 46">
                <a:extLst>
                  <a:ext uri="{FF2B5EF4-FFF2-40B4-BE49-F238E27FC236}">
                    <a16:creationId xmlns:a16="http://schemas.microsoft.com/office/drawing/2014/main" id="{1E934EAD-8227-4541-AB5D-C4EE28EAE4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2348" y="4303580"/>
                <a:ext cx="201565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대출 신청자 비율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pic>
            <p:nvPicPr>
              <p:cNvPr id="1028" name="Picture 4" descr="Related image">
                <a:extLst>
                  <a:ext uri="{FF2B5EF4-FFF2-40B4-BE49-F238E27FC236}">
                    <a16:creationId xmlns:a16="http://schemas.microsoft.com/office/drawing/2014/main" id="{0C815C1D-623F-4BD2-BC91-90F31308EC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0" t="821" r="72937" b="70645"/>
              <a:stretch/>
            </p:blipFill>
            <p:spPr bwMode="auto">
              <a:xfrm>
                <a:off x="1089022" y="4818726"/>
                <a:ext cx="507702" cy="6631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Related image">
                <a:extLst>
                  <a:ext uri="{FF2B5EF4-FFF2-40B4-BE49-F238E27FC236}">
                    <a16:creationId xmlns:a16="http://schemas.microsoft.com/office/drawing/2014/main" id="{B0EFE663-447C-41D0-92A2-6F1EE3175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14" t="3685" r="7253" b="67781"/>
              <a:stretch/>
            </p:blipFill>
            <p:spPr bwMode="auto">
              <a:xfrm>
                <a:off x="2092405" y="4888805"/>
                <a:ext cx="507702" cy="6631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8241710F-6632-4944-BFAF-1258015BC2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8566" y="4303580"/>
                <a:ext cx="213839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대출 상환 문제 비율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20FF348-5F00-4C55-B356-77FF5FFB8673}"/>
                  </a:ext>
                </a:extLst>
              </p:cNvPr>
              <p:cNvSpPr/>
              <p:nvPr/>
            </p:nvSpPr>
            <p:spPr>
              <a:xfrm>
                <a:off x="1573237" y="4952996"/>
                <a:ext cx="61844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0070C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anose="020B0604020202020204" pitchFamily="34" charset="0"/>
                  </a:rPr>
                  <a:t>&lt;&lt;</a:t>
                </a:r>
                <a:endParaRPr lang="ko-KR" altLang="en-US" sz="24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28" name="Picture 4" descr="Related image">
                <a:extLst>
                  <a:ext uri="{FF2B5EF4-FFF2-40B4-BE49-F238E27FC236}">
                    <a16:creationId xmlns:a16="http://schemas.microsoft.com/office/drawing/2014/main" id="{34B46224-EA62-4DAF-B61E-7CA5FF8532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0" t="821" r="72937" b="70645"/>
              <a:stretch/>
            </p:blipFill>
            <p:spPr bwMode="auto">
              <a:xfrm>
                <a:off x="3705441" y="4818726"/>
                <a:ext cx="507702" cy="6631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Related image">
                <a:extLst>
                  <a:ext uri="{FF2B5EF4-FFF2-40B4-BE49-F238E27FC236}">
                    <a16:creationId xmlns:a16="http://schemas.microsoft.com/office/drawing/2014/main" id="{5E687ACB-A0BE-4B67-8B5F-B6E8C0C111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14" t="3685" r="7253" b="67781"/>
              <a:stretch/>
            </p:blipFill>
            <p:spPr bwMode="auto">
              <a:xfrm>
                <a:off x="4522283" y="4888805"/>
                <a:ext cx="507702" cy="6631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AE34D31-9641-4BD1-A7A9-212DCDE71B6A}"/>
                  </a:ext>
                </a:extLst>
              </p:cNvPr>
              <p:cNvSpPr/>
              <p:nvPr/>
            </p:nvSpPr>
            <p:spPr>
              <a:xfrm>
                <a:off x="4189656" y="4952996"/>
                <a:ext cx="4139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0070C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anose="020B0604020202020204" pitchFamily="34" charset="0"/>
                  </a:rPr>
                  <a:t>&gt;</a:t>
                </a:r>
                <a:endParaRPr lang="ko-KR" altLang="en-US" sz="24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46">
                <a:extLst>
                  <a:ext uri="{FF2B5EF4-FFF2-40B4-BE49-F238E27FC236}">
                    <a16:creationId xmlns:a16="http://schemas.microsoft.com/office/drawing/2014/main" id="{1A185672-7F51-42F4-96EB-DF03CD31B6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5062" y="1810668"/>
                <a:ext cx="1523323" cy="276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전체 성별 분포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TextBox 46">
                <a:extLst>
                  <a:ext uri="{FF2B5EF4-FFF2-40B4-BE49-F238E27FC236}">
                    <a16:creationId xmlns:a16="http://schemas.microsoft.com/office/drawing/2014/main" id="{96635089-86A7-4699-AF0E-1E7C92C9C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4435" y="1810668"/>
                <a:ext cx="1523323" cy="276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체납자 성별 분포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TextBox 46">
                <a:extLst>
                  <a:ext uri="{FF2B5EF4-FFF2-40B4-BE49-F238E27FC236}">
                    <a16:creationId xmlns:a16="http://schemas.microsoft.com/office/drawing/2014/main" id="{9476AF40-15AD-4EF0-84EE-BEEF3CDD22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6831" y="1810668"/>
                <a:ext cx="1523323" cy="276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정상고객 성별 분포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3" name="TextBox 46">
                <a:extLst>
                  <a:ext uri="{FF2B5EF4-FFF2-40B4-BE49-F238E27FC236}">
                    <a16:creationId xmlns:a16="http://schemas.microsoft.com/office/drawing/2014/main" id="{81C3EA7A-2F34-4D73-A4A3-0A93F12F0F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5373" y="1810668"/>
                <a:ext cx="1523323" cy="276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전체 결혼 상태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4" name="TextBox 46">
                <a:extLst>
                  <a:ext uri="{FF2B5EF4-FFF2-40B4-BE49-F238E27FC236}">
                    <a16:creationId xmlns:a16="http://schemas.microsoft.com/office/drawing/2014/main" id="{DD174B4E-E477-485A-8358-8BEC4A91DB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19727" y="1810668"/>
                <a:ext cx="1523323" cy="276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체납자 결혼 상태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5" name="TextBox 46">
                <a:extLst>
                  <a:ext uri="{FF2B5EF4-FFF2-40B4-BE49-F238E27FC236}">
                    <a16:creationId xmlns:a16="http://schemas.microsoft.com/office/drawing/2014/main" id="{88FED801-BC3C-4464-98F5-091DD4140C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82675" y="1810668"/>
                <a:ext cx="1523323" cy="276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정상고객 결혼 상태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4B6A481-337D-4B6E-AB32-06A4739C2D18}"/>
              </a:ext>
            </a:extLst>
          </p:cNvPr>
          <p:cNvGrpSpPr/>
          <p:nvPr/>
        </p:nvGrpSpPr>
        <p:grpSpPr>
          <a:xfrm>
            <a:off x="6770952" y="4628112"/>
            <a:ext cx="4635455" cy="338554"/>
            <a:chOff x="882348" y="4314869"/>
            <a:chExt cx="4635455" cy="338554"/>
          </a:xfrm>
        </p:grpSpPr>
        <p:sp>
          <p:nvSpPr>
            <p:cNvPr id="49" name="TextBox 46">
              <a:extLst>
                <a:ext uri="{FF2B5EF4-FFF2-40B4-BE49-F238E27FC236}">
                  <a16:creationId xmlns:a16="http://schemas.microsoft.com/office/drawing/2014/main" id="{0B5D3E75-0E23-4ED0-869E-CD7274C9B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348" y="4314869"/>
              <a:ext cx="201565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가장 높은 신청자 유형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3" name="TextBox 46">
              <a:extLst>
                <a:ext uri="{FF2B5EF4-FFF2-40B4-BE49-F238E27FC236}">
                  <a16:creationId xmlns:a16="http://schemas.microsoft.com/office/drawing/2014/main" id="{5B1E3377-413A-4065-9013-78BC873CA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409" y="4314869"/>
              <a:ext cx="213839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대출 상환 문제 비율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806064-ED43-4D97-AC8D-C221A476881B}"/>
              </a:ext>
            </a:extLst>
          </p:cNvPr>
          <p:cNvGrpSpPr/>
          <p:nvPr/>
        </p:nvGrpSpPr>
        <p:grpSpPr>
          <a:xfrm>
            <a:off x="6783416" y="5131969"/>
            <a:ext cx="3102504" cy="682955"/>
            <a:chOff x="7047997" y="5021851"/>
            <a:chExt cx="3102504" cy="682955"/>
          </a:xfrm>
        </p:grpSpPr>
        <p:pic>
          <p:nvPicPr>
            <p:cNvPr id="31" name="Picture 4" descr="Related image">
              <a:extLst>
                <a:ext uri="{FF2B5EF4-FFF2-40B4-BE49-F238E27FC236}">
                  <a16:creationId xmlns:a16="http://schemas.microsoft.com/office/drawing/2014/main" id="{EEE53A1A-89C8-4525-B32D-5280127887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7" t="65996" r="73100" b="5470"/>
            <a:stretch/>
          </p:blipFill>
          <p:spPr bwMode="auto">
            <a:xfrm>
              <a:off x="7047997" y="5021851"/>
              <a:ext cx="507702" cy="66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Related image">
              <a:extLst>
                <a:ext uri="{FF2B5EF4-FFF2-40B4-BE49-F238E27FC236}">
                  <a16:creationId xmlns:a16="http://schemas.microsoft.com/office/drawing/2014/main" id="{9955E38B-505E-4603-9850-7BE6750502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83" t="33919" r="6784" b="37547"/>
            <a:stretch/>
          </p:blipFill>
          <p:spPr bwMode="auto">
            <a:xfrm>
              <a:off x="7477697" y="5041608"/>
              <a:ext cx="507702" cy="66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Related image">
              <a:extLst>
                <a:ext uri="{FF2B5EF4-FFF2-40B4-BE49-F238E27FC236}">
                  <a16:creationId xmlns:a16="http://schemas.microsoft.com/office/drawing/2014/main" id="{4CAFFE21-5B23-4E99-819C-35813DFCA6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7" t="65996" r="73100" b="5470"/>
            <a:stretch/>
          </p:blipFill>
          <p:spPr bwMode="auto">
            <a:xfrm>
              <a:off x="9642799" y="5021851"/>
              <a:ext cx="507702" cy="66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84C9FF-E87D-4C5A-90DE-19A2BCC31879}"/>
              </a:ext>
            </a:extLst>
          </p:cNvPr>
          <p:cNvSpPr/>
          <p:nvPr/>
        </p:nvSpPr>
        <p:spPr>
          <a:xfrm>
            <a:off x="7771918" y="5326968"/>
            <a:ext cx="11686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Helvetica Neue" charset="0"/>
              </a:rPr>
              <a:t>Married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Helvetica Neue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E440590-89FC-40E8-A30D-2D4FA492F25E}"/>
              </a:ext>
            </a:extLst>
          </p:cNvPr>
          <p:cNvSpPr/>
          <p:nvPr/>
        </p:nvSpPr>
        <p:spPr>
          <a:xfrm>
            <a:off x="9920847" y="5226863"/>
            <a:ext cx="16998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Helvetica Neue" charset="0"/>
              </a:rPr>
              <a:t>Civil marriage</a:t>
            </a: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Helvetica Neue" charset="0"/>
              </a:rPr>
              <a:t>&amp; Single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Helvetica Neue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294699-9CB7-4064-B455-D5F4BEEC6219}"/>
              </a:ext>
            </a:extLst>
          </p:cNvPr>
          <p:cNvSpPr/>
          <p:nvPr/>
        </p:nvSpPr>
        <p:spPr>
          <a:xfrm>
            <a:off x="620229" y="6054360"/>
            <a:ext cx="20601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Variable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name : 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CODE_GENDER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8F1E9D-C9FB-44DA-9D99-0A472D2793E2}"/>
              </a:ext>
            </a:extLst>
          </p:cNvPr>
          <p:cNvSpPr/>
          <p:nvPr/>
        </p:nvSpPr>
        <p:spPr>
          <a:xfrm>
            <a:off x="6531773" y="6054360"/>
            <a:ext cx="25779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Variable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name : NAME_FAMILY_STATUS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60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43">
            <a:extLst>
              <a:ext uri="{FF2B5EF4-FFF2-40B4-BE49-F238E27FC236}">
                <a16:creationId xmlns:a16="http://schemas.microsoft.com/office/drawing/2014/main" id="{9204B99A-5678-450D-8E11-3337649CE7E6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584268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 Exploration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훈련 데이터 탐색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– Age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9B2F417-7111-4C34-9953-EEDFAECCE9B5}"/>
              </a:ext>
            </a:extLst>
          </p:cNvPr>
          <p:cNvSpPr/>
          <p:nvPr/>
        </p:nvSpPr>
        <p:spPr>
          <a:xfrm>
            <a:off x="414812" y="1498822"/>
            <a:ext cx="2032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대출 신청자 연령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F71E0ED-EFA5-4254-9547-79C6E5774050}"/>
              </a:ext>
            </a:extLst>
          </p:cNvPr>
          <p:cNvGrpSpPr/>
          <p:nvPr/>
        </p:nvGrpSpPr>
        <p:grpSpPr>
          <a:xfrm>
            <a:off x="1033427" y="2606087"/>
            <a:ext cx="2610615" cy="3014916"/>
            <a:chOff x="724134" y="4250765"/>
            <a:chExt cx="2610615" cy="3014916"/>
          </a:xfrm>
        </p:grpSpPr>
        <p:sp>
          <p:nvSpPr>
            <p:cNvPr id="84" name="Rounded Rectangle 54">
              <a:extLst>
                <a:ext uri="{FF2B5EF4-FFF2-40B4-BE49-F238E27FC236}">
                  <a16:creationId xmlns:a16="http://schemas.microsoft.com/office/drawing/2014/main" id="{233B1D3B-85F0-4DDD-9309-35AC79A5B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34" y="4250765"/>
              <a:ext cx="2610615" cy="792000"/>
            </a:xfrm>
            <a:prstGeom prst="roundRect">
              <a:avLst>
                <a:gd name="adj" fmla="val 459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eaLnBrk="1"/>
              <a:endParaRPr lang="en-US" altLang="ko-KR" sz="2800" dirty="0"/>
            </a:p>
          </p:txBody>
        </p:sp>
        <p:sp>
          <p:nvSpPr>
            <p:cNvPr id="86" name="Freeform 52">
              <a:extLst>
                <a:ext uri="{FF2B5EF4-FFF2-40B4-BE49-F238E27FC236}">
                  <a16:creationId xmlns:a16="http://schemas.microsoft.com/office/drawing/2014/main" id="{BB01BA1B-0813-492E-B41F-484A22DA5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34" y="4701663"/>
              <a:ext cx="2610615" cy="2564018"/>
            </a:xfrm>
            <a:custGeom>
              <a:avLst/>
              <a:gdLst>
                <a:gd name="T0" fmla="*/ 0 w 6588000"/>
                <a:gd name="T1" fmla="*/ 0 h 3349801"/>
                <a:gd name="T2" fmla="*/ 6588125 w 6588000"/>
                <a:gd name="T3" fmla="*/ 0 h 3349801"/>
                <a:gd name="T4" fmla="*/ 6588125 w 6588000"/>
                <a:gd name="T5" fmla="*/ 3245130 h 3349801"/>
                <a:gd name="T6" fmla="*/ 6483447 w 6588000"/>
                <a:gd name="T7" fmla="*/ 3349806 h 3349801"/>
                <a:gd name="T8" fmla="*/ 104678 w 6588000"/>
                <a:gd name="T9" fmla="*/ 3349806 h 3349801"/>
                <a:gd name="T10" fmla="*/ 0 w 6588000"/>
                <a:gd name="T11" fmla="*/ 3245130 h 3349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88000" h="3349801">
                  <a:moveTo>
                    <a:pt x="0" y="0"/>
                  </a:moveTo>
                  <a:lnTo>
                    <a:pt x="6588000" y="0"/>
                  </a:lnTo>
                  <a:lnTo>
                    <a:pt x="6588000" y="3245125"/>
                  </a:lnTo>
                  <a:cubicBezTo>
                    <a:pt x="6588000" y="3302936"/>
                    <a:pt x="6541135" y="3349801"/>
                    <a:pt x="6483324" y="3349801"/>
                  </a:cubicBezTo>
                  <a:lnTo>
                    <a:pt x="104676" y="3349801"/>
                  </a:lnTo>
                  <a:cubicBezTo>
                    <a:pt x="46865" y="3349801"/>
                    <a:pt x="0" y="3302936"/>
                    <a:pt x="0" y="3245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ko-KR" altLang="en-US" sz="1600" dirty="0"/>
            </a:p>
          </p:txBody>
        </p:sp>
        <p:sp>
          <p:nvSpPr>
            <p:cNvPr id="87" name="TextBox 46">
              <a:extLst>
                <a:ext uri="{FF2B5EF4-FFF2-40B4-BE49-F238E27FC236}">
                  <a16:creationId xmlns:a16="http://schemas.microsoft.com/office/drawing/2014/main" id="{10821067-4AB6-4AAF-8B2D-6178FEF47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244" y="4303580"/>
              <a:ext cx="213839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연령별 체납자 비율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94" name="Picture 4" descr="Related image">
            <a:extLst>
              <a:ext uri="{FF2B5EF4-FFF2-40B4-BE49-F238E27FC236}">
                <a16:creationId xmlns:a16="http://schemas.microsoft.com/office/drawing/2014/main" id="{9D32A685-CCC6-4E6D-ABAA-9E9C8D26A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3" t="67183" r="6214" b="4283"/>
          <a:stretch/>
        </p:blipFill>
        <p:spPr bwMode="auto">
          <a:xfrm>
            <a:off x="1269537" y="3300211"/>
            <a:ext cx="507702" cy="66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Related image">
            <a:extLst>
              <a:ext uri="{FF2B5EF4-FFF2-40B4-BE49-F238E27FC236}">
                <a16:creationId xmlns:a16="http://schemas.microsoft.com/office/drawing/2014/main" id="{79707A77-B958-4DF5-AFE6-954E31C36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2" t="34042" r="40735" b="37424"/>
          <a:stretch/>
        </p:blipFill>
        <p:spPr bwMode="auto">
          <a:xfrm>
            <a:off x="1736107" y="3300211"/>
            <a:ext cx="507702" cy="66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46AAD7B9-D637-4B38-A1C8-56DA30632AD0}"/>
              </a:ext>
            </a:extLst>
          </p:cNvPr>
          <p:cNvSpPr/>
          <p:nvPr/>
        </p:nvSpPr>
        <p:spPr>
          <a:xfrm>
            <a:off x="2211849" y="3378545"/>
            <a:ext cx="168954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 10%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 to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35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ACDD370-79B2-4F61-B77D-54ABF8A67459}"/>
              </a:ext>
            </a:extLst>
          </p:cNvPr>
          <p:cNvSpPr/>
          <p:nvPr/>
        </p:nvSpPr>
        <p:spPr>
          <a:xfrm>
            <a:off x="2062666" y="4467590"/>
            <a:ext cx="168954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Under 4%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65 to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70</a:t>
            </a:r>
          </a:p>
        </p:txBody>
      </p:sp>
      <p:pic>
        <p:nvPicPr>
          <p:cNvPr id="100" name="Picture 18" descr="Image result for pensioner icon png">
            <a:extLst>
              <a:ext uri="{FF2B5EF4-FFF2-40B4-BE49-F238E27FC236}">
                <a16:creationId xmlns:a16="http://schemas.microsoft.com/office/drawing/2014/main" id="{CC424934-5CBC-4E0B-889F-B0BDAF41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23" y="4418132"/>
            <a:ext cx="719100" cy="7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7793C4-2E5D-4464-9C40-3EBC2B76BDF9}"/>
              </a:ext>
            </a:extLst>
          </p:cNvPr>
          <p:cNvGrpSpPr/>
          <p:nvPr/>
        </p:nvGrpSpPr>
        <p:grpSpPr>
          <a:xfrm>
            <a:off x="10904579" y="58868"/>
            <a:ext cx="1216567" cy="983533"/>
            <a:chOff x="10904579" y="58868"/>
            <a:chExt cx="1216567" cy="98353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056B2E4-0957-41F9-897C-6C5F73BF9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839" b="54731" l="87468" r="98517"/>
                      </a14:imgEffect>
                    </a14:imgLayer>
                  </a14:imgProps>
                </a:ext>
              </a:extLst>
            </a:blip>
            <a:srcRect l="86087" t="43603" r="102" b="44033"/>
            <a:stretch/>
          </p:blipFill>
          <p:spPr>
            <a:xfrm>
              <a:off x="10904579" y="58868"/>
              <a:ext cx="1111168" cy="983533"/>
            </a:xfrm>
            <a:prstGeom prst="rect">
              <a:avLst/>
            </a:prstGeom>
          </p:spPr>
        </p:pic>
        <p:sp>
          <p:nvSpPr>
            <p:cNvPr id="34" name="TextBox 46">
              <a:extLst>
                <a:ext uri="{FF2B5EF4-FFF2-40B4-BE49-F238E27FC236}">
                  <a16:creationId xmlns:a16="http://schemas.microsoft.com/office/drawing/2014/main" id="{396F9673-E8E5-4D76-85F5-EE059C57C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04579" y="58868"/>
              <a:ext cx="1111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TARGET</a:t>
              </a:r>
            </a:p>
          </p:txBody>
        </p:sp>
        <p:sp>
          <p:nvSpPr>
            <p:cNvPr id="35" name="TextBox 46">
              <a:extLst>
                <a:ext uri="{FF2B5EF4-FFF2-40B4-BE49-F238E27FC236}">
                  <a16:creationId xmlns:a16="http://schemas.microsoft.com/office/drawing/2014/main" id="{AD8452F9-8B15-4236-BC14-04403EBB7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9978" y="363274"/>
              <a:ext cx="111116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</p:txBody>
        </p:sp>
      </p:grpSp>
      <p:sp>
        <p:nvSpPr>
          <p:cNvPr id="36" name="TextBox 46">
            <a:extLst>
              <a:ext uri="{FF2B5EF4-FFF2-40B4-BE49-F238E27FC236}">
                <a16:creationId xmlns:a16="http://schemas.microsoft.com/office/drawing/2014/main" id="{EF7972BC-4C4D-41F6-B809-9A4C032E1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9220" y="1591155"/>
            <a:ext cx="3125407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상태별 연령 분포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(density)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D74BCC15-172B-4A93-B638-8705BFE00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766" y="1591156"/>
            <a:ext cx="3710319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체납자 연령 분포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(percentage)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F7FAC9-108E-4351-B791-DBC59DAA63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45" r="11834"/>
          <a:stretch/>
        </p:blipFill>
        <p:spPr>
          <a:xfrm>
            <a:off x="8025998" y="1868154"/>
            <a:ext cx="3600000" cy="3885384"/>
          </a:xfrm>
          <a:prstGeom prst="rect">
            <a:avLst/>
          </a:prstGeom>
        </p:spPr>
      </p:pic>
      <p:sp>
        <p:nvSpPr>
          <p:cNvPr id="49" name="TextBox 46">
            <a:extLst>
              <a:ext uri="{FF2B5EF4-FFF2-40B4-BE49-F238E27FC236}">
                <a16:creationId xmlns:a16="http://schemas.microsoft.com/office/drawing/2014/main" id="{E0DCC4CD-3C43-411C-A923-1680D5380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175" y="6030537"/>
            <a:ext cx="40296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 plots show a clear trend!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BF01C8-64ED-4AB1-95DF-B20682210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7210" y="1868154"/>
            <a:ext cx="3497579" cy="373480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FCD2BF-702F-41F7-B1CB-D58F4D23DA89}"/>
              </a:ext>
            </a:extLst>
          </p:cNvPr>
          <p:cNvSpPr/>
          <p:nvPr/>
        </p:nvSpPr>
        <p:spPr>
          <a:xfrm>
            <a:off x="960036" y="5629583"/>
            <a:ext cx="19159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Variable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name : DAYS_BIRTH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52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6F44CD-339D-4E9C-88ED-37F61CE6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82" y="2360947"/>
            <a:ext cx="5617093" cy="2169665"/>
          </a:xfrm>
          <a:prstGeom prst="rect">
            <a:avLst/>
          </a:prstGeom>
        </p:spPr>
      </p:pic>
      <p:sp>
        <p:nvSpPr>
          <p:cNvPr id="19" name="Text Box 43">
            <a:extLst>
              <a:ext uri="{FF2B5EF4-FFF2-40B4-BE49-F238E27FC236}">
                <a16:creationId xmlns:a16="http://schemas.microsoft.com/office/drawing/2014/main" id="{F35F3331-C5AB-4EB2-AE1A-54F9C116A052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7304327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 Exploration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훈련 데이터 탐색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–Income types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B027C3-6351-44F2-94AE-CCE685233007}"/>
              </a:ext>
            </a:extLst>
          </p:cNvPr>
          <p:cNvSpPr/>
          <p:nvPr/>
        </p:nvSpPr>
        <p:spPr>
          <a:xfrm>
            <a:off x="414812" y="1498822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4-1. </a:t>
            </a:r>
            <a:r>
              <a:rPr lang="ko-KR" altLang="en-US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소득 형태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8A82B1-EB56-4E53-8298-980D1DBBD3E3}"/>
              </a:ext>
            </a:extLst>
          </p:cNvPr>
          <p:cNvGrpSpPr/>
          <p:nvPr/>
        </p:nvGrpSpPr>
        <p:grpSpPr>
          <a:xfrm>
            <a:off x="620229" y="4548246"/>
            <a:ext cx="5040000" cy="1506114"/>
            <a:chOff x="724134" y="4250766"/>
            <a:chExt cx="5040000" cy="1506114"/>
          </a:xfrm>
        </p:grpSpPr>
        <p:sp>
          <p:nvSpPr>
            <p:cNvPr id="12" name="Rounded Rectangle 54">
              <a:extLst>
                <a:ext uri="{FF2B5EF4-FFF2-40B4-BE49-F238E27FC236}">
                  <a16:creationId xmlns:a16="http://schemas.microsoft.com/office/drawing/2014/main" id="{B00C2503-5F2F-4166-AD0F-AFE1D0AE6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34" y="4250766"/>
              <a:ext cx="5040000" cy="487385"/>
            </a:xfrm>
            <a:prstGeom prst="roundRect">
              <a:avLst>
                <a:gd name="adj" fmla="val 459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eaLnBrk="1"/>
              <a:endParaRPr lang="en-US" altLang="ko-KR" sz="2800" dirty="0"/>
            </a:p>
          </p:txBody>
        </p:sp>
        <p:sp>
          <p:nvSpPr>
            <p:cNvPr id="15" name="Freeform 52">
              <a:extLst>
                <a:ext uri="{FF2B5EF4-FFF2-40B4-BE49-F238E27FC236}">
                  <a16:creationId xmlns:a16="http://schemas.microsoft.com/office/drawing/2014/main" id="{D20ED1BA-61B9-4008-8A26-D8617410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34" y="4701663"/>
              <a:ext cx="5040000" cy="1055217"/>
            </a:xfrm>
            <a:custGeom>
              <a:avLst/>
              <a:gdLst>
                <a:gd name="T0" fmla="*/ 0 w 6588000"/>
                <a:gd name="T1" fmla="*/ 0 h 3349801"/>
                <a:gd name="T2" fmla="*/ 6588125 w 6588000"/>
                <a:gd name="T3" fmla="*/ 0 h 3349801"/>
                <a:gd name="T4" fmla="*/ 6588125 w 6588000"/>
                <a:gd name="T5" fmla="*/ 3245130 h 3349801"/>
                <a:gd name="T6" fmla="*/ 6483447 w 6588000"/>
                <a:gd name="T7" fmla="*/ 3349806 h 3349801"/>
                <a:gd name="T8" fmla="*/ 104678 w 6588000"/>
                <a:gd name="T9" fmla="*/ 3349806 h 3349801"/>
                <a:gd name="T10" fmla="*/ 0 w 6588000"/>
                <a:gd name="T11" fmla="*/ 3245130 h 3349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88000" h="3349801">
                  <a:moveTo>
                    <a:pt x="0" y="0"/>
                  </a:moveTo>
                  <a:lnTo>
                    <a:pt x="6588000" y="0"/>
                  </a:lnTo>
                  <a:lnTo>
                    <a:pt x="6588000" y="3245125"/>
                  </a:lnTo>
                  <a:cubicBezTo>
                    <a:pt x="6588000" y="3302936"/>
                    <a:pt x="6541135" y="3349801"/>
                    <a:pt x="6483324" y="3349801"/>
                  </a:cubicBezTo>
                  <a:lnTo>
                    <a:pt x="104676" y="3349801"/>
                  </a:lnTo>
                  <a:cubicBezTo>
                    <a:pt x="46865" y="3349801"/>
                    <a:pt x="0" y="3302936"/>
                    <a:pt x="0" y="3245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ko-KR" altLang="en-US" sz="1600" dirty="0"/>
            </a:p>
          </p:txBody>
        </p:sp>
        <p:sp>
          <p:nvSpPr>
            <p:cNvPr id="16" name="TextBox 46">
              <a:extLst>
                <a:ext uri="{FF2B5EF4-FFF2-40B4-BE49-F238E27FC236}">
                  <a16:creationId xmlns:a16="http://schemas.microsoft.com/office/drawing/2014/main" id="{680331AB-002B-48C5-8A13-1DBC30F49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793" y="4303579"/>
              <a:ext cx="50363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소득 형태별 체납자 비율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5C7BA42E-BD5B-40FF-95B6-FFEE59B98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39" y="52148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pensioner icon png">
            <a:extLst>
              <a:ext uri="{FF2B5EF4-FFF2-40B4-BE49-F238E27FC236}">
                <a16:creationId xmlns:a16="http://schemas.microsoft.com/office/drawing/2014/main" id="{B96E8659-A3DB-4774-BC35-ED4814832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91" y="522939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Related image">
            <a:extLst>
              <a:ext uri="{FF2B5EF4-FFF2-40B4-BE49-F238E27FC236}">
                <a16:creationId xmlns:a16="http://schemas.microsoft.com/office/drawing/2014/main" id="{060536F8-6C28-433A-9938-B652556DB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96000" l="0" r="99111">
                        <a14:foregroundMark x1="35111" y1="4444" x2="14222" y2="16889"/>
                        <a14:foregroundMark x1="14222" y1="16889" x2="7111" y2="41778"/>
                        <a14:foregroundMark x1="7111" y1="41778" x2="7556" y2="65778"/>
                        <a14:foregroundMark x1="7556" y1="65778" x2="23111" y2="87111"/>
                        <a14:foregroundMark x1="23111" y1="87111" x2="45778" y2="94222"/>
                        <a14:foregroundMark x1="45778" y1="94222" x2="68889" y2="93778"/>
                        <a14:foregroundMark x1="68889" y1="93778" x2="85333" y2="76889"/>
                        <a14:foregroundMark x1="85333" y1="76889" x2="92889" y2="56000"/>
                        <a14:foregroundMark x1="92889" y1="56000" x2="86667" y2="30222"/>
                        <a14:foregroundMark x1="86667" y1="30222" x2="68444" y2="11111"/>
                        <a14:foregroundMark x1="68444" y1="11111" x2="37333" y2="4444"/>
                        <a14:foregroundMark x1="51111" y1="9778" x2="55556" y2="40889"/>
                        <a14:foregroundMark x1="55556" y1="40889" x2="40889" y2="69333"/>
                        <a14:foregroundMark x1="40889" y1="69333" x2="14222" y2="83556"/>
                        <a14:foregroundMark x1="14222" y1="83556" x2="5778" y2="60444"/>
                        <a14:foregroundMark x1="5778" y1="60444" x2="10667" y2="34667"/>
                        <a14:foregroundMark x1="10667" y1="34667" x2="27556" y2="16000"/>
                        <a14:foregroundMark x1="27556" y1="16000" x2="36889" y2="15111"/>
                        <a14:foregroundMark x1="15556" y1="71111" x2="30667" y2="94222"/>
                        <a14:foregroundMark x1="30667" y1="94222" x2="56444" y2="99111"/>
                        <a14:foregroundMark x1="56444" y1="99111" x2="80444" y2="87556"/>
                        <a14:foregroundMark x1="80444" y1="87556" x2="95111" y2="66667"/>
                        <a14:foregroundMark x1="95111" y1="66667" x2="96444" y2="35111"/>
                        <a14:foregroundMark x1="96444" y1="35111" x2="64889" y2="25778"/>
                        <a14:foregroundMark x1="6222" y1="38667" x2="9778" y2="63556"/>
                        <a14:foregroundMark x1="9778" y1="63556" x2="13778" y2="66667"/>
                        <a14:foregroundMark x1="34667" y1="91111" x2="58667" y2="95556"/>
                        <a14:foregroundMark x1="58667" y1="95556" x2="72000" y2="87556"/>
                        <a14:foregroundMark x1="75111" y1="91556" x2="51556" y2="96444"/>
                        <a14:foregroundMark x1="51556" y1="96444" x2="28444" y2="89778"/>
                        <a14:foregroundMark x1="28444" y1="89778" x2="18222" y2="70222"/>
                        <a14:foregroundMark x1="3556" y1="40000" x2="444" y2="44000"/>
                        <a14:foregroundMark x1="7111" y1="37778" x2="2222" y2="54667"/>
                        <a14:foregroundMark x1="90667" y1="39111" x2="99111" y2="57778"/>
                        <a14:foregroundMark x1="97333" y1="43556" x2="92444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95" y="525675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3F2C4-F9B4-4339-BCCF-43DFA9589F63}"/>
              </a:ext>
            </a:extLst>
          </p:cNvPr>
          <p:cNvSpPr/>
          <p:nvPr/>
        </p:nvSpPr>
        <p:spPr>
          <a:xfrm>
            <a:off x="4692535" y="5178751"/>
            <a:ext cx="12118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5%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Pensioner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F6E6C27-3BB8-4EB8-95AD-E04BFB77D6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13" r="12860"/>
          <a:stretch/>
        </p:blipFill>
        <p:spPr>
          <a:xfrm>
            <a:off x="7038063" y="1946410"/>
            <a:ext cx="3521965" cy="3928794"/>
          </a:xfrm>
          <a:prstGeom prst="rect">
            <a:avLst/>
          </a:prstGeom>
        </p:spPr>
      </p:pic>
      <p:sp>
        <p:nvSpPr>
          <p:cNvPr id="45" name="TextBox 46">
            <a:extLst>
              <a:ext uri="{FF2B5EF4-FFF2-40B4-BE49-F238E27FC236}">
                <a16:creationId xmlns:a16="http://schemas.microsoft.com/office/drawing/2014/main" id="{6DCE52D8-5CE9-4FEE-B686-45870B6B0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572" y="2125566"/>
            <a:ext cx="1778533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소득 상태 분포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CBCC122A-0646-4961-A99A-FAD02EE4B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823" y="2125566"/>
            <a:ext cx="1778533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체납자 소득 상태 분포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EBCDA7B-92F9-4005-9589-5A72D21B4B70}"/>
              </a:ext>
            </a:extLst>
          </p:cNvPr>
          <p:cNvSpPr/>
          <p:nvPr/>
        </p:nvSpPr>
        <p:spPr>
          <a:xfrm>
            <a:off x="1280651" y="5178751"/>
            <a:ext cx="12118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40%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Maternity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Leave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CA4461-23ED-4D1F-982E-C43C178544DD}"/>
              </a:ext>
            </a:extLst>
          </p:cNvPr>
          <p:cNvSpPr/>
          <p:nvPr/>
        </p:nvSpPr>
        <p:spPr>
          <a:xfrm>
            <a:off x="2876913" y="5178751"/>
            <a:ext cx="12118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36%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Unemployed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A63F892-5E96-443B-96BA-5A923CD56C9B}"/>
              </a:ext>
            </a:extLst>
          </p:cNvPr>
          <p:cNvGrpSpPr/>
          <p:nvPr/>
        </p:nvGrpSpPr>
        <p:grpSpPr>
          <a:xfrm>
            <a:off x="10904579" y="58868"/>
            <a:ext cx="1216567" cy="983533"/>
            <a:chOff x="10904579" y="58868"/>
            <a:chExt cx="1216567" cy="983533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B7099AE-2CDF-4D05-B3E5-3805E1894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4839" b="54731" l="87468" r="98517"/>
                      </a14:imgEffect>
                    </a14:imgLayer>
                  </a14:imgProps>
                </a:ext>
              </a:extLst>
            </a:blip>
            <a:srcRect l="86087" t="43603" r="102" b="44033"/>
            <a:stretch/>
          </p:blipFill>
          <p:spPr>
            <a:xfrm>
              <a:off x="10904579" y="58868"/>
              <a:ext cx="1111168" cy="983533"/>
            </a:xfrm>
            <a:prstGeom prst="rect">
              <a:avLst/>
            </a:prstGeom>
          </p:spPr>
        </p:pic>
        <p:sp>
          <p:nvSpPr>
            <p:cNvPr id="66" name="TextBox 46">
              <a:extLst>
                <a:ext uri="{FF2B5EF4-FFF2-40B4-BE49-F238E27FC236}">
                  <a16:creationId xmlns:a16="http://schemas.microsoft.com/office/drawing/2014/main" id="{DDC936DF-478B-470D-8D19-0B7000B13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04579" y="58868"/>
              <a:ext cx="1111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TARGET</a:t>
              </a:r>
            </a:p>
          </p:txBody>
        </p:sp>
        <p:sp>
          <p:nvSpPr>
            <p:cNvPr id="67" name="TextBox 46">
              <a:extLst>
                <a:ext uri="{FF2B5EF4-FFF2-40B4-BE49-F238E27FC236}">
                  <a16:creationId xmlns:a16="http://schemas.microsoft.com/office/drawing/2014/main" id="{8F9CE72B-877C-495F-B5B4-997CF2AA2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9978" y="363274"/>
              <a:ext cx="111116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E8F5F6-4D79-46BE-B8A4-21DE76FBF551}"/>
              </a:ext>
            </a:extLst>
          </p:cNvPr>
          <p:cNvSpPr/>
          <p:nvPr/>
        </p:nvSpPr>
        <p:spPr>
          <a:xfrm>
            <a:off x="6358597" y="1496171"/>
            <a:ext cx="281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4-2. </a:t>
            </a:r>
            <a:r>
              <a:rPr lang="ko-KR" altLang="en-US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고객 상태별 근무 일수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5D44E84-0BB0-449A-A91F-E0C3EAAEDCF7}"/>
              </a:ext>
            </a:extLst>
          </p:cNvPr>
          <p:cNvSpPr/>
          <p:nvPr/>
        </p:nvSpPr>
        <p:spPr>
          <a:xfrm>
            <a:off x="601585" y="6113890"/>
            <a:ext cx="2438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Variable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name : NAME_INCOME_TYPE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Helvetica Neue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5827E8A-5321-453A-A456-C230C8CF5C5F}"/>
              </a:ext>
            </a:extLst>
          </p:cNvPr>
          <p:cNvSpPr/>
          <p:nvPr/>
        </p:nvSpPr>
        <p:spPr>
          <a:xfrm>
            <a:off x="6945296" y="6054360"/>
            <a:ext cx="22236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Variable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name : DAYS_EMPLOYED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9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A56B949-C344-4482-8105-2DEB11B0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7" y="2505141"/>
            <a:ext cx="5227198" cy="1939532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A36CF5A-3DB6-4710-A76A-CB11F8951C21}"/>
              </a:ext>
            </a:extLst>
          </p:cNvPr>
          <p:cNvGrpSpPr/>
          <p:nvPr/>
        </p:nvGrpSpPr>
        <p:grpSpPr>
          <a:xfrm>
            <a:off x="620229" y="4548246"/>
            <a:ext cx="5040000" cy="1506114"/>
            <a:chOff x="724134" y="4250766"/>
            <a:chExt cx="5040000" cy="1506114"/>
          </a:xfrm>
        </p:grpSpPr>
        <p:sp>
          <p:nvSpPr>
            <p:cNvPr id="45" name="Rounded Rectangle 54">
              <a:extLst>
                <a:ext uri="{FF2B5EF4-FFF2-40B4-BE49-F238E27FC236}">
                  <a16:creationId xmlns:a16="http://schemas.microsoft.com/office/drawing/2014/main" id="{6CFED57C-102E-4BE3-84FA-CDB4F4C07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34" y="4250766"/>
              <a:ext cx="5040000" cy="487385"/>
            </a:xfrm>
            <a:prstGeom prst="roundRect">
              <a:avLst>
                <a:gd name="adj" fmla="val 459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eaLnBrk="1"/>
              <a:endParaRPr lang="en-US" altLang="ko-KR" sz="2800" dirty="0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F28641A5-3A70-4278-9ED8-9B105C796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34" y="4701663"/>
              <a:ext cx="5040000" cy="1055217"/>
            </a:xfrm>
            <a:custGeom>
              <a:avLst/>
              <a:gdLst>
                <a:gd name="T0" fmla="*/ 0 w 6588000"/>
                <a:gd name="T1" fmla="*/ 0 h 3349801"/>
                <a:gd name="T2" fmla="*/ 6588125 w 6588000"/>
                <a:gd name="T3" fmla="*/ 0 h 3349801"/>
                <a:gd name="T4" fmla="*/ 6588125 w 6588000"/>
                <a:gd name="T5" fmla="*/ 3245130 h 3349801"/>
                <a:gd name="T6" fmla="*/ 6483447 w 6588000"/>
                <a:gd name="T7" fmla="*/ 3349806 h 3349801"/>
                <a:gd name="T8" fmla="*/ 104678 w 6588000"/>
                <a:gd name="T9" fmla="*/ 3349806 h 3349801"/>
                <a:gd name="T10" fmla="*/ 0 w 6588000"/>
                <a:gd name="T11" fmla="*/ 3245130 h 3349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88000" h="3349801">
                  <a:moveTo>
                    <a:pt x="0" y="0"/>
                  </a:moveTo>
                  <a:lnTo>
                    <a:pt x="6588000" y="0"/>
                  </a:lnTo>
                  <a:lnTo>
                    <a:pt x="6588000" y="3245125"/>
                  </a:lnTo>
                  <a:cubicBezTo>
                    <a:pt x="6588000" y="3302936"/>
                    <a:pt x="6541135" y="3349801"/>
                    <a:pt x="6483324" y="3349801"/>
                  </a:cubicBezTo>
                  <a:lnTo>
                    <a:pt x="104676" y="3349801"/>
                  </a:lnTo>
                  <a:cubicBezTo>
                    <a:pt x="46865" y="3349801"/>
                    <a:pt x="0" y="3302936"/>
                    <a:pt x="0" y="3245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ko-KR" altLang="en-US" sz="1600" dirty="0"/>
            </a:p>
          </p:txBody>
        </p:sp>
      </p:grpSp>
      <p:sp>
        <p:nvSpPr>
          <p:cNvPr id="19" name="Text Box 43">
            <a:extLst>
              <a:ext uri="{FF2B5EF4-FFF2-40B4-BE49-F238E27FC236}">
                <a16:creationId xmlns:a16="http://schemas.microsoft.com/office/drawing/2014/main" id="{F35F3331-C5AB-4EB2-AE1A-54F9C116A052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7304327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 Exploration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훈련 데이터 탐색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–Own real estate or car 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B027C3-6351-44F2-94AE-CCE685233007}"/>
              </a:ext>
            </a:extLst>
          </p:cNvPr>
          <p:cNvSpPr/>
          <p:nvPr/>
        </p:nvSpPr>
        <p:spPr>
          <a:xfrm>
            <a:off x="414812" y="1498822"/>
            <a:ext cx="281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5-1. </a:t>
            </a:r>
            <a:r>
              <a:rPr lang="ko-KR" altLang="en-US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자가 및 자차 소유 정보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B0EBBB0-6C5B-47C1-A33C-7941744C62D2}"/>
              </a:ext>
            </a:extLst>
          </p:cNvPr>
          <p:cNvSpPr/>
          <p:nvPr/>
        </p:nvSpPr>
        <p:spPr>
          <a:xfrm>
            <a:off x="4160989" y="5422018"/>
            <a:ext cx="6184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11B6D6-1DA8-4367-A8AF-C1463CEF5A29}"/>
              </a:ext>
            </a:extLst>
          </p:cNvPr>
          <p:cNvSpPr/>
          <p:nvPr/>
        </p:nvSpPr>
        <p:spPr>
          <a:xfrm>
            <a:off x="2026540" y="4979799"/>
            <a:ext cx="6184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34%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6EDF06E-6D2D-4CD4-8BBA-F7DAB3D2B691}"/>
              </a:ext>
            </a:extLst>
          </p:cNvPr>
          <p:cNvSpPr/>
          <p:nvPr/>
        </p:nvSpPr>
        <p:spPr>
          <a:xfrm>
            <a:off x="3297152" y="4992428"/>
            <a:ext cx="23461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People who do not have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5" name="Picture 2" descr="Image result for house icon png">
            <a:extLst>
              <a:ext uri="{FF2B5EF4-FFF2-40B4-BE49-F238E27FC236}">
                <a16:creationId xmlns:a16="http://schemas.microsoft.com/office/drawing/2014/main" id="{1164E7AA-FD78-43CE-B54C-DB9E3875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28" y="5330344"/>
            <a:ext cx="599761" cy="59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Image result for car icon png">
            <a:extLst>
              <a:ext uri="{FF2B5EF4-FFF2-40B4-BE49-F238E27FC236}">
                <a16:creationId xmlns:a16="http://schemas.microsoft.com/office/drawing/2014/main" id="{449FCFB4-B9C8-4104-8E84-7911AC0CD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509" y="5342067"/>
            <a:ext cx="599761" cy="59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FFBDD8-6D69-42BE-992A-17E8073E460C}"/>
              </a:ext>
            </a:extLst>
          </p:cNvPr>
          <p:cNvSpPr/>
          <p:nvPr/>
        </p:nvSpPr>
        <p:spPr>
          <a:xfrm>
            <a:off x="1008847" y="4979942"/>
            <a:ext cx="6184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69%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8" name="Picture 2" descr="Image result for house icon png">
            <a:extLst>
              <a:ext uri="{FF2B5EF4-FFF2-40B4-BE49-F238E27FC236}">
                <a16:creationId xmlns:a16="http://schemas.microsoft.com/office/drawing/2014/main" id="{C221340E-D6BC-4D61-834F-003B61143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17" y="5330344"/>
            <a:ext cx="598971" cy="59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mage result for car icon png">
            <a:extLst>
              <a:ext uri="{FF2B5EF4-FFF2-40B4-BE49-F238E27FC236}">
                <a16:creationId xmlns:a16="http://schemas.microsoft.com/office/drawing/2014/main" id="{B802F4A4-EDE6-4C01-90D6-4DF0041C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98" y="5342067"/>
            <a:ext cx="598971" cy="59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5C7947D-D249-4CCA-B904-977666996621}"/>
              </a:ext>
            </a:extLst>
          </p:cNvPr>
          <p:cNvGrpSpPr/>
          <p:nvPr/>
        </p:nvGrpSpPr>
        <p:grpSpPr>
          <a:xfrm>
            <a:off x="5915417" y="2646007"/>
            <a:ext cx="6120164" cy="3303522"/>
            <a:chOff x="8931680" y="2004776"/>
            <a:chExt cx="6450420" cy="348178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33D12FD-5AA4-4C46-9DC6-C2AC20927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33" r="12884"/>
            <a:stretch/>
          </p:blipFill>
          <p:spPr>
            <a:xfrm>
              <a:off x="12156890" y="2004776"/>
              <a:ext cx="3225210" cy="348178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B5E4211-3284-4131-992D-10366FF31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833" r="13873"/>
            <a:stretch/>
          </p:blipFill>
          <p:spPr>
            <a:xfrm>
              <a:off x="8931680" y="2004776"/>
              <a:ext cx="3225210" cy="3481787"/>
            </a:xfrm>
            <a:prstGeom prst="rect">
              <a:avLst/>
            </a:prstGeom>
          </p:spPr>
        </p:pic>
      </p:grpSp>
      <p:sp>
        <p:nvSpPr>
          <p:cNvPr id="63" name="TextBox 46">
            <a:extLst>
              <a:ext uri="{FF2B5EF4-FFF2-40B4-BE49-F238E27FC236}">
                <a16:creationId xmlns:a16="http://schemas.microsoft.com/office/drawing/2014/main" id="{64C9BDF8-08AE-46F9-A17B-E5A0862AF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443" y="4601060"/>
            <a:ext cx="20156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소유 비율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1D00D8B3-7DEE-4E01-A821-ED97BD4C6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152" y="4601060"/>
            <a:ext cx="21383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체납자 특징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F0962083-0DAA-4786-B0C5-28D65429D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419" y="2144734"/>
            <a:ext cx="1778533" cy="4154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체납자 중 자가 소유 유무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FLAG_OWN_REALTY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12DB6FC7-03AD-45C0-9F15-1237EB51A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946" y="2144734"/>
            <a:ext cx="1778533" cy="4154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체납자 중 자차 소유 유무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FLAG_OWN_CAR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DE8BB2EE-8A50-4737-9A81-A163FF976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50" y="2144735"/>
            <a:ext cx="2637131" cy="4154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상태별 아파트 연식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APARTMENTS_AVG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445AC5C5-2BBE-43CD-BA0A-191E87B71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149" y="2144734"/>
            <a:ext cx="2734015" cy="4154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상태별 차량 연식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900" b="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OWN_CAR_AGE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5AF54BEA-71F6-4503-A6F4-67EE5ED03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443" y="6122389"/>
            <a:ext cx="4881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But there's not much difference</a:t>
            </a:r>
          </a:p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 we expected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81BBD6F-D48B-4291-AE04-6B4E4F3D88BD}"/>
              </a:ext>
            </a:extLst>
          </p:cNvPr>
          <p:cNvGrpSpPr/>
          <p:nvPr/>
        </p:nvGrpSpPr>
        <p:grpSpPr>
          <a:xfrm>
            <a:off x="10904579" y="58868"/>
            <a:ext cx="1216567" cy="983533"/>
            <a:chOff x="10904579" y="58868"/>
            <a:chExt cx="1216567" cy="983533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F0143912-D882-4FD9-8875-EAA456E08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4839" b="54731" l="87468" r="98517"/>
                      </a14:imgEffect>
                    </a14:imgLayer>
                  </a14:imgProps>
                </a:ext>
              </a:extLst>
            </a:blip>
            <a:srcRect l="86087" t="43603" r="102" b="44033"/>
            <a:stretch/>
          </p:blipFill>
          <p:spPr>
            <a:xfrm>
              <a:off x="10904579" y="58868"/>
              <a:ext cx="1111168" cy="983533"/>
            </a:xfrm>
            <a:prstGeom prst="rect">
              <a:avLst/>
            </a:prstGeom>
          </p:spPr>
        </p:pic>
        <p:sp>
          <p:nvSpPr>
            <p:cNvPr id="72" name="TextBox 46">
              <a:extLst>
                <a:ext uri="{FF2B5EF4-FFF2-40B4-BE49-F238E27FC236}">
                  <a16:creationId xmlns:a16="http://schemas.microsoft.com/office/drawing/2014/main" id="{BBDF06F6-7B4A-4407-9441-479FF9DB2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04579" y="58868"/>
              <a:ext cx="1111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TARGET</a:t>
              </a:r>
            </a:p>
          </p:txBody>
        </p:sp>
        <p:sp>
          <p:nvSpPr>
            <p:cNvPr id="73" name="TextBox 46">
              <a:extLst>
                <a:ext uri="{FF2B5EF4-FFF2-40B4-BE49-F238E27FC236}">
                  <a16:creationId xmlns:a16="http://schemas.microsoft.com/office/drawing/2014/main" id="{98439D1F-35D9-43BC-96F2-F28DD5469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9978" y="363274"/>
              <a:ext cx="111116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B411F87-FE5B-4FDB-AFFE-0507C6B0355D}"/>
              </a:ext>
            </a:extLst>
          </p:cNvPr>
          <p:cNvSpPr/>
          <p:nvPr/>
        </p:nvSpPr>
        <p:spPr>
          <a:xfrm>
            <a:off x="6358597" y="1496171"/>
            <a:ext cx="3498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5-2. </a:t>
            </a:r>
            <a:r>
              <a:rPr lang="ko-KR" altLang="en-US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고객 상태별 자가 및 자차 상태</a:t>
            </a:r>
          </a:p>
        </p:txBody>
      </p:sp>
    </p:spTree>
    <p:extLst>
      <p:ext uri="{BB962C8B-B14F-4D97-AF65-F5344CB8AC3E}">
        <p14:creationId xmlns:p14="http://schemas.microsoft.com/office/powerpoint/2010/main" val="1840552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86AAE0-3C78-4093-8744-F8D0EF6F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3" y="2154448"/>
            <a:ext cx="2886294" cy="2241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E5045C-C642-476A-9D08-3F97BD410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996" y="2094919"/>
            <a:ext cx="2939254" cy="2224300"/>
          </a:xfrm>
          <a:prstGeom prst="rect">
            <a:avLst/>
          </a:prstGeom>
        </p:spPr>
      </p:pic>
      <p:sp>
        <p:nvSpPr>
          <p:cNvPr id="8" name="Text Box 43">
            <a:extLst>
              <a:ext uri="{FF2B5EF4-FFF2-40B4-BE49-F238E27FC236}">
                <a16:creationId xmlns:a16="http://schemas.microsoft.com/office/drawing/2014/main" id="{D59A2B12-1F8D-45FA-BA0D-5E3239968EEC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584268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 Exploration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훈련 데이터 탐색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– Education and Housing Type 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B1FBE-AE93-4ACF-95ED-1F3547F734B9}"/>
              </a:ext>
            </a:extLst>
          </p:cNvPr>
          <p:cNvSpPr/>
          <p:nvPr/>
        </p:nvSpPr>
        <p:spPr>
          <a:xfrm>
            <a:off x="414812" y="1498822"/>
            <a:ext cx="1822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6. </a:t>
            </a:r>
            <a:r>
              <a:rPr lang="ko-KR" altLang="en-US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고등 교육 수준</a:t>
            </a:r>
          </a:p>
        </p:txBody>
      </p:sp>
      <p:sp>
        <p:nvSpPr>
          <p:cNvPr id="12" name="Rounded Rectangle 54">
            <a:extLst>
              <a:ext uri="{FF2B5EF4-FFF2-40B4-BE49-F238E27FC236}">
                <a16:creationId xmlns:a16="http://schemas.microsoft.com/office/drawing/2014/main" id="{85FADF30-2C13-446C-B757-FFE7D15E1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29" y="4548246"/>
            <a:ext cx="5040000" cy="487385"/>
          </a:xfrm>
          <a:prstGeom prst="roundRect">
            <a:avLst>
              <a:gd name="adj" fmla="val 459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eaLnBrk="1"/>
            <a:endParaRPr lang="en-US" altLang="ko-KR" sz="2800" dirty="0"/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EB310147-579E-4E18-9F79-568CEAA3C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443" y="4601060"/>
            <a:ext cx="20156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교육 수준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Freeform 52">
            <a:extLst>
              <a:ext uri="{FF2B5EF4-FFF2-40B4-BE49-F238E27FC236}">
                <a16:creationId xmlns:a16="http://schemas.microsoft.com/office/drawing/2014/main" id="{A12F78AC-449D-4123-AE60-0EC84B6BF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29" y="4999143"/>
            <a:ext cx="5040000" cy="1055217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R" altLang="en-US" sz="1600" dirty="0"/>
          </a:p>
        </p:txBody>
      </p:sp>
      <p:sp>
        <p:nvSpPr>
          <p:cNvPr id="23" name="Rounded Rectangle 54">
            <a:extLst>
              <a:ext uri="{FF2B5EF4-FFF2-40B4-BE49-F238E27FC236}">
                <a16:creationId xmlns:a16="http://schemas.microsoft.com/office/drawing/2014/main" id="{2D8BFA97-8C36-4FE6-8975-1450651C8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4548246"/>
            <a:ext cx="5040000" cy="487385"/>
          </a:xfrm>
          <a:prstGeom prst="roundRect">
            <a:avLst>
              <a:gd name="adj" fmla="val 459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eaLnBrk="1"/>
            <a:endParaRPr lang="en-US" altLang="ko-KR" sz="2800" dirty="0"/>
          </a:p>
        </p:txBody>
      </p:sp>
      <p:sp>
        <p:nvSpPr>
          <p:cNvPr id="25" name="Freeform 52">
            <a:extLst>
              <a:ext uri="{FF2B5EF4-FFF2-40B4-BE49-F238E27FC236}">
                <a16:creationId xmlns:a16="http://schemas.microsoft.com/office/drawing/2014/main" id="{ADC56E1F-5BD8-4A5B-9BF7-FB83DB8FE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4999143"/>
            <a:ext cx="5040000" cy="1055217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R" altLang="en-US" sz="1600" dirty="0"/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F3EBAA3B-430C-4350-A09D-1D7B1873E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8561" y="4601060"/>
            <a:ext cx="21383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체납자 주거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146E4B-604E-41C6-A398-29B4C9E51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6" y="5158151"/>
            <a:ext cx="721326" cy="7200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C6AE0C-C686-4810-B242-6ADF99B6A25D}"/>
              </a:ext>
            </a:extLst>
          </p:cNvPr>
          <p:cNvSpPr/>
          <p:nvPr/>
        </p:nvSpPr>
        <p:spPr>
          <a:xfrm>
            <a:off x="1536647" y="5089368"/>
            <a:ext cx="1673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71% &amp; 24%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Secondary &amp;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Higher education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6" name="Picture 6" descr="Image result for bad icon png">
            <a:extLst>
              <a:ext uri="{FF2B5EF4-FFF2-40B4-BE49-F238E27FC236}">
                <a16:creationId xmlns:a16="http://schemas.microsoft.com/office/drawing/2014/main" id="{730EC9B8-DCB0-4DAD-BE50-275D1153B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476" y="514486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piggyback ride icon png">
            <a:extLst>
              <a:ext uri="{FF2B5EF4-FFF2-40B4-BE49-F238E27FC236}">
                <a16:creationId xmlns:a16="http://schemas.microsoft.com/office/drawing/2014/main" id="{F29880EA-AB9C-4FF9-8D47-0F439375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31" y="5182651"/>
            <a:ext cx="590028" cy="59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elated image">
            <a:extLst>
              <a:ext uri="{FF2B5EF4-FFF2-40B4-BE49-F238E27FC236}">
                <a16:creationId xmlns:a16="http://schemas.microsoft.com/office/drawing/2014/main" id="{54843703-EF3F-4875-BF77-431DF824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370" y="5182651"/>
            <a:ext cx="590028" cy="59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FC28AF0A-A9E6-4B88-AAFB-303F2A07D0ED}"/>
              </a:ext>
            </a:extLst>
          </p:cNvPr>
          <p:cNvSpPr/>
          <p:nvPr/>
        </p:nvSpPr>
        <p:spPr>
          <a:xfrm>
            <a:off x="6616475" y="1498822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7. </a:t>
            </a:r>
            <a:r>
              <a:rPr lang="ko-KR" altLang="en-US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주거 형태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D5FC44-0C43-4924-A68E-ECA272C19F38}"/>
              </a:ext>
            </a:extLst>
          </p:cNvPr>
          <p:cNvSpPr/>
          <p:nvPr/>
        </p:nvSpPr>
        <p:spPr>
          <a:xfrm>
            <a:off x="4149476" y="5089368"/>
            <a:ext cx="1673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10.9%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Lower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secondary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62FA2A-924A-4312-992A-71A0A91FEFEB}"/>
              </a:ext>
            </a:extLst>
          </p:cNvPr>
          <p:cNvSpPr/>
          <p:nvPr/>
        </p:nvSpPr>
        <p:spPr>
          <a:xfrm>
            <a:off x="9958930" y="5089368"/>
            <a:ext cx="1673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12% &amp; 11%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Ranted APT &amp;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With parents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58601457-2A9E-43D5-8C52-3865DE110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675" y="2052696"/>
            <a:ext cx="2009619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 수준 분포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A35C5D13-1F37-42B3-9328-5900123F2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721" y="2052696"/>
            <a:ext cx="2009619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주거 형태 분포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2CD3B7-8228-4F05-9D53-792867A88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3667" y="2245625"/>
            <a:ext cx="2967243" cy="21405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D06C0A-8DDE-4046-93BB-400357CF7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6294" y="2302104"/>
            <a:ext cx="2996249" cy="2153826"/>
          </a:xfrm>
          <a:prstGeom prst="rect">
            <a:avLst/>
          </a:prstGeom>
        </p:spPr>
      </p:pic>
      <p:sp>
        <p:nvSpPr>
          <p:cNvPr id="34" name="TextBox 46">
            <a:extLst>
              <a:ext uri="{FF2B5EF4-FFF2-40B4-BE49-F238E27FC236}">
                <a16:creationId xmlns:a16="http://schemas.microsoft.com/office/drawing/2014/main" id="{ECFE0F9E-7D35-44A8-9669-1897A654B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1787" y="2052696"/>
            <a:ext cx="2009619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체납자 교육 수준 분포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7BEBD26A-1A36-4F70-B2CC-9FAE93752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703" y="2052696"/>
            <a:ext cx="2009619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체납자 주거 형태 분포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330B1112-0170-4C1D-9A72-8A452FFA8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152" y="4601060"/>
            <a:ext cx="21383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체납자 교육 수준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4F0A70E7-582B-42FE-B9EF-CA935604D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4085" y="4601060"/>
            <a:ext cx="21383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주거 형태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4" name="Picture 4" descr="Image result for apartment icon png">
            <a:extLst>
              <a:ext uri="{FF2B5EF4-FFF2-40B4-BE49-F238E27FC236}">
                <a16:creationId xmlns:a16="http://schemas.microsoft.com/office/drawing/2014/main" id="{3A11E82D-3DAB-4ADD-AE30-D5D2EDD0C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614" y="51599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AE3A18-1B7C-4A7F-896D-CA1754D4C37C}"/>
              </a:ext>
            </a:extLst>
          </p:cNvPr>
          <p:cNvSpPr/>
          <p:nvPr/>
        </p:nvSpPr>
        <p:spPr>
          <a:xfrm>
            <a:off x="7581546" y="5089368"/>
            <a:ext cx="1673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88%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House &amp;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Apartment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8BBC334-72AC-4406-A8E0-77235D332662}"/>
              </a:ext>
            </a:extLst>
          </p:cNvPr>
          <p:cNvSpPr/>
          <p:nvPr/>
        </p:nvSpPr>
        <p:spPr>
          <a:xfrm>
            <a:off x="620229" y="6054360"/>
            <a:ext cx="26661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Variable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name : NAME_EDUCATION_TYPE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Helvetica Neue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0A8820-1F76-483E-A6EE-7ADCD6B1A9DC}"/>
              </a:ext>
            </a:extLst>
          </p:cNvPr>
          <p:cNvSpPr/>
          <p:nvPr/>
        </p:nvSpPr>
        <p:spPr>
          <a:xfrm>
            <a:off x="6531773" y="6054360"/>
            <a:ext cx="25779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Variable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Helvetica Neue" charset="0"/>
              </a:rPr>
              <a:t>name : NAME_HOUSING_TYPE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795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2">
            <a:extLst>
              <a:ext uri="{FF2B5EF4-FFF2-40B4-BE49-F238E27FC236}">
                <a16:creationId xmlns:a16="http://schemas.microsoft.com/office/drawing/2014/main" id="{C7EA1F62-6C75-4118-953D-F8DFB3E06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23" y="5557701"/>
            <a:ext cx="11545980" cy="1055217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R" altLang="en-US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E427E0-4D25-468F-BB0C-A24723BCAF3F}"/>
              </a:ext>
            </a:extLst>
          </p:cNvPr>
          <p:cNvGrpSpPr/>
          <p:nvPr/>
        </p:nvGrpSpPr>
        <p:grpSpPr>
          <a:xfrm>
            <a:off x="10904579" y="58868"/>
            <a:ext cx="1216567" cy="983533"/>
            <a:chOff x="10904579" y="58868"/>
            <a:chExt cx="1216567" cy="9835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98F223-50B4-4046-A96D-FBFCD5259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4839" b="54731" l="87468" r="98517"/>
                      </a14:imgEffect>
                    </a14:imgLayer>
                  </a14:imgProps>
                </a:ext>
              </a:extLst>
            </a:blip>
            <a:srcRect l="86087" t="43603" r="102" b="44033"/>
            <a:stretch/>
          </p:blipFill>
          <p:spPr>
            <a:xfrm>
              <a:off x="10904579" y="58868"/>
              <a:ext cx="1111168" cy="983533"/>
            </a:xfrm>
            <a:prstGeom prst="rect">
              <a:avLst/>
            </a:prstGeom>
          </p:spPr>
        </p:pic>
        <p:sp>
          <p:nvSpPr>
            <p:cNvPr id="4" name="TextBox 46">
              <a:extLst>
                <a:ext uri="{FF2B5EF4-FFF2-40B4-BE49-F238E27FC236}">
                  <a16:creationId xmlns:a16="http://schemas.microsoft.com/office/drawing/2014/main" id="{821C6919-47BB-4E29-A09D-D28C40679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04579" y="58868"/>
              <a:ext cx="1111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TARGET</a:t>
              </a:r>
            </a:p>
          </p:txBody>
        </p:sp>
        <p:sp>
          <p:nvSpPr>
            <p:cNvPr id="5" name="TextBox 46">
              <a:extLst>
                <a:ext uri="{FF2B5EF4-FFF2-40B4-BE49-F238E27FC236}">
                  <a16:creationId xmlns:a16="http://schemas.microsoft.com/office/drawing/2014/main" id="{16FEABFF-AF7A-42D4-B1C0-9DBFB5299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9978" y="363274"/>
              <a:ext cx="111116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EA20BA-F695-41AE-9EF7-F008EC33BD3A}"/>
              </a:ext>
            </a:extLst>
          </p:cNvPr>
          <p:cNvGrpSpPr/>
          <p:nvPr/>
        </p:nvGrpSpPr>
        <p:grpSpPr>
          <a:xfrm>
            <a:off x="290330" y="1918758"/>
            <a:ext cx="11611340" cy="3425428"/>
            <a:chOff x="564507" y="2015816"/>
            <a:chExt cx="10670661" cy="31479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04C32F-A85D-40C7-8F57-57AF98152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507" y="2038963"/>
              <a:ext cx="3104666" cy="312477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E4B45D-53D5-4B43-B40B-5794FBCB6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1646" y="2015816"/>
              <a:ext cx="3085120" cy="312477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E8C0DA-9903-4E60-A06A-615C1193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520" y="2015816"/>
              <a:ext cx="3100922" cy="31247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5065A0-A2E6-4839-AA95-FD0B1351B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3855"/>
            <a:stretch/>
          </p:blipFill>
          <p:spPr>
            <a:xfrm>
              <a:off x="8522829" y="2038965"/>
              <a:ext cx="2712339" cy="3124772"/>
            </a:xfrm>
            <a:prstGeom prst="rect">
              <a:avLst/>
            </a:prstGeom>
          </p:spPr>
        </p:pic>
      </p:grpSp>
      <p:sp>
        <p:nvSpPr>
          <p:cNvPr id="11" name="Text Box 43">
            <a:extLst>
              <a:ext uri="{FF2B5EF4-FFF2-40B4-BE49-F238E27FC236}">
                <a16:creationId xmlns:a16="http://schemas.microsoft.com/office/drawing/2014/main" id="{1D742E5E-41F9-4A5D-9D7F-13986A583462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584268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 Exploration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훈련 데이터 탐색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고객 정보 내 금액 관련 데이터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5B5ED5A7-D268-4FF0-8616-3BFE12737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527" y="1707972"/>
            <a:ext cx="2659301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유형별 전체 수익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AMT_INCOME_TOTAL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3347A3C4-9A76-4094-967E-B69E57224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0278" y="1707972"/>
            <a:ext cx="2580264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유형별 현재 대출 금액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AMT_CREDIT</a:t>
            </a: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1C2C7A7B-1059-4090-AB55-7DF48118A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492" y="1707972"/>
            <a:ext cx="2739947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유형별 대출 신청 금액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AMT_GOOD_PRICE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841D690B-72B5-4FC8-97D9-ACC13DEA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1255" y="1733846"/>
            <a:ext cx="2739947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유형별 담보 연금 금액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AMT_ANNUITY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8C83782C-3F0E-4565-B9ED-E672E0FC1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12" y="5633154"/>
            <a:ext cx="858728" cy="8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26B640CF-BD93-4D09-B0EE-C75C567AF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60" y="5655945"/>
            <a:ext cx="858728" cy="8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46">
            <a:extLst>
              <a:ext uri="{FF2B5EF4-FFF2-40B4-BE49-F238E27FC236}">
                <a16:creationId xmlns:a16="http://schemas.microsoft.com/office/drawing/2014/main" id="{F36EB8FA-D9F9-43A9-A435-68144B8E8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9461" y="5819978"/>
            <a:ext cx="7433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수입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대출 금액 등 금액 관련 변수들은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일부 체불자의 비율이 높아지는 구간이 있는 것 같다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0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9BDDC5-0309-4CFC-9815-DAC674490285}"/>
              </a:ext>
            </a:extLst>
          </p:cNvPr>
          <p:cNvGrpSpPr/>
          <p:nvPr/>
        </p:nvGrpSpPr>
        <p:grpSpPr>
          <a:xfrm>
            <a:off x="-1112426" y="2583325"/>
            <a:ext cx="13974986" cy="3765651"/>
            <a:chOff x="-3398847" y="2436106"/>
            <a:chExt cx="16482956" cy="4441438"/>
          </a:xfrm>
        </p:grpSpPr>
        <p:sp>
          <p:nvSpPr>
            <p:cNvPr id="105" name="AutoShape 2">
              <a:extLst>
                <a:ext uri="{FF2B5EF4-FFF2-40B4-BE49-F238E27FC236}">
                  <a16:creationId xmlns:a16="http://schemas.microsoft.com/office/drawing/2014/main" id="{6E1B5400-FBB6-4CD3-9DBD-B3610B10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54998" y="3313402"/>
              <a:ext cx="15584157" cy="356414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44"/>
                  </a:lnTo>
                  <a:lnTo>
                    <a:pt x="14176" y="2144"/>
                  </a:lnTo>
                  <a:cubicBezTo>
                    <a:pt x="14867" y="2144"/>
                    <a:pt x="15427" y="3843"/>
                    <a:pt x="15427" y="5939"/>
                  </a:cubicBezTo>
                  <a:cubicBezTo>
                    <a:pt x="15427" y="8035"/>
                    <a:pt x="14867" y="9734"/>
                    <a:pt x="14176" y="9735"/>
                  </a:cubicBezTo>
                  <a:lnTo>
                    <a:pt x="6099" y="9721"/>
                  </a:lnTo>
                  <a:cubicBezTo>
                    <a:pt x="5018" y="9722"/>
                    <a:pt x="4142" y="12381"/>
                    <a:pt x="4142" y="15661"/>
                  </a:cubicBezTo>
                  <a:cubicBezTo>
                    <a:pt x="4142" y="18941"/>
                    <a:pt x="5018" y="21600"/>
                    <a:pt x="6099" y="21600"/>
                  </a:cubicBezTo>
                  <a:lnTo>
                    <a:pt x="21600" y="21600"/>
                  </a:lnTo>
                  <a:lnTo>
                    <a:pt x="21600" y="19456"/>
                  </a:lnTo>
                  <a:lnTo>
                    <a:pt x="6098" y="19456"/>
                  </a:lnTo>
                  <a:cubicBezTo>
                    <a:pt x="5407" y="19456"/>
                    <a:pt x="4847" y="17757"/>
                    <a:pt x="4847" y="15661"/>
                  </a:cubicBezTo>
                  <a:cubicBezTo>
                    <a:pt x="4847" y="13565"/>
                    <a:pt x="5407" y="11866"/>
                    <a:pt x="6098" y="11865"/>
                  </a:cubicBezTo>
                  <a:lnTo>
                    <a:pt x="14175" y="11879"/>
                  </a:lnTo>
                  <a:cubicBezTo>
                    <a:pt x="15256" y="11878"/>
                    <a:pt x="16133" y="9219"/>
                    <a:pt x="16133" y="5939"/>
                  </a:cubicBezTo>
                  <a:cubicBezTo>
                    <a:pt x="16133" y="2659"/>
                    <a:pt x="15256" y="0"/>
                    <a:pt x="14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9BD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ko-KR" altLang="ko-KR" sz="1600" b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6" name="AutoShape 3">
              <a:extLst>
                <a:ext uri="{FF2B5EF4-FFF2-40B4-BE49-F238E27FC236}">
                  <a16:creationId xmlns:a16="http://schemas.microsoft.com/office/drawing/2014/main" id="{069A87C2-B9C6-4A64-BB68-92858B9E2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98847" y="3486891"/>
              <a:ext cx="11522941" cy="16130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6040" y="0"/>
                  </a:lnTo>
                  <a:lnTo>
                    <a:pt x="19421" y="0"/>
                  </a:lnTo>
                  <a:cubicBezTo>
                    <a:pt x="20624" y="0"/>
                    <a:pt x="21600" y="4835"/>
                    <a:pt x="21600" y="10800"/>
                  </a:cubicBezTo>
                  <a:cubicBezTo>
                    <a:pt x="21600" y="13782"/>
                    <a:pt x="21356" y="16482"/>
                    <a:pt x="20962" y="18437"/>
                  </a:cubicBezTo>
                  <a:cubicBezTo>
                    <a:pt x="20567" y="20391"/>
                    <a:pt x="20023" y="21600"/>
                    <a:pt x="19421" y="21600"/>
                  </a:cubicBezTo>
                  <a:lnTo>
                    <a:pt x="13802" y="21597"/>
                  </a:lnTo>
                </a:path>
              </a:pathLst>
            </a:custGeom>
            <a:noFill/>
            <a:ln w="38100" cap="flat" cmpd="sng">
              <a:solidFill>
                <a:srgbClr val="DDDEE0"/>
              </a:solidFill>
              <a:prstDash val="lgDash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ko-KR" altLang="ko-KR" sz="1600" b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7" name="AutoShape 4">
              <a:extLst>
                <a:ext uri="{FF2B5EF4-FFF2-40B4-BE49-F238E27FC236}">
                  <a16:creationId xmlns:a16="http://schemas.microsoft.com/office/drawing/2014/main" id="{B1DAC2A6-5D91-466E-88C4-3AEC642392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15" y="5096351"/>
              <a:ext cx="12225315" cy="16130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2311" y="0"/>
                    <a:pt x="4622" y="0"/>
                    <a:pt x="6934" y="0"/>
                  </a:cubicBezTo>
                  <a:cubicBezTo>
                    <a:pt x="11138" y="0"/>
                    <a:pt x="15342" y="0"/>
                    <a:pt x="19546" y="0"/>
                  </a:cubicBezTo>
                  <a:cubicBezTo>
                    <a:pt x="20680" y="0"/>
                    <a:pt x="21600" y="4835"/>
                    <a:pt x="21600" y="10800"/>
                  </a:cubicBezTo>
                  <a:cubicBezTo>
                    <a:pt x="21600" y="13782"/>
                    <a:pt x="21370" y="16482"/>
                    <a:pt x="20998" y="18437"/>
                  </a:cubicBezTo>
                  <a:cubicBezTo>
                    <a:pt x="20627" y="20391"/>
                    <a:pt x="20113" y="21600"/>
                    <a:pt x="19546" y="21600"/>
                  </a:cubicBezTo>
                  <a:lnTo>
                    <a:pt x="14558" y="21542"/>
                  </a:lnTo>
                </a:path>
              </a:pathLst>
            </a:custGeom>
            <a:noFill/>
            <a:ln w="38100" cap="flat" cmpd="sng">
              <a:solidFill>
                <a:srgbClr val="DDDEE0"/>
              </a:solidFill>
              <a:prstDash val="lgDash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ko-KR" altLang="ko-KR" sz="1600" b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grpSp>
          <p:nvGrpSpPr>
            <p:cNvPr id="108" name="Group 5">
              <a:extLst>
                <a:ext uri="{FF2B5EF4-FFF2-40B4-BE49-F238E27FC236}">
                  <a16:creationId xmlns:a16="http://schemas.microsoft.com/office/drawing/2014/main" id="{CAF56556-60BA-4FFE-8E47-744AE3597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280282" y="2482175"/>
              <a:ext cx="655569" cy="1020214"/>
              <a:chOff x="-5597808" y="0"/>
              <a:chExt cx="1358251" cy="2419633"/>
            </a:xfrm>
          </p:grpSpPr>
          <p:sp>
            <p:nvSpPr>
              <p:cNvPr id="160" name="AutoShape 6">
                <a:extLst>
                  <a:ext uri="{FF2B5EF4-FFF2-40B4-BE49-F238E27FC236}">
                    <a16:creationId xmlns:a16="http://schemas.microsoft.com/office/drawing/2014/main" id="{EEB59A71-850E-43C6-80FD-91F7DD98D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97808" y="0"/>
                <a:ext cx="1358251" cy="2419633"/>
              </a:xfrm>
              <a:custGeom>
                <a:avLst/>
                <a:gdLst>
                  <a:gd name="T0" fmla="+- 0 10858 253"/>
                  <a:gd name="T1" fmla="*/ T0 w 21211"/>
                  <a:gd name="T2" fmla="+- 0 10936 273"/>
                  <a:gd name="T3" fmla="*/ 10936 h 21327"/>
                  <a:gd name="T4" fmla="+- 0 10858 253"/>
                  <a:gd name="T5" fmla="*/ T4 w 21211"/>
                  <a:gd name="T6" fmla="+- 0 10936 273"/>
                  <a:gd name="T7" fmla="*/ 10936 h 21327"/>
                  <a:gd name="T8" fmla="+- 0 10858 253"/>
                  <a:gd name="T9" fmla="*/ T8 w 21211"/>
                  <a:gd name="T10" fmla="+- 0 10936 273"/>
                  <a:gd name="T11" fmla="*/ 10936 h 21327"/>
                  <a:gd name="T12" fmla="+- 0 10858 253"/>
                  <a:gd name="T13" fmla="*/ T12 w 21211"/>
                  <a:gd name="T14" fmla="+- 0 10936 273"/>
                  <a:gd name="T15" fmla="*/ 10936 h 2132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11" h="21327">
                    <a:moveTo>
                      <a:pt x="10605" y="21327"/>
                    </a:moveTo>
                    <a:cubicBezTo>
                      <a:pt x="10523" y="21209"/>
                      <a:pt x="10454" y="21115"/>
                      <a:pt x="10390" y="21019"/>
                    </a:cubicBezTo>
                    <a:cubicBezTo>
                      <a:pt x="9084" y="19054"/>
                      <a:pt x="7639" y="17127"/>
                      <a:pt x="6033" y="15247"/>
                    </a:cubicBezTo>
                    <a:cubicBezTo>
                      <a:pt x="4441" y="13384"/>
                      <a:pt x="2863" y="11518"/>
                      <a:pt x="1310" y="9642"/>
                    </a:cubicBezTo>
                    <a:cubicBezTo>
                      <a:pt x="220" y="8325"/>
                      <a:pt x="-253" y="6930"/>
                      <a:pt x="134" y="5464"/>
                    </a:cubicBezTo>
                    <a:cubicBezTo>
                      <a:pt x="515" y="4017"/>
                      <a:pt x="1577" y="2766"/>
                      <a:pt x="3347" y="1768"/>
                    </a:cubicBezTo>
                    <a:cubicBezTo>
                      <a:pt x="6002" y="272"/>
                      <a:pt x="9136" y="-273"/>
                      <a:pt x="12675" y="127"/>
                    </a:cubicBezTo>
                    <a:cubicBezTo>
                      <a:pt x="15039" y="394"/>
                      <a:pt x="17020" y="1116"/>
                      <a:pt x="18599" y="2225"/>
                    </a:cubicBezTo>
                    <a:cubicBezTo>
                      <a:pt x="20105" y="3282"/>
                      <a:pt x="20987" y="4519"/>
                      <a:pt x="21175" y="5917"/>
                    </a:cubicBezTo>
                    <a:cubicBezTo>
                      <a:pt x="21347" y="7200"/>
                      <a:pt x="20911" y="8425"/>
                      <a:pt x="19963" y="9574"/>
                    </a:cubicBezTo>
                    <a:cubicBezTo>
                      <a:pt x="18972" y="10775"/>
                      <a:pt x="17982" y="11975"/>
                      <a:pt x="16951" y="13163"/>
                    </a:cubicBezTo>
                    <a:cubicBezTo>
                      <a:pt x="15098" y="15298"/>
                      <a:pt x="13204" y="17422"/>
                      <a:pt x="11706" y="19664"/>
                    </a:cubicBezTo>
                    <a:cubicBezTo>
                      <a:pt x="11344" y="20206"/>
                      <a:pt x="10987" y="20748"/>
                      <a:pt x="10605" y="21327"/>
                    </a:cubicBezTo>
                    <a:close/>
                  </a:path>
                </a:pathLst>
              </a:custGeom>
              <a:solidFill>
                <a:srgbClr val="8DBA5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61" name="AutoShape 7">
                <a:extLst>
                  <a:ext uri="{FF2B5EF4-FFF2-40B4-BE49-F238E27FC236}">
                    <a16:creationId xmlns:a16="http://schemas.microsoft.com/office/drawing/2014/main" id="{197535AD-AEDE-4C45-808C-DAEF7BB61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927806" y="1133"/>
                <a:ext cx="678984" cy="2417367"/>
              </a:xfrm>
              <a:custGeom>
                <a:avLst/>
                <a:gdLst>
                  <a:gd name="T0" fmla="*/ 10664 w 21328"/>
                  <a:gd name="T1" fmla="*/ 10800 h 21600"/>
                  <a:gd name="T2" fmla="*/ 10664 w 21328"/>
                  <a:gd name="T3" fmla="*/ 10800 h 21600"/>
                  <a:gd name="T4" fmla="*/ 10664 w 21328"/>
                  <a:gd name="T5" fmla="*/ 10800 h 21600"/>
                  <a:gd name="T6" fmla="*/ 10664 w 21328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28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764" y="21016"/>
                      <a:pt x="1484" y="20469"/>
                      <a:pt x="2208" y="19923"/>
                    </a:cubicBezTo>
                    <a:cubicBezTo>
                      <a:pt x="5222" y="17650"/>
                      <a:pt x="9028" y="15499"/>
                      <a:pt x="12755" y="13334"/>
                    </a:cubicBezTo>
                    <a:cubicBezTo>
                      <a:pt x="14828" y="12129"/>
                      <a:pt x="16823" y="10913"/>
                      <a:pt x="18816" y="9695"/>
                    </a:cubicBezTo>
                    <a:cubicBezTo>
                      <a:pt x="20723" y="8530"/>
                      <a:pt x="21600" y="7287"/>
                      <a:pt x="21254" y="5986"/>
                    </a:cubicBezTo>
                    <a:cubicBezTo>
                      <a:pt x="20877" y="4569"/>
                      <a:pt x="19096" y="3317"/>
                      <a:pt x="16067" y="2245"/>
                    </a:cubicBezTo>
                    <a:cubicBezTo>
                      <a:pt x="12891" y="1121"/>
                      <a:pt x="8907" y="388"/>
                      <a:pt x="4152" y="117"/>
                    </a:cubicBezTo>
                    <a:cubicBezTo>
                      <a:pt x="2731" y="36"/>
                      <a:pt x="1355" y="5"/>
                      <a:pt x="0" y="0"/>
                    </a:cubicBezTo>
                    <a:close/>
                  </a:path>
                </a:pathLst>
              </a:custGeom>
              <a:solidFill>
                <a:srgbClr val="82AD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62" name="Oval 8">
                <a:extLst>
                  <a:ext uri="{FF2B5EF4-FFF2-40B4-BE49-F238E27FC236}">
                    <a16:creationId xmlns:a16="http://schemas.microsoft.com/office/drawing/2014/main" id="{12ACD3BC-24CC-4E55-A6D2-73B613B38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02878" y="180766"/>
                <a:ext cx="998585" cy="108240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63" name="Text Box 9">
                <a:extLst>
                  <a:ext uri="{FF2B5EF4-FFF2-40B4-BE49-F238E27FC236}">
                    <a16:creationId xmlns:a16="http://schemas.microsoft.com/office/drawing/2014/main" id="{E83EAE4D-349B-4374-8310-762FC2D89E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5335344" y="336585"/>
                <a:ext cx="821061" cy="7542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ctr"/>
                <a:r>
                  <a:rPr lang="ko-KR" altLang="ko-KR" sz="1400" dirty="0"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01</a:t>
                </a:r>
              </a:p>
            </p:txBody>
          </p:sp>
        </p:grpSp>
        <p:grpSp>
          <p:nvGrpSpPr>
            <p:cNvPr id="109" name="Group 10">
              <a:extLst>
                <a:ext uri="{FF2B5EF4-FFF2-40B4-BE49-F238E27FC236}">
                  <a16:creationId xmlns:a16="http://schemas.microsoft.com/office/drawing/2014/main" id="{9674A8A9-AB9D-4908-97CA-EED7E643A8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7339" y="4089685"/>
              <a:ext cx="655570" cy="1020215"/>
              <a:chOff x="-1189331" y="-1"/>
              <a:chExt cx="1358250" cy="2419634"/>
            </a:xfrm>
          </p:grpSpPr>
          <p:sp>
            <p:nvSpPr>
              <p:cNvPr id="156" name="AutoShape 11">
                <a:extLst>
                  <a:ext uri="{FF2B5EF4-FFF2-40B4-BE49-F238E27FC236}">
                    <a16:creationId xmlns:a16="http://schemas.microsoft.com/office/drawing/2014/main" id="{C546A858-8970-4C03-B200-2EBF77839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89331" y="-1"/>
                <a:ext cx="1358250" cy="2419634"/>
              </a:xfrm>
              <a:custGeom>
                <a:avLst/>
                <a:gdLst>
                  <a:gd name="T0" fmla="+- 0 10858 253"/>
                  <a:gd name="T1" fmla="*/ T0 w 21211"/>
                  <a:gd name="T2" fmla="+- 0 10936 273"/>
                  <a:gd name="T3" fmla="*/ 10936 h 21327"/>
                  <a:gd name="T4" fmla="+- 0 10858 253"/>
                  <a:gd name="T5" fmla="*/ T4 w 21211"/>
                  <a:gd name="T6" fmla="+- 0 10936 273"/>
                  <a:gd name="T7" fmla="*/ 10936 h 21327"/>
                  <a:gd name="T8" fmla="+- 0 10858 253"/>
                  <a:gd name="T9" fmla="*/ T8 w 21211"/>
                  <a:gd name="T10" fmla="+- 0 10936 273"/>
                  <a:gd name="T11" fmla="*/ 10936 h 21327"/>
                  <a:gd name="T12" fmla="+- 0 10858 253"/>
                  <a:gd name="T13" fmla="*/ T12 w 21211"/>
                  <a:gd name="T14" fmla="+- 0 10936 273"/>
                  <a:gd name="T15" fmla="*/ 10936 h 2132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11" h="21327">
                    <a:moveTo>
                      <a:pt x="10605" y="21327"/>
                    </a:moveTo>
                    <a:cubicBezTo>
                      <a:pt x="10523" y="21209"/>
                      <a:pt x="10454" y="21115"/>
                      <a:pt x="10390" y="21019"/>
                    </a:cubicBezTo>
                    <a:cubicBezTo>
                      <a:pt x="9084" y="19054"/>
                      <a:pt x="7639" y="17127"/>
                      <a:pt x="6033" y="15247"/>
                    </a:cubicBezTo>
                    <a:cubicBezTo>
                      <a:pt x="4441" y="13384"/>
                      <a:pt x="2863" y="11518"/>
                      <a:pt x="1310" y="9642"/>
                    </a:cubicBezTo>
                    <a:cubicBezTo>
                      <a:pt x="220" y="8325"/>
                      <a:pt x="-253" y="6930"/>
                      <a:pt x="134" y="5464"/>
                    </a:cubicBezTo>
                    <a:cubicBezTo>
                      <a:pt x="515" y="4017"/>
                      <a:pt x="1577" y="2766"/>
                      <a:pt x="3347" y="1768"/>
                    </a:cubicBezTo>
                    <a:cubicBezTo>
                      <a:pt x="6002" y="272"/>
                      <a:pt x="9136" y="-273"/>
                      <a:pt x="12675" y="127"/>
                    </a:cubicBezTo>
                    <a:cubicBezTo>
                      <a:pt x="15039" y="394"/>
                      <a:pt x="17020" y="1116"/>
                      <a:pt x="18599" y="2225"/>
                    </a:cubicBezTo>
                    <a:cubicBezTo>
                      <a:pt x="20105" y="3282"/>
                      <a:pt x="20987" y="4519"/>
                      <a:pt x="21175" y="5917"/>
                    </a:cubicBezTo>
                    <a:cubicBezTo>
                      <a:pt x="21347" y="7200"/>
                      <a:pt x="20911" y="8425"/>
                      <a:pt x="19963" y="9574"/>
                    </a:cubicBezTo>
                    <a:cubicBezTo>
                      <a:pt x="18972" y="10775"/>
                      <a:pt x="17982" y="11975"/>
                      <a:pt x="16951" y="13163"/>
                    </a:cubicBezTo>
                    <a:cubicBezTo>
                      <a:pt x="15098" y="15298"/>
                      <a:pt x="13204" y="17422"/>
                      <a:pt x="11706" y="19664"/>
                    </a:cubicBezTo>
                    <a:cubicBezTo>
                      <a:pt x="11344" y="20206"/>
                      <a:pt x="10987" y="20748"/>
                      <a:pt x="10605" y="21327"/>
                    </a:cubicBezTo>
                    <a:close/>
                  </a:path>
                </a:pathLst>
              </a:custGeom>
              <a:solidFill>
                <a:srgbClr val="56A5D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57" name="AutoShape 12">
                <a:extLst>
                  <a:ext uri="{FF2B5EF4-FFF2-40B4-BE49-F238E27FC236}">
                    <a16:creationId xmlns:a16="http://schemas.microsoft.com/office/drawing/2014/main" id="{0D99B5A7-5CB7-4C05-8209-90E8EF906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9326" y="1133"/>
                <a:ext cx="678984" cy="2417367"/>
              </a:xfrm>
              <a:custGeom>
                <a:avLst/>
                <a:gdLst>
                  <a:gd name="T0" fmla="*/ 10664 w 21328"/>
                  <a:gd name="T1" fmla="*/ 10800 h 21600"/>
                  <a:gd name="T2" fmla="*/ 10664 w 21328"/>
                  <a:gd name="T3" fmla="*/ 10800 h 21600"/>
                  <a:gd name="T4" fmla="*/ 10664 w 21328"/>
                  <a:gd name="T5" fmla="*/ 10800 h 21600"/>
                  <a:gd name="T6" fmla="*/ 10664 w 21328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28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764" y="21016"/>
                      <a:pt x="1484" y="20469"/>
                      <a:pt x="2208" y="19923"/>
                    </a:cubicBezTo>
                    <a:cubicBezTo>
                      <a:pt x="5222" y="17650"/>
                      <a:pt x="9028" y="15499"/>
                      <a:pt x="12755" y="13334"/>
                    </a:cubicBezTo>
                    <a:cubicBezTo>
                      <a:pt x="14828" y="12129"/>
                      <a:pt x="16823" y="10913"/>
                      <a:pt x="18816" y="9695"/>
                    </a:cubicBezTo>
                    <a:cubicBezTo>
                      <a:pt x="20723" y="8530"/>
                      <a:pt x="21600" y="7287"/>
                      <a:pt x="21254" y="5986"/>
                    </a:cubicBezTo>
                    <a:cubicBezTo>
                      <a:pt x="20877" y="4569"/>
                      <a:pt x="19096" y="3317"/>
                      <a:pt x="16067" y="2245"/>
                    </a:cubicBezTo>
                    <a:cubicBezTo>
                      <a:pt x="12891" y="1121"/>
                      <a:pt x="8907" y="388"/>
                      <a:pt x="4152" y="117"/>
                    </a:cubicBezTo>
                    <a:cubicBezTo>
                      <a:pt x="2731" y="36"/>
                      <a:pt x="1355" y="5"/>
                      <a:pt x="0" y="0"/>
                    </a:cubicBezTo>
                    <a:close/>
                  </a:path>
                </a:pathLst>
              </a:custGeom>
              <a:solidFill>
                <a:srgbClr val="4D97C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58" name="Oval 13">
                <a:extLst>
                  <a:ext uri="{FF2B5EF4-FFF2-40B4-BE49-F238E27FC236}">
                    <a16:creationId xmlns:a16="http://schemas.microsoft.com/office/drawing/2014/main" id="{5B9452ED-B577-49B9-9F60-46C920502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94400" y="180764"/>
                <a:ext cx="998583" cy="108240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59" name="Text Box 14">
                <a:extLst>
                  <a:ext uri="{FF2B5EF4-FFF2-40B4-BE49-F238E27FC236}">
                    <a16:creationId xmlns:a16="http://schemas.microsoft.com/office/drawing/2014/main" id="{78F096DC-B316-4981-8EA3-96F2E391455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926876" y="336585"/>
                <a:ext cx="821058" cy="7542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ctr"/>
                <a:r>
                  <a:rPr lang="ko-KR" altLang="ko-KR" sz="1400" dirty="0"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03</a:t>
                </a:r>
              </a:p>
            </p:txBody>
          </p:sp>
        </p:grpSp>
        <p:grpSp>
          <p:nvGrpSpPr>
            <p:cNvPr id="110" name="Group 15">
              <a:extLst>
                <a:ext uri="{FF2B5EF4-FFF2-40B4-BE49-F238E27FC236}">
                  <a16:creationId xmlns:a16="http://schemas.microsoft.com/office/drawing/2014/main" id="{4D0711DD-D246-422D-8000-BBD742D6AD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3569" y="2572318"/>
              <a:ext cx="655570" cy="1020214"/>
              <a:chOff x="-2941620" y="-2200470"/>
              <a:chExt cx="1358251" cy="2419634"/>
            </a:xfrm>
          </p:grpSpPr>
          <p:sp>
            <p:nvSpPr>
              <p:cNvPr id="152" name="AutoShape 16">
                <a:extLst>
                  <a:ext uri="{FF2B5EF4-FFF2-40B4-BE49-F238E27FC236}">
                    <a16:creationId xmlns:a16="http://schemas.microsoft.com/office/drawing/2014/main" id="{B48357CB-4614-42BB-B791-06C368FDD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41620" y="-2200470"/>
                <a:ext cx="1358251" cy="2419634"/>
              </a:xfrm>
              <a:custGeom>
                <a:avLst/>
                <a:gdLst>
                  <a:gd name="T0" fmla="+- 0 10858 253"/>
                  <a:gd name="T1" fmla="*/ T0 w 21211"/>
                  <a:gd name="T2" fmla="+- 0 10936 273"/>
                  <a:gd name="T3" fmla="*/ 10936 h 21327"/>
                  <a:gd name="T4" fmla="+- 0 10858 253"/>
                  <a:gd name="T5" fmla="*/ T4 w 21211"/>
                  <a:gd name="T6" fmla="+- 0 10936 273"/>
                  <a:gd name="T7" fmla="*/ 10936 h 21327"/>
                  <a:gd name="T8" fmla="+- 0 10858 253"/>
                  <a:gd name="T9" fmla="*/ T8 w 21211"/>
                  <a:gd name="T10" fmla="+- 0 10936 273"/>
                  <a:gd name="T11" fmla="*/ 10936 h 21327"/>
                  <a:gd name="T12" fmla="+- 0 10858 253"/>
                  <a:gd name="T13" fmla="*/ T12 w 21211"/>
                  <a:gd name="T14" fmla="+- 0 10936 273"/>
                  <a:gd name="T15" fmla="*/ 10936 h 2132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11" h="21327">
                    <a:moveTo>
                      <a:pt x="10605" y="21327"/>
                    </a:moveTo>
                    <a:cubicBezTo>
                      <a:pt x="10523" y="21209"/>
                      <a:pt x="10454" y="21115"/>
                      <a:pt x="10390" y="21019"/>
                    </a:cubicBezTo>
                    <a:cubicBezTo>
                      <a:pt x="9084" y="19054"/>
                      <a:pt x="7639" y="17127"/>
                      <a:pt x="6033" y="15247"/>
                    </a:cubicBezTo>
                    <a:cubicBezTo>
                      <a:pt x="4441" y="13384"/>
                      <a:pt x="2863" y="11518"/>
                      <a:pt x="1310" y="9642"/>
                    </a:cubicBezTo>
                    <a:cubicBezTo>
                      <a:pt x="220" y="8325"/>
                      <a:pt x="-253" y="6930"/>
                      <a:pt x="134" y="5464"/>
                    </a:cubicBezTo>
                    <a:cubicBezTo>
                      <a:pt x="515" y="4017"/>
                      <a:pt x="1577" y="2766"/>
                      <a:pt x="3347" y="1768"/>
                    </a:cubicBezTo>
                    <a:cubicBezTo>
                      <a:pt x="6002" y="272"/>
                      <a:pt x="9136" y="-273"/>
                      <a:pt x="12675" y="127"/>
                    </a:cubicBezTo>
                    <a:cubicBezTo>
                      <a:pt x="15039" y="394"/>
                      <a:pt x="17020" y="1116"/>
                      <a:pt x="18599" y="2225"/>
                    </a:cubicBezTo>
                    <a:cubicBezTo>
                      <a:pt x="20105" y="3282"/>
                      <a:pt x="20987" y="4519"/>
                      <a:pt x="21175" y="5917"/>
                    </a:cubicBezTo>
                    <a:cubicBezTo>
                      <a:pt x="21347" y="7200"/>
                      <a:pt x="20911" y="8425"/>
                      <a:pt x="19963" y="9574"/>
                    </a:cubicBezTo>
                    <a:cubicBezTo>
                      <a:pt x="18972" y="10775"/>
                      <a:pt x="17982" y="11975"/>
                      <a:pt x="16951" y="13163"/>
                    </a:cubicBezTo>
                    <a:cubicBezTo>
                      <a:pt x="15098" y="15298"/>
                      <a:pt x="13204" y="17422"/>
                      <a:pt x="11706" y="19664"/>
                    </a:cubicBezTo>
                    <a:cubicBezTo>
                      <a:pt x="11344" y="20206"/>
                      <a:pt x="10987" y="20748"/>
                      <a:pt x="10605" y="21327"/>
                    </a:cubicBezTo>
                    <a:close/>
                  </a:path>
                </a:pathLst>
              </a:custGeom>
              <a:solidFill>
                <a:srgbClr val="DE613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53" name="AutoShape 17">
                <a:extLst>
                  <a:ext uri="{FF2B5EF4-FFF2-40B4-BE49-F238E27FC236}">
                    <a16:creationId xmlns:a16="http://schemas.microsoft.com/office/drawing/2014/main" id="{080F274E-5204-44BB-833D-830AB83DD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71614" y="-2199335"/>
                <a:ext cx="678986" cy="2417369"/>
              </a:xfrm>
              <a:custGeom>
                <a:avLst/>
                <a:gdLst>
                  <a:gd name="T0" fmla="*/ 10664 w 21328"/>
                  <a:gd name="T1" fmla="*/ 10800 h 21600"/>
                  <a:gd name="T2" fmla="*/ 10664 w 21328"/>
                  <a:gd name="T3" fmla="*/ 10800 h 21600"/>
                  <a:gd name="T4" fmla="*/ 10664 w 21328"/>
                  <a:gd name="T5" fmla="*/ 10800 h 21600"/>
                  <a:gd name="T6" fmla="*/ 10664 w 21328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28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764" y="21016"/>
                      <a:pt x="1484" y="20469"/>
                      <a:pt x="2208" y="19923"/>
                    </a:cubicBezTo>
                    <a:cubicBezTo>
                      <a:pt x="5222" y="17650"/>
                      <a:pt x="9028" y="15499"/>
                      <a:pt x="12755" y="13334"/>
                    </a:cubicBezTo>
                    <a:cubicBezTo>
                      <a:pt x="14828" y="12129"/>
                      <a:pt x="16823" y="10913"/>
                      <a:pt x="18816" y="9695"/>
                    </a:cubicBezTo>
                    <a:cubicBezTo>
                      <a:pt x="20723" y="8530"/>
                      <a:pt x="21600" y="7287"/>
                      <a:pt x="21254" y="5986"/>
                    </a:cubicBezTo>
                    <a:cubicBezTo>
                      <a:pt x="20877" y="4569"/>
                      <a:pt x="19096" y="3317"/>
                      <a:pt x="16067" y="2245"/>
                    </a:cubicBezTo>
                    <a:cubicBezTo>
                      <a:pt x="12891" y="1121"/>
                      <a:pt x="8907" y="388"/>
                      <a:pt x="4152" y="117"/>
                    </a:cubicBezTo>
                    <a:cubicBezTo>
                      <a:pt x="2731" y="36"/>
                      <a:pt x="1355" y="5"/>
                      <a:pt x="0" y="0"/>
                    </a:cubicBezTo>
                    <a:close/>
                  </a:path>
                </a:pathLst>
              </a:custGeom>
              <a:solidFill>
                <a:srgbClr val="D25A3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54" name="Oval 18">
                <a:extLst>
                  <a:ext uri="{FF2B5EF4-FFF2-40B4-BE49-F238E27FC236}">
                    <a16:creationId xmlns:a16="http://schemas.microsoft.com/office/drawing/2014/main" id="{2071DF97-D74D-480E-8813-F570FF580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46686" y="-2019702"/>
                <a:ext cx="998584" cy="108240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55" name="Text Box 19">
                <a:extLst>
                  <a:ext uri="{FF2B5EF4-FFF2-40B4-BE49-F238E27FC236}">
                    <a16:creationId xmlns:a16="http://schemas.microsoft.com/office/drawing/2014/main" id="{E5E6016C-777C-4A1D-978C-C014244DFA6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2679164" y="-1863883"/>
                <a:ext cx="821057" cy="7542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ctr"/>
                <a:r>
                  <a:rPr lang="ko-KR" altLang="ko-KR" sz="1400" dirty="0"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02</a:t>
                </a:r>
              </a:p>
            </p:txBody>
          </p:sp>
        </p:grpSp>
        <p:grpSp>
          <p:nvGrpSpPr>
            <p:cNvPr id="111" name="Group 20">
              <a:extLst>
                <a:ext uri="{FF2B5EF4-FFF2-40B4-BE49-F238E27FC236}">
                  <a16:creationId xmlns:a16="http://schemas.microsoft.com/office/drawing/2014/main" id="{B3EDF00A-324C-42A4-A54E-40226AB2C1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364" y="5697196"/>
              <a:ext cx="655571" cy="1020215"/>
              <a:chOff x="-5176128" y="-1"/>
              <a:chExt cx="1358252" cy="2419634"/>
            </a:xfrm>
          </p:grpSpPr>
          <p:sp>
            <p:nvSpPr>
              <p:cNvPr id="148" name="AutoShape 21">
                <a:extLst>
                  <a:ext uri="{FF2B5EF4-FFF2-40B4-BE49-F238E27FC236}">
                    <a16:creationId xmlns:a16="http://schemas.microsoft.com/office/drawing/2014/main" id="{6EF602B3-B0AF-41F1-937B-1685DC9D4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76128" y="-1"/>
                <a:ext cx="1358252" cy="2419634"/>
              </a:xfrm>
              <a:custGeom>
                <a:avLst/>
                <a:gdLst>
                  <a:gd name="T0" fmla="+- 0 10858 253"/>
                  <a:gd name="T1" fmla="*/ T0 w 21211"/>
                  <a:gd name="T2" fmla="+- 0 10936 273"/>
                  <a:gd name="T3" fmla="*/ 10936 h 21327"/>
                  <a:gd name="T4" fmla="+- 0 10858 253"/>
                  <a:gd name="T5" fmla="*/ T4 w 21211"/>
                  <a:gd name="T6" fmla="+- 0 10936 273"/>
                  <a:gd name="T7" fmla="*/ 10936 h 21327"/>
                  <a:gd name="T8" fmla="+- 0 10858 253"/>
                  <a:gd name="T9" fmla="*/ T8 w 21211"/>
                  <a:gd name="T10" fmla="+- 0 10936 273"/>
                  <a:gd name="T11" fmla="*/ 10936 h 21327"/>
                  <a:gd name="T12" fmla="+- 0 10858 253"/>
                  <a:gd name="T13" fmla="*/ T12 w 21211"/>
                  <a:gd name="T14" fmla="+- 0 10936 273"/>
                  <a:gd name="T15" fmla="*/ 10936 h 2132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11" h="21327">
                    <a:moveTo>
                      <a:pt x="10605" y="21327"/>
                    </a:moveTo>
                    <a:cubicBezTo>
                      <a:pt x="10523" y="21209"/>
                      <a:pt x="10454" y="21115"/>
                      <a:pt x="10390" y="21019"/>
                    </a:cubicBezTo>
                    <a:cubicBezTo>
                      <a:pt x="9084" y="19054"/>
                      <a:pt x="7639" y="17127"/>
                      <a:pt x="6033" y="15247"/>
                    </a:cubicBezTo>
                    <a:cubicBezTo>
                      <a:pt x="4441" y="13384"/>
                      <a:pt x="2863" y="11518"/>
                      <a:pt x="1310" y="9642"/>
                    </a:cubicBezTo>
                    <a:cubicBezTo>
                      <a:pt x="220" y="8325"/>
                      <a:pt x="-253" y="6930"/>
                      <a:pt x="134" y="5464"/>
                    </a:cubicBezTo>
                    <a:cubicBezTo>
                      <a:pt x="515" y="4017"/>
                      <a:pt x="1577" y="2766"/>
                      <a:pt x="3347" y="1768"/>
                    </a:cubicBezTo>
                    <a:cubicBezTo>
                      <a:pt x="6002" y="272"/>
                      <a:pt x="9136" y="-273"/>
                      <a:pt x="12675" y="127"/>
                    </a:cubicBezTo>
                    <a:cubicBezTo>
                      <a:pt x="15039" y="394"/>
                      <a:pt x="17020" y="1116"/>
                      <a:pt x="18599" y="2225"/>
                    </a:cubicBezTo>
                    <a:cubicBezTo>
                      <a:pt x="20105" y="3282"/>
                      <a:pt x="20987" y="4519"/>
                      <a:pt x="21175" y="5917"/>
                    </a:cubicBezTo>
                    <a:cubicBezTo>
                      <a:pt x="21347" y="7200"/>
                      <a:pt x="20911" y="8425"/>
                      <a:pt x="19963" y="9574"/>
                    </a:cubicBezTo>
                    <a:cubicBezTo>
                      <a:pt x="18972" y="10775"/>
                      <a:pt x="17982" y="11975"/>
                      <a:pt x="16951" y="13163"/>
                    </a:cubicBezTo>
                    <a:cubicBezTo>
                      <a:pt x="15098" y="15298"/>
                      <a:pt x="13204" y="17422"/>
                      <a:pt x="11706" y="19664"/>
                    </a:cubicBezTo>
                    <a:cubicBezTo>
                      <a:pt x="11344" y="20206"/>
                      <a:pt x="10987" y="20748"/>
                      <a:pt x="10605" y="21327"/>
                    </a:cubicBezTo>
                    <a:close/>
                  </a:path>
                </a:pathLst>
              </a:custGeom>
              <a:solidFill>
                <a:srgbClr val="F3B9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49" name="AutoShape 22">
                <a:extLst>
                  <a:ext uri="{FF2B5EF4-FFF2-40B4-BE49-F238E27FC236}">
                    <a16:creationId xmlns:a16="http://schemas.microsoft.com/office/drawing/2014/main" id="{22BEBF31-151E-4596-86EC-E570F2344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506117" y="1132"/>
                <a:ext cx="678981" cy="2417368"/>
              </a:xfrm>
              <a:custGeom>
                <a:avLst/>
                <a:gdLst>
                  <a:gd name="T0" fmla="*/ 10664 w 21328"/>
                  <a:gd name="T1" fmla="*/ 10800 h 21600"/>
                  <a:gd name="T2" fmla="*/ 10664 w 21328"/>
                  <a:gd name="T3" fmla="*/ 10800 h 21600"/>
                  <a:gd name="T4" fmla="*/ 10664 w 21328"/>
                  <a:gd name="T5" fmla="*/ 10800 h 21600"/>
                  <a:gd name="T6" fmla="*/ 10664 w 21328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28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764" y="21016"/>
                      <a:pt x="1484" y="20469"/>
                      <a:pt x="2208" y="19923"/>
                    </a:cubicBezTo>
                    <a:cubicBezTo>
                      <a:pt x="5222" y="17650"/>
                      <a:pt x="9028" y="15499"/>
                      <a:pt x="12755" y="13334"/>
                    </a:cubicBezTo>
                    <a:cubicBezTo>
                      <a:pt x="14828" y="12129"/>
                      <a:pt x="16823" y="10913"/>
                      <a:pt x="18816" y="9695"/>
                    </a:cubicBezTo>
                    <a:cubicBezTo>
                      <a:pt x="20723" y="8530"/>
                      <a:pt x="21600" y="7287"/>
                      <a:pt x="21254" y="5986"/>
                    </a:cubicBezTo>
                    <a:cubicBezTo>
                      <a:pt x="20877" y="4569"/>
                      <a:pt x="19096" y="3317"/>
                      <a:pt x="16067" y="2245"/>
                    </a:cubicBezTo>
                    <a:cubicBezTo>
                      <a:pt x="12891" y="1121"/>
                      <a:pt x="8907" y="388"/>
                      <a:pt x="4152" y="117"/>
                    </a:cubicBezTo>
                    <a:cubicBezTo>
                      <a:pt x="2731" y="36"/>
                      <a:pt x="1355" y="5"/>
                      <a:pt x="0" y="0"/>
                    </a:cubicBezTo>
                    <a:close/>
                  </a:path>
                </a:pathLst>
              </a:custGeom>
              <a:solidFill>
                <a:srgbClr val="E6B04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50" name="Oval 23">
                <a:extLst>
                  <a:ext uri="{FF2B5EF4-FFF2-40B4-BE49-F238E27FC236}">
                    <a16:creationId xmlns:a16="http://schemas.microsoft.com/office/drawing/2014/main" id="{2344EEE0-4C4D-4806-9092-A7BC8A6FC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981195" y="180764"/>
                <a:ext cx="998584" cy="108240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51" name="Text Box 24">
                <a:extLst>
                  <a:ext uri="{FF2B5EF4-FFF2-40B4-BE49-F238E27FC236}">
                    <a16:creationId xmlns:a16="http://schemas.microsoft.com/office/drawing/2014/main" id="{B55434A1-24E0-4B77-B49D-C21BDF738D6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4913672" y="336586"/>
                <a:ext cx="821058" cy="754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ctr"/>
                <a:r>
                  <a:rPr lang="ko-KR" altLang="ko-KR" sz="1400" dirty="0"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04</a:t>
                </a:r>
              </a:p>
            </p:txBody>
          </p:sp>
        </p:grpSp>
        <p:grpSp>
          <p:nvGrpSpPr>
            <p:cNvPr id="112" name="Group 25">
              <a:extLst>
                <a:ext uri="{FF2B5EF4-FFF2-40B4-BE49-F238E27FC236}">
                  <a16:creationId xmlns:a16="http://schemas.microsoft.com/office/drawing/2014/main" id="{D6758440-BA38-4E3F-B2E6-73ECB109EA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87421" y="5697196"/>
              <a:ext cx="655569" cy="1020215"/>
              <a:chOff x="-1154493" y="-1"/>
              <a:chExt cx="1358251" cy="2419634"/>
            </a:xfrm>
          </p:grpSpPr>
          <p:sp>
            <p:nvSpPr>
              <p:cNvPr id="144" name="AutoShape 26">
                <a:extLst>
                  <a:ext uri="{FF2B5EF4-FFF2-40B4-BE49-F238E27FC236}">
                    <a16:creationId xmlns:a16="http://schemas.microsoft.com/office/drawing/2014/main" id="{42C4729B-6181-4A3F-B7CB-9A34E65B3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54493" y="-1"/>
                <a:ext cx="1358251" cy="2419634"/>
              </a:xfrm>
              <a:custGeom>
                <a:avLst/>
                <a:gdLst>
                  <a:gd name="T0" fmla="+- 0 10858 253"/>
                  <a:gd name="T1" fmla="*/ T0 w 21211"/>
                  <a:gd name="T2" fmla="+- 0 10936 273"/>
                  <a:gd name="T3" fmla="*/ 10936 h 21327"/>
                  <a:gd name="T4" fmla="+- 0 10858 253"/>
                  <a:gd name="T5" fmla="*/ T4 w 21211"/>
                  <a:gd name="T6" fmla="+- 0 10936 273"/>
                  <a:gd name="T7" fmla="*/ 10936 h 21327"/>
                  <a:gd name="T8" fmla="+- 0 10858 253"/>
                  <a:gd name="T9" fmla="*/ T8 w 21211"/>
                  <a:gd name="T10" fmla="+- 0 10936 273"/>
                  <a:gd name="T11" fmla="*/ 10936 h 21327"/>
                  <a:gd name="T12" fmla="+- 0 10858 253"/>
                  <a:gd name="T13" fmla="*/ T12 w 21211"/>
                  <a:gd name="T14" fmla="+- 0 10936 273"/>
                  <a:gd name="T15" fmla="*/ 10936 h 2132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11" h="21327">
                    <a:moveTo>
                      <a:pt x="10605" y="21327"/>
                    </a:moveTo>
                    <a:cubicBezTo>
                      <a:pt x="10523" y="21209"/>
                      <a:pt x="10454" y="21115"/>
                      <a:pt x="10390" y="21019"/>
                    </a:cubicBezTo>
                    <a:cubicBezTo>
                      <a:pt x="9084" y="19054"/>
                      <a:pt x="7639" y="17127"/>
                      <a:pt x="6033" y="15247"/>
                    </a:cubicBezTo>
                    <a:cubicBezTo>
                      <a:pt x="4441" y="13384"/>
                      <a:pt x="2863" y="11518"/>
                      <a:pt x="1310" y="9642"/>
                    </a:cubicBezTo>
                    <a:cubicBezTo>
                      <a:pt x="220" y="8325"/>
                      <a:pt x="-253" y="6930"/>
                      <a:pt x="134" y="5464"/>
                    </a:cubicBezTo>
                    <a:cubicBezTo>
                      <a:pt x="515" y="4017"/>
                      <a:pt x="1577" y="2766"/>
                      <a:pt x="3347" y="1768"/>
                    </a:cubicBezTo>
                    <a:cubicBezTo>
                      <a:pt x="6002" y="272"/>
                      <a:pt x="9136" y="-273"/>
                      <a:pt x="12675" y="127"/>
                    </a:cubicBezTo>
                    <a:cubicBezTo>
                      <a:pt x="15039" y="394"/>
                      <a:pt x="17020" y="1116"/>
                      <a:pt x="18599" y="2225"/>
                    </a:cubicBezTo>
                    <a:cubicBezTo>
                      <a:pt x="20105" y="3282"/>
                      <a:pt x="20987" y="4519"/>
                      <a:pt x="21175" y="5917"/>
                    </a:cubicBezTo>
                    <a:cubicBezTo>
                      <a:pt x="21347" y="7200"/>
                      <a:pt x="20911" y="8425"/>
                      <a:pt x="19963" y="9574"/>
                    </a:cubicBezTo>
                    <a:cubicBezTo>
                      <a:pt x="18972" y="10775"/>
                      <a:pt x="17982" y="11975"/>
                      <a:pt x="16951" y="13163"/>
                    </a:cubicBezTo>
                    <a:cubicBezTo>
                      <a:pt x="15098" y="15298"/>
                      <a:pt x="13204" y="17422"/>
                      <a:pt x="11706" y="19664"/>
                    </a:cubicBezTo>
                    <a:cubicBezTo>
                      <a:pt x="11344" y="20206"/>
                      <a:pt x="10987" y="20748"/>
                      <a:pt x="10605" y="21327"/>
                    </a:cubicBezTo>
                    <a:close/>
                  </a:path>
                </a:pathLst>
              </a:custGeom>
              <a:solidFill>
                <a:srgbClr val="7768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45" name="AutoShape 27">
                <a:extLst>
                  <a:ext uri="{FF2B5EF4-FFF2-40B4-BE49-F238E27FC236}">
                    <a16:creationId xmlns:a16="http://schemas.microsoft.com/office/drawing/2014/main" id="{1A621199-05B0-44F1-ACD3-339C0581E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4489" y="1132"/>
                <a:ext cx="678985" cy="2417368"/>
              </a:xfrm>
              <a:custGeom>
                <a:avLst/>
                <a:gdLst>
                  <a:gd name="T0" fmla="*/ 10664 w 21328"/>
                  <a:gd name="T1" fmla="*/ 10800 h 21600"/>
                  <a:gd name="T2" fmla="*/ 10664 w 21328"/>
                  <a:gd name="T3" fmla="*/ 10800 h 21600"/>
                  <a:gd name="T4" fmla="*/ 10664 w 21328"/>
                  <a:gd name="T5" fmla="*/ 10800 h 21600"/>
                  <a:gd name="T6" fmla="*/ 10664 w 21328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28" h="21600">
                    <a:moveTo>
                      <a:pt x="0" y="0"/>
                    </a:moveTo>
                    <a:lnTo>
                      <a:pt x="0" y="21600"/>
                    </a:lnTo>
                    <a:cubicBezTo>
                      <a:pt x="764" y="21016"/>
                      <a:pt x="1484" y="20469"/>
                      <a:pt x="2208" y="19923"/>
                    </a:cubicBezTo>
                    <a:cubicBezTo>
                      <a:pt x="5222" y="17650"/>
                      <a:pt x="9028" y="15499"/>
                      <a:pt x="12755" y="13334"/>
                    </a:cubicBezTo>
                    <a:cubicBezTo>
                      <a:pt x="14828" y="12129"/>
                      <a:pt x="16823" y="10913"/>
                      <a:pt x="18816" y="9695"/>
                    </a:cubicBezTo>
                    <a:cubicBezTo>
                      <a:pt x="20723" y="8530"/>
                      <a:pt x="21600" y="7287"/>
                      <a:pt x="21254" y="5986"/>
                    </a:cubicBezTo>
                    <a:cubicBezTo>
                      <a:pt x="20877" y="4569"/>
                      <a:pt x="19096" y="3317"/>
                      <a:pt x="16067" y="2245"/>
                    </a:cubicBezTo>
                    <a:cubicBezTo>
                      <a:pt x="12891" y="1121"/>
                      <a:pt x="8907" y="388"/>
                      <a:pt x="4152" y="117"/>
                    </a:cubicBezTo>
                    <a:cubicBezTo>
                      <a:pt x="2731" y="36"/>
                      <a:pt x="1355" y="5"/>
                      <a:pt x="0" y="0"/>
                    </a:cubicBezTo>
                    <a:close/>
                  </a:path>
                </a:pathLst>
              </a:custGeom>
              <a:solidFill>
                <a:srgbClr val="6D60A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46" name="Oval 28">
                <a:extLst>
                  <a:ext uri="{FF2B5EF4-FFF2-40B4-BE49-F238E27FC236}">
                    <a16:creationId xmlns:a16="http://schemas.microsoft.com/office/drawing/2014/main" id="{B7A41E68-E570-4C63-8C91-668D8942E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9563" y="180764"/>
                <a:ext cx="998587" cy="108240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47" name="Text Box 29">
                <a:extLst>
                  <a:ext uri="{FF2B5EF4-FFF2-40B4-BE49-F238E27FC236}">
                    <a16:creationId xmlns:a16="http://schemas.microsoft.com/office/drawing/2014/main" id="{95B6FA02-779D-4211-8EA1-52018906122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892038" y="336586"/>
                <a:ext cx="821057" cy="754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ctr"/>
                <a:r>
                  <a:rPr lang="ko-KR" altLang="ko-KR" sz="1400" dirty="0"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05</a:t>
                </a:r>
              </a:p>
            </p:txBody>
          </p:sp>
        </p:grpSp>
        <p:sp>
          <p:nvSpPr>
            <p:cNvPr id="142" name="Text Box 31">
              <a:extLst>
                <a:ext uri="{FF2B5EF4-FFF2-40B4-BE49-F238E27FC236}">
                  <a16:creationId xmlns:a16="http://schemas.microsoft.com/office/drawing/2014/main" id="{0E8FE6E9-A7D6-4A65-A114-50A1C1332E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448075" y="2436106"/>
              <a:ext cx="4670514" cy="883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/>
              <a:r>
                <a:rPr lang="en-US" altLang="ko-KR" sz="2200" b="0" dirty="0">
                  <a:solidFill>
                    <a:srgbClr val="81AD4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Background &amp; Purpose</a:t>
              </a:r>
            </a:p>
            <a:p>
              <a:pPr algn="l"/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연구 배경</a:t>
              </a:r>
              <a:r>
                <a:rPr lang="en-US" altLang="ko-KR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연구 목적</a:t>
              </a:r>
              <a:endParaRPr lang="ko-KR" altLang="ko-KR" sz="2000" b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0" name="Text Box 34">
              <a:extLst>
                <a:ext uri="{FF2B5EF4-FFF2-40B4-BE49-F238E27FC236}">
                  <a16:creationId xmlns:a16="http://schemas.microsoft.com/office/drawing/2014/main" id="{7D396904-70E0-4810-87BF-DCB3CD25516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43420" y="4068583"/>
              <a:ext cx="2921060" cy="883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altLang="ko-KR" sz="2200" dirty="0">
                  <a:solidFill>
                    <a:srgbClr val="4D97C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Data Exploration</a:t>
              </a: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훈련 데이터 탐색</a:t>
              </a:r>
              <a:endParaRPr lang="ko-KR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8" name="Text Box 37">
              <a:extLst>
                <a:ext uri="{FF2B5EF4-FFF2-40B4-BE49-F238E27FC236}">
                  <a16:creationId xmlns:a16="http://schemas.microsoft.com/office/drawing/2014/main" id="{F06641BD-1366-4213-910A-E528D73403C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78568" y="5647298"/>
              <a:ext cx="4362732" cy="883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altLang="ko-KR" sz="2200" dirty="0">
                  <a:solidFill>
                    <a:srgbClr val="E6B043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Modeling</a:t>
              </a: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분석 방향 소개</a:t>
              </a:r>
              <a:r>
                <a:rPr lang="en-US" altLang="ko-KR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모델 설계</a:t>
              </a:r>
              <a:endParaRPr lang="ko-KR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6" name="Text Box 40">
              <a:extLst>
                <a:ext uri="{FF2B5EF4-FFF2-40B4-BE49-F238E27FC236}">
                  <a16:creationId xmlns:a16="http://schemas.microsoft.com/office/drawing/2014/main" id="{ACA48D8D-C498-4E0A-BF00-F6E8BB5FA6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62261" y="5647299"/>
              <a:ext cx="4421848" cy="883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altLang="ko-KR" sz="2200" dirty="0">
                  <a:solidFill>
                    <a:srgbClr val="6C609F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Conclusion </a:t>
              </a:r>
            </a:p>
            <a:p>
              <a:r>
                <a:rPr lang="ko-KR" altLang="en-US" sz="20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결론</a:t>
              </a:r>
              <a:endParaRPr lang="ko-KR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4" name="Text Box 43">
              <a:extLst>
                <a:ext uri="{FF2B5EF4-FFF2-40B4-BE49-F238E27FC236}">
                  <a16:creationId xmlns:a16="http://schemas.microsoft.com/office/drawing/2014/main" id="{AA0B6200-9BD7-4A63-B10A-E4CCA762836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75282" y="2572691"/>
              <a:ext cx="4317928" cy="883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altLang="ko-KR" sz="2200" b="0" dirty="0">
                  <a:solidFill>
                    <a:srgbClr val="D2593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Home Credit </a:t>
              </a:r>
              <a:r>
                <a:rPr lang="en-US" altLang="ko-KR" sz="2200" dirty="0">
                  <a:solidFill>
                    <a:srgbClr val="D2593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Dataset</a:t>
              </a:r>
              <a:endParaRPr lang="en-US" altLang="ko-KR" sz="2200" b="0" dirty="0">
                <a:solidFill>
                  <a:srgbClr val="D2593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lvl="0"/>
              <a:r>
                <a:rPr lang="ko-KR" altLang="en-US" sz="20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  <a:sym typeface="Arial" panose="020B0604020202020204" pitchFamily="34" charset="0"/>
                </a:rPr>
                <a:t>기업 소개 및 제공 데이터 정보</a:t>
              </a:r>
              <a:endParaRPr lang="ko-KR" altLang="ko-KR" sz="2400" b="0" dirty="0">
                <a:solidFill>
                  <a:srgbClr val="D2593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18" name="Group 45">
              <a:extLst>
                <a:ext uri="{FF2B5EF4-FFF2-40B4-BE49-F238E27FC236}">
                  <a16:creationId xmlns:a16="http://schemas.microsoft.com/office/drawing/2014/main" id="{76382357-992C-4F41-A3BD-639E813D454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122956" y="3133874"/>
              <a:ext cx="307063" cy="710601"/>
              <a:chOff x="0" y="-1"/>
              <a:chExt cx="728257" cy="1472270"/>
            </a:xfrm>
          </p:grpSpPr>
          <p:sp>
            <p:nvSpPr>
              <p:cNvPr id="119" name="AutoShape 46">
                <a:extLst>
                  <a:ext uri="{FF2B5EF4-FFF2-40B4-BE49-F238E27FC236}">
                    <a16:creationId xmlns:a16="http://schemas.microsoft.com/office/drawing/2014/main" id="{A2C80DFA-E35E-453B-80FE-BF7D21E69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15" y="0"/>
                <a:ext cx="653914" cy="1472269"/>
              </a:xfrm>
              <a:custGeom>
                <a:avLst/>
                <a:gdLst>
                  <a:gd name="T0" fmla="+- 0 10804 8"/>
                  <a:gd name="T1" fmla="*/ T0 w 21592"/>
                  <a:gd name="T2" fmla="+- 0 10801 3"/>
                  <a:gd name="T3" fmla="*/ 10801 h 21596"/>
                  <a:gd name="T4" fmla="+- 0 10804 8"/>
                  <a:gd name="T5" fmla="*/ T4 w 21592"/>
                  <a:gd name="T6" fmla="+- 0 10801 3"/>
                  <a:gd name="T7" fmla="*/ 10801 h 21596"/>
                  <a:gd name="T8" fmla="+- 0 10804 8"/>
                  <a:gd name="T9" fmla="*/ T8 w 21592"/>
                  <a:gd name="T10" fmla="+- 0 10801 3"/>
                  <a:gd name="T11" fmla="*/ 10801 h 21596"/>
                  <a:gd name="T12" fmla="+- 0 10804 8"/>
                  <a:gd name="T13" fmla="*/ T12 w 21592"/>
                  <a:gd name="T14" fmla="+- 0 10801 3"/>
                  <a:gd name="T15" fmla="*/ 10801 h 215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92" h="21596">
                    <a:moveTo>
                      <a:pt x="219" y="2544"/>
                    </a:moveTo>
                    <a:cubicBezTo>
                      <a:pt x="521" y="2297"/>
                      <a:pt x="836" y="2053"/>
                      <a:pt x="1163" y="1813"/>
                    </a:cubicBezTo>
                    <a:cubicBezTo>
                      <a:pt x="1462" y="1593"/>
                      <a:pt x="1773" y="1375"/>
                      <a:pt x="2154" y="1180"/>
                    </a:cubicBezTo>
                    <a:cubicBezTo>
                      <a:pt x="2689" y="907"/>
                      <a:pt x="3345" y="688"/>
                      <a:pt x="4064" y="519"/>
                    </a:cubicBezTo>
                    <a:cubicBezTo>
                      <a:pt x="4801" y="345"/>
                      <a:pt x="5594" y="226"/>
                      <a:pt x="6409" y="148"/>
                    </a:cubicBezTo>
                    <a:cubicBezTo>
                      <a:pt x="7154" y="77"/>
                      <a:pt x="7911" y="42"/>
                      <a:pt x="8670" y="22"/>
                    </a:cubicBezTo>
                    <a:cubicBezTo>
                      <a:pt x="9396" y="3"/>
                      <a:pt x="10125" y="-3"/>
                      <a:pt x="10853" y="1"/>
                    </a:cubicBezTo>
                    <a:cubicBezTo>
                      <a:pt x="11604" y="5"/>
                      <a:pt x="12357" y="18"/>
                      <a:pt x="13105" y="38"/>
                    </a:cubicBezTo>
                    <a:cubicBezTo>
                      <a:pt x="13847" y="57"/>
                      <a:pt x="14587" y="83"/>
                      <a:pt x="15314" y="156"/>
                    </a:cubicBezTo>
                    <a:cubicBezTo>
                      <a:pt x="16612" y="286"/>
                      <a:pt x="17811" y="563"/>
                      <a:pt x="18795" y="961"/>
                    </a:cubicBezTo>
                    <a:cubicBezTo>
                      <a:pt x="19338" y="1181"/>
                      <a:pt x="19803" y="1433"/>
                      <a:pt x="20222" y="1698"/>
                    </a:cubicBezTo>
                    <a:cubicBezTo>
                      <a:pt x="20653" y="1971"/>
                      <a:pt x="21038" y="2259"/>
                      <a:pt x="21371" y="2561"/>
                    </a:cubicBezTo>
                    <a:cubicBezTo>
                      <a:pt x="21388" y="3164"/>
                      <a:pt x="21403" y="3766"/>
                      <a:pt x="21417" y="4369"/>
                    </a:cubicBezTo>
                    <a:cubicBezTo>
                      <a:pt x="21431" y="4977"/>
                      <a:pt x="21443" y="5586"/>
                      <a:pt x="21453" y="6194"/>
                    </a:cubicBezTo>
                    <a:lnTo>
                      <a:pt x="20897" y="6457"/>
                    </a:lnTo>
                    <a:cubicBezTo>
                      <a:pt x="20986" y="7653"/>
                      <a:pt x="21077" y="8849"/>
                      <a:pt x="21168" y="10045"/>
                    </a:cubicBezTo>
                    <a:cubicBezTo>
                      <a:pt x="21258" y="11222"/>
                      <a:pt x="21348" y="12400"/>
                      <a:pt x="21439" y="13577"/>
                    </a:cubicBezTo>
                    <a:lnTo>
                      <a:pt x="20934" y="14742"/>
                    </a:lnTo>
                    <a:lnTo>
                      <a:pt x="21592" y="15889"/>
                    </a:lnTo>
                    <a:lnTo>
                      <a:pt x="21516" y="18898"/>
                    </a:lnTo>
                    <a:cubicBezTo>
                      <a:pt x="21331" y="19116"/>
                      <a:pt x="21123" y="19329"/>
                      <a:pt x="20892" y="19538"/>
                    </a:cubicBezTo>
                    <a:cubicBezTo>
                      <a:pt x="20668" y="19740"/>
                      <a:pt x="20422" y="19938"/>
                      <a:pt x="20135" y="20124"/>
                    </a:cubicBezTo>
                    <a:cubicBezTo>
                      <a:pt x="19716" y="20395"/>
                      <a:pt x="19211" y="20638"/>
                      <a:pt x="18599" y="20818"/>
                    </a:cubicBezTo>
                    <a:cubicBezTo>
                      <a:pt x="17896" y="21023"/>
                      <a:pt x="17085" y="21136"/>
                      <a:pt x="16276" y="21239"/>
                    </a:cubicBezTo>
                    <a:cubicBezTo>
                      <a:pt x="15452" y="21343"/>
                      <a:pt x="14623" y="21440"/>
                      <a:pt x="13775" y="21502"/>
                    </a:cubicBezTo>
                    <a:cubicBezTo>
                      <a:pt x="12885" y="21567"/>
                      <a:pt x="11977" y="21594"/>
                      <a:pt x="11066" y="21595"/>
                    </a:cubicBezTo>
                    <a:cubicBezTo>
                      <a:pt x="9417" y="21597"/>
                      <a:pt x="7783" y="21514"/>
                      <a:pt x="6188" y="21360"/>
                    </a:cubicBezTo>
                    <a:cubicBezTo>
                      <a:pt x="5278" y="21273"/>
                      <a:pt x="4375" y="21162"/>
                      <a:pt x="3538" y="20977"/>
                    </a:cubicBezTo>
                    <a:cubicBezTo>
                      <a:pt x="2868" y="20829"/>
                      <a:pt x="2247" y="20635"/>
                      <a:pt x="1766" y="20377"/>
                    </a:cubicBezTo>
                    <a:cubicBezTo>
                      <a:pt x="1356" y="20156"/>
                      <a:pt x="1067" y="19898"/>
                      <a:pt x="798" y="19637"/>
                    </a:cubicBezTo>
                    <a:cubicBezTo>
                      <a:pt x="552" y="19400"/>
                      <a:pt x="321" y="19159"/>
                      <a:pt x="105" y="18915"/>
                    </a:cubicBezTo>
                    <a:lnTo>
                      <a:pt x="0" y="15945"/>
                    </a:lnTo>
                    <a:lnTo>
                      <a:pt x="659" y="14670"/>
                    </a:lnTo>
                    <a:lnTo>
                      <a:pt x="154" y="13659"/>
                    </a:lnTo>
                    <a:cubicBezTo>
                      <a:pt x="163" y="12464"/>
                      <a:pt x="208" y="11270"/>
                      <a:pt x="290" y="10076"/>
                    </a:cubicBezTo>
                    <a:cubicBezTo>
                      <a:pt x="372" y="8868"/>
                      <a:pt x="492" y="7659"/>
                      <a:pt x="650" y="6452"/>
                    </a:cubicBezTo>
                    <a:lnTo>
                      <a:pt x="97" y="6223"/>
                    </a:lnTo>
                    <a:cubicBezTo>
                      <a:pt x="20" y="5604"/>
                      <a:pt x="-8" y="4985"/>
                      <a:pt x="13" y="4365"/>
                    </a:cubicBezTo>
                    <a:cubicBezTo>
                      <a:pt x="34" y="3757"/>
                      <a:pt x="103" y="3150"/>
                      <a:pt x="219" y="2544"/>
                    </a:cubicBezTo>
                    <a:close/>
                  </a:path>
                </a:pathLst>
              </a:custGeom>
              <a:solidFill>
                <a:srgbClr val="DE613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solidFill>
                    <a:srgbClr val="C82506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0" name="AutoShape 47">
                <a:extLst>
                  <a:ext uri="{FF2B5EF4-FFF2-40B4-BE49-F238E27FC236}">
                    <a16:creationId xmlns:a16="http://schemas.microsoft.com/office/drawing/2014/main" id="{540E4735-695E-459C-8639-202F284B9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78" y="306507"/>
                <a:ext cx="510566" cy="338666"/>
              </a:xfrm>
              <a:custGeom>
                <a:avLst/>
                <a:gdLst>
                  <a:gd name="T0" fmla="*/ 10800 w 21600"/>
                  <a:gd name="T1" fmla="+- 0 10811 22"/>
                  <a:gd name="T2" fmla="*/ 10811 h 21578"/>
                  <a:gd name="T3" fmla="*/ 10800 w 21600"/>
                  <a:gd name="T4" fmla="+- 0 10811 22"/>
                  <a:gd name="T5" fmla="*/ 10811 h 21578"/>
                  <a:gd name="T6" fmla="*/ 10800 w 21600"/>
                  <a:gd name="T7" fmla="+- 0 10811 22"/>
                  <a:gd name="T8" fmla="*/ 10811 h 21578"/>
                  <a:gd name="T9" fmla="*/ 10800 w 21600"/>
                  <a:gd name="T10" fmla="+- 0 10811 22"/>
                  <a:gd name="T11" fmla="*/ 10811 h 21578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578">
                    <a:moveTo>
                      <a:pt x="0" y="4514"/>
                    </a:moveTo>
                    <a:cubicBezTo>
                      <a:pt x="1507" y="2851"/>
                      <a:pt x="3204" y="1638"/>
                      <a:pt x="5000" y="929"/>
                    </a:cubicBezTo>
                    <a:cubicBezTo>
                      <a:pt x="6804" y="216"/>
                      <a:pt x="8679" y="24"/>
                      <a:pt x="10555" y="2"/>
                    </a:cubicBezTo>
                    <a:cubicBezTo>
                      <a:pt x="12574" y="-22"/>
                      <a:pt x="14593" y="151"/>
                      <a:pt x="16527" y="931"/>
                    </a:cubicBezTo>
                    <a:cubicBezTo>
                      <a:pt x="18355" y="1667"/>
                      <a:pt x="20079" y="2933"/>
                      <a:pt x="21600" y="4673"/>
                    </a:cubicBezTo>
                    <a:lnTo>
                      <a:pt x="21563" y="7323"/>
                    </a:lnTo>
                    <a:lnTo>
                      <a:pt x="19757" y="21578"/>
                    </a:lnTo>
                    <a:cubicBezTo>
                      <a:pt x="16822" y="20911"/>
                      <a:pt x="13858" y="20571"/>
                      <a:pt x="10889" y="20560"/>
                    </a:cubicBezTo>
                    <a:cubicBezTo>
                      <a:pt x="7856" y="20549"/>
                      <a:pt x="4828" y="20883"/>
                      <a:pt x="1828" y="21557"/>
                    </a:cubicBezTo>
                    <a:lnTo>
                      <a:pt x="58" y="7422"/>
                    </a:lnTo>
                    <a:lnTo>
                      <a:pt x="0" y="4514"/>
                    </a:lnTo>
                    <a:close/>
                  </a:path>
                </a:pathLst>
              </a:custGeom>
              <a:solidFill>
                <a:srgbClr val="41444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1" name="AutoShape 48">
                <a:extLst>
                  <a:ext uri="{FF2B5EF4-FFF2-40B4-BE49-F238E27FC236}">
                    <a16:creationId xmlns:a16="http://schemas.microsoft.com/office/drawing/2014/main" id="{E36BDAB5-325C-476B-B105-03E6CE532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444" y="408447"/>
                <a:ext cx="58125" cy="761605"/>
              </a:xfrm>
              <a:custGeom>
                <a:avLst/>
                <a:gdLst>
                  <a:gd name="T0" fmla="+- 0 10827 55"/>
                  <a:gd name="T1" fmla="*/ T0 w 21545"/>
                  <a:gd name="T2" fmla="+- 0 10810 20"/>
                  <a:gd name="T3" fmla="*/ 10810 h 21580"/>
                  <a:gd name="T4" fmla="+- 0 10827 55"/>
                  <a:gd name="T5" fmla="*/ T4 w 21545"/>
                  <a:gd name="T6" fmla="+- 0 10810 20"/>
                  <a:gd name="T7" fmla="*/ 10810 h 21580"/>
                  <a:gd name="T8" fmla="+- 0 10827 55"/>
                  <a:gd name="T9" fmla="*/ T8 w 21545"/>
                  <a:gd name="T10" fmla="+- 0 10810 20"/>
                  <a:gd name="T11" fmla="*/ 10810 h 21580"/>
                  <a:gd name="T12" fmla="+- 0 10827 55"/>
                  <a:gd name="T13" fmla="*/ T12 w 21545"/>
                  <a:gd name="T14" fmla="+- 0 10810 20"/>
                  <a:gd name="T15" fmla="*/ 10810 h 2158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45" h="21580">
                    <a:moveTo>
                      <a:pt x="21545" y="106"/>
                    </a:moveTo>
                    <a:lnTo>
                      <a:pt x="21301" y="13167"/>
                    </a:lnTo>
                    <a:lnTo>
                      <a:pt x="19169" y="13663"/>
                    </a:lnTo>
                    <a:lnTo>
                      <a:pt x="16760" y="17394"/>
                    </a:lnTo>
                    <a:lnTo>
                      <a:pt x="3555" y="21580"/>
                    </a:lnTo>
                    <a:cubicBezTo>
                      <a:pt x="2584" y="19292"/>
                      <a:pt x="1690" y="17004"/>
                      <a:pt x="874" y="14716"/>
                    </a:cubicBezTo>
                    <a:cubicBezTo>
                      <a:pt x="465" y="13570"/>
                      <a:pt x="76" y="12424"/>
                      <a:pt x="10" y="11278"/>
                    </a:cubicBezTo>
                    <a:cubicBezTo>
                      <a:pt x="-55" y="10145"/>
                      <a:pt x="196" y="9011"/>
                      <a:pt x="763" y="7878"/>
                    </a:cubicBezTo>
                    <a:cubicBezTo>
                      <a:pt x="2358" y="6774"/>
                      <a:pt x="4278" y="5673"/>
                      <a:pt x="6521" y="4575"/>
                    </a:cubicBezTo>
                    <a:cubicBezTo>
                      <a:pt x="9538" y="3099"/>
                      <a:pt x="13139" y="1630"/>
                      <a:pt x="17320" y="171"/>
                    </a:cubicBezTo>
                    <a:cubicBezTo>
                      <a:pt x="17519" y="132"/>
                      <a:pt x="17796" y="98"/>
                      <a:pt x="18132" y="68"/>
                    </a:cubicBezTo>
                    <a:cubicBezTo>
                      <a:pt x="18407" y="43"/>
                      <a:pt x="18733" y="20"/>
                      <a:pt x="19151" y="8"/>
                    </a:cubicBezTo>
                    <a:cubicBezTo>
                      <a:pt x="20170" y="-20"/>
                      <a:pt x="21285" y="26"/>
                      <a:pt x="21545" y="106"/>
                    </a:cubicBezTo>
                    <a:close/>
                  </a:path>
                </a:pathLst>
              </a:custGeom>
              <a:solidFill>
                <a:srgbClr val="41444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2" name="AutoShape 49">
                <a:extLst>
                  <a:ext uri="{FF2B5EF4-FFF2-40B4-BE49-F238E27FC236}">
                    <a16:creationId xmlns:a16="http://schemas.microsoft.com/office/drawing/2014/main" id="{74207E63-B252-4F2E-817D-40829DBC9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17" y="459405"/>
                <a:ext cx="116840" cy="83525"/>
              </a:xfrm>
              <a:custGeom>
                <a:avLst/>
                <a:gdLst>
                  <a:gd name="T0" fmla="*/ 10721 w 21442"/>
                  <a:gd name="T1" fmla="*/ 10800 h 21600"/>
                  <a:gd name="T2" fmla="*/ 10721 w 21442"/>
                  <a:gd name="T3" fmla="*/ 10800 h 21600"/>
                  <a:gd name="T4" fmla="*/ 10721 w 21442"/>
                  <a:gd name="T5" fmla="*/ 10800 h 21600"/>
                  <a:gd name="T6" fmla="*/ 10721 w 2144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42" h="21600">
                    <a:moveTo>
                      <a:pt x="2184" y="0"/>
                    </a:moveTo>
                    <a:lnTo>
                      <a:pt x="14489" y="6027"/>
                    </a:lnTo>
                    <a:cubicBezTo>
                      <a:pt x="17036" y="7334"/>
                      <a:pt x="19130" y="9967"/>
                      <a:pt x="20340" y="13386"/>
                    </a:cubicBezTo>
                    <a:cubicBezTo>
                      <a:pt x="21240" y="15926"/>
                      <a:pt x="21600" y="18778"/>
                      <a:pt x="21378" y="21600"/>
                    </a:cubicBezTo>
                    <a:lnTo>
                      <a:pt x="7694" y="14680"/>
                    </a:lnTo>
                    <a:lnTo>
                      <a:pt x="7748" y="10645"/>
                    </a:lnTo>
                    <a:lnTo>
                      <a:pt x="6159" y="10698"/>
                    </a:lnTo>
                    <a:lnTo>
                      <a:pt x="6032" y="18151"/>
                    </a:lnTo>
                    <a:lnTo>
                      <a:pt x="0" y="17135"/>
                    </a:lnTo>
                    <a:lnTo>
                      <a:pt x="2184" y="0"/>
                    </a:lnTo>
                    <a:close/>
                  </a:path>
                </a:pathLst>
              </a:custGeom>
              <a:solidFill>
                <a:srgbClr val="34363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3" name="AutoShape 50">
                <a:extLst>
                  <a:ext uri="{FF2B5EF4-FFF2-40B4-BE49-F238E27FC236}">
                    <a16:creationId xmlns:a16="http://schemas.microsoft.com/office/drawing/2014/main" id="{5D0EFBED-55C2-4E70-822D-59395824C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9" y="408447"/>
                <a:ext cx="58125" cy="761605"/>
              </a:xfrm>
              <a:custGeom>
                <a:avLst/>
                <a:gdLst>
                  <a:gd name="T0" fmla="*/ 10772 w 21545"/>
                  <a:gd name="T1" fmla="+- 0 10810 20"/>
                  <a:gd name="T2" fmla="*/ 10810 h 21580"/>
                  <a:gd name="T3" fmla="*/ 10772 w 21545"/>
                  <a:gd name="T4" fmla="+- 0 10810 20"/>
                  <a:gd name="T5" fmla="*/ 10810 h 21580"/>
                  <a:gd name="T6" fmla="*/ 10772 w 21545"/>
                  <a:gd name="T7" fmla="+- 0 10810 20"/>
                  <a:gd name="T8" fmla="*/ 10810 h 21580"/>
                  <a:gd name="T9" fmla="*/ 10772 w 21545"/>
                  <a:gd name="T10" fmla="+- 0 10810 20"/>
                  <a:gd name="T11" fmla="*/ 10810 h 215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45" h="21580">
                    <a:moveTo>
                      <a:pt x="0" y="106"/>
                    </a:moveTo>
                    <a:lnTo>
                      <a:pt x="244" y="13167"/>
                    </a:lnTo>
                    <a:lnTo>
                      <a:pt x="2376" y="13663"/>
                    </a:lnTo>
                    <a:lnTo>
                      <a:pt x="4785" y="17394"/>
                    </a:lnTo>
                    <a:lnTo>
                      <a:pt x="17990" y="21580"/>
                    </a:lnTo>
                    <a:cubicBezTo>
                      <a:pt x="18961" y="19292"/>
                      <a:pt x="19855" y="17004"/>
                      <a:pt x="20671" y="14716"/>
                    </a:cubicBezTo>
                    <a:cubicBezTo>
                      <a:pt x="21080" y="13570"/>
                      <a:pt x="21469" y="12424"/>
                      <a:pt x="21535" y="11278"/>
                    </a:cubicBezTo>
                    <a:cubicBezTo>
                      <a:pt x="21600" y="10145"/>
                      <a:pt x="21349" y="9011"/>
                      <a:pt x="20782" y="7878"/>
                    </a:cubicBezTo>
                    <a:cubicBezTo>
                      <a:pt x="19187" y="6774"/>
                      <a:pt x="17267" y="5673"/>
                      <a:pt x="15024" y="4575"/>
                    </a:cubicBezTo>
                    <a:cubicBezTo>
                      <a:pt x="12007" y="3099"/>
                      <a:pt x="8406" y="1630"/>
                      <a:pt x="4225" y="171"/>
                    </a:cubicBezTo>
                    <a:cubicBezTo>
                      <a:pt x="4026" y="132"/>
                      <a:pt x="3749" y="98"/>
                      <a:pt x="3413" y="68"/>
                    </a:cubicBezTo>
                    <a:cubicBezTo>
                      <a:pt x="3138" y="43"/>
                      <a:pt x="2812" y="20"/>
                      <a:pt x="2394" y="8"/>
                    </a:cubicBezTo>
                    <a:cubicBezTo>
                      <a:pt x="1375" y="-20"/>
                      <a:pt x="260" y="26"/>
                      <a:pt x="0" y="106"/>
                    </a:cubicBezTo>
                    <a:close/>
                  </a:path>
                </a:pathLst>
              </a:custGeom>
              <a:solidFill>
                <a:srgbClr val="41444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4" name="AutoShape 51">
                <a:extLst>
                  <a:ext uri="{FF2B5EF4-FFF2-40B4-BE49-F238E27FC236}">
                    <a16:creationId xmlns:a16="http://schemas.microsoft.com/office/drawing/2014/main" id="{31895D06-6688-4417-B506-C7F76DAEA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459405"/>
                <a:ext cx="116843" cy="83525"/>
              </a:xfrm>
              <a:custGeom>
                <a:avLst/>
                <a:gdLst>
                  <a:gd name="T0" fmla="+- 0 10879 158"/>
                  <a:gd name="T1" fmla="*/ T0 w 21442"/>
                  <a:gd name="T2" fmla="*/ 10800 h 21600"/>
                  <a:gd name="T3" fmla="+- 0 10879 158"/>
                  <a:gd name="T4" fmla="*/ T3 w 21442"/>
                  <a:gd name="T5" fmla="*/ 10800 h 21600"/>
                  <a:gd name="T6" fmla="+- 0 10879 158"/>
                  <a:gd name="T7" fmla="*/ T6 w 21442"/>
                  <a:gd name="T8" fmla="*/ 10800 h 21600"/>
                  <a:gd name="T9" fmla="+- 0 10879 158"/>
                  <a:gd name="T10" fmla="*/ T9 w 2144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442" h="21600">
                    <a:moveTo>
                      <a:pt x="19258" y="0"/>
                    </a:moveTo>
                    <a:lnTo>
                      <a:pt x="6953" y="6027"/>
                    </a:lnTo>
                    <a:cubicBezTo>
                      <a:pt x="4406" y="7334"/>
                      <a:pt x="2312" y="9967"/>
                      <a:pt x="1102" y="13386"/>
                    </a:cubicBezTo>
                    <a:cubicBezTo>
                      <a:pt x="202" y="15926"/>
                      <a:pt x="-158" y="18778"/>
                      <a:pt x="64" y="21600"/>
                    </a:cubicBezTo>
                    <a:lnTo>
                      <a:pt x="13748" y="14680"/>
                    </a:lnTo>
                    <a:lnTo>
                      <a:pt x="13694" y="10645"/>
                    </a:lnTo>
                    <a:lnTo>
                      <a:pt x="15283" y="10698"/>
                    </a:lnTo>
                    <a:lnTo>
                      <a:pt x="15410" y="18151"/>
                    </a:lnTo>
                    <a:lnTo>
                      <a:pt x="21442" y="17135"/>
                    </a:lnTo>
                    <a:lnTo>
                      <a:pt x="19258" y="0"/>
                    </a:lnTo>
                    <a:close/>
                  </a:path>
                </a:pathLst>
              </a:custGeom>
              <a:solidFill>
                <a:srgbClr val="34363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5" name="AutoShape 52">
                <a:extLst>
                  <a:ext uri="{FF2B5EF4-FFF2-40B4-BE49-F238E27FC236}">
                    <a16:creationId xmlns:a16="http://schemas.microsoft.com/office/drawing/2014/main" id="{C3853CDD-98DC-4BB4-9BF3-92A01200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798" y="1172633"/>
                <a:ext cx="452727" cy="85617"/>
              </a:xfrm>
              <a:custGeom>
                <a:avLst/>
                <a:gdLst>
                  <a:gd name="T0" fmla="*/ 10800 w 21600"/>
                  <a:gd name="T1" fmla="*/ 10783 h 21567"/>
                  <a:gd name="T2" fmla="*/ 10800 w 21600"/>
                  <a:gd name="T3" fmla="*/ 10783 h 21567"/>
                  <a:gd name="T4" fmla="*/ 10800 w 21600"/>
                  <a:gd name="T5" fmla="*/ 10783 h 21567"/>
                  <a:gd name="T6" fmla="*/ 10800 w 21600"/>
                  <a:gd name="T7" fmla="*/ 10783 h 2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567">
                    <a:moveTo>
                      <a:pt x="0" y="286"/>
                    </a:moveTo>
                    <a:cubicBezTo>
                      <a:pt x="3675" y="4068"/>
                      <a:pt x="7412" y="5886"/>
                      <a:pt x="11156" y="5711"/>
                    </a:cubicBezTo>
                    <a:cubicBezTo>
                      <a:pt x="14663" y="5547"/>
                      <a:pt x="18160" y="3635"/>
                      <a:pt x="21600" y="0"/>
                    </a:cubicBezTo>
                    <a:lnTo>
                      <a:pt x="20467" y="2934"/>
                    </a:lnTo>
                    <a:lnTo>
                      <a:pt x="20427" y="6852"/>
                    </a:lnTo>
                    <a:cubicBezTo>
                      <a:pt x="20298" y="8553"/>
                      <a:pt x="20101" y="10082"/>
                      <a:pt x="19852" y="11341"/>
                    </a:cubicBezTo>
                    <a:cubicBezTo>
                      <a:pt x="19534" y="12952"/>
                      <a:pt x="19141" y="14072"/>
                      <a:pt x="18735" y="15019"/>
                    </a:cubicBezTo>
                    <a:cubicBezTo>
                      <a:pt x="18126" y="16440"/>
                      <a:pt x="17509" y="17463"/>
                      <a:pt x="16879" y="18293"/>
                    </a:cubicBezTo>
                    <a:cubicBezTo>
                      <a:pt x="16255" y="19116"/>
                      <a:pt x="15616" y="19757"/>
                      <a:pt x="14968" y="20236"/>
                    </a:cubicBezTo>
                    <a:cubicBezTo>
                      <a:pt x="13663" y="21201"/>
                      <a:pt x="12308" y="21539"/>
                      <a:pt x="10977" y="21565"/>
                    </a:cubicBezTo>
                    <a:cubicBezTo>
                      <a:pt x="9206" y="21600"/>
                      <a:pt x="7435" y="21179"/>
                      <a:pt x="5697" y="19509"/>
                    </a:cubicBezTo>
                    <a:cubicBezTo>
                      <a:pt x="5072" y="18909"/>
                      <a:pt x="4442" y="18105"/>
                      <a:pt x="3841" y="17191"/>
                    </a:cubicBezTo>
                    <a:cubicBezTo>
                      <a:pt x="3107" y="16077"/>
                      <a:pt x="2397" y="14729"/>
                      <a:pt x="1819" y="12011"/>
                    </a:cubicBezTo>
                    <a:cubicBezTo>
                      <a:pt x="1541" y="10703"/>
                      <a:pt x="1313" y="9127"/>
                      <a:pt x="1146" y="7369"/>
                    </a:cubicBezTo>
                    <a:lnTo>
                      <a:pt x="1137" y="2680"/>
                    </a:lnTo>
                    <a:lnTo>
                      <a:pt x="0" y="286"/>
                    </a:lnTo>
                    <a:close/>
                  </a:path>
                </a:pathLst>
              </a:custGeom>
              <a:solidFill>
                <a:srgbClr val="F2997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6" name="AutoShape 53">
                <a:extLst>
                  <a:ext uri="{FF2B5EF4-FFF2-40B4-BE49-F238E27FC236}">
                    <a16:creationId xmlns:a16="http://schemas.microsoft.com/office/drawing/2014/main" id="{F8B39E92-F9D6-4A68-9A73-2B565E1C8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127" y="1205048"/>
                <a:ext cx="458913" cy="226468"/>
              </a:xfrm>
              <a:custGeom>
                <a:avLst/>
                <a:gdLst>
                  <a:gd name="T0" fmla="+- 0 10827 55"/>
                  <a:gd name="T1" fmla="*/ T0 w 21545"/>
                  <a:gd name="T2" fmla="*/ 10799 h 21598"/>
                  <a:gd name="T3" fmla="+- 0 10827 55"/>
                  <a:gd name="T4" fmla="*/ T3 w 21545"/>
                  <a:gd name="T5" fmla="*/ 10799 h 21598"/>
                  <a:gd name="T6" fmla="+- 0 10827 55"/>
                  <a:gd name="T7" fmla="*/ T6 w 21545"/>
                  <a:gd name="T8" fmla="*/ 10799 h 21598"/>
                  <a:gd name="T9" fmla="+- 0 10827 55"/>
                  <a:gd name="T10" fmla="*/ T9 w 21545"/>
                  <a:gd name="T11" fmla="*/ 10799 h 21598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5" h="21598">
                    <a:moveTo>
                      <a:pt x="21545" y="246"/>
                    </a:moveTo>
                    <a:cubicBezTo>
                      <a:pt x="21500" y="2643"/>
                      <a:pt x="21325" y="5010"/>
                      <a:pt x="21025" y="7308"/>
                    </a:cubicBezTo>
                    <a:cubicBezTo>
                      <a:pt x="20778" y="9201"/>
                      <a:pt x="20447" y="11055"/>
                      <a:pt x="20015" y="12826"/>
                    </a:cubicBezTo>
                    <a:cubicBezTo>
                      <a:pt x="19359" y="15514"/>
                      <a:pt x="18465" y="17999"/>
                      <a:pt x="17181" y="19487"/>
                    </a:cubicBezTo>
                    <a:cubicBezTo>
                      <a:pt x="16245" y="20572"/>
                      <a:pt x="15207" y="21017"/>
                      <a:pt x="14150" y="21270"/>
                    </a:cubicBezTo>
                    <a:cubicBezTo>
                      <a:pt x="13050" y="21534"/>
                      <a:pt x="11915" y="21600"/>
                      <a:pt x="10794" y="21598"/>
                    </a:cubicBezTo>
                    <a:cubicBezTo>
                      <a:pt x="9605" y="21595"/>
                      <a:pt x="8416" y="21524"/>
                      <a:pt x="7239" y="21204"/>
                    </a:cubicBezTo>
                    <a:cubicBezTo>
                      <a:pt x="6308" y="20951"/>
                      <a:pt x="5380" y="20536"/>
                      <a:pt x="4543" y="19662"/>
                    </a:cubicBezTo>
                    <a:cubicBezTo>
                      <a:pt x="3019" y="18070"/>
                      <a:pt x="1767" y="15351"/>
                      <a:pt x="1237" y="12040"/>
                    </a:cubicBezTo>
                    <a:cubicBezTo>
                      <a:pt x="638" y="8296"/>
                      <a:pt x="-55" y="4154"/>
                      <a:pt x="4" y="0"/>
                    </a:cubicBezTo>
                    <a:cubicBezTo>
                      <a:pt x="226" y="2288"/>
                      <a:pt x="827" y="4352"/>
                      <a:pt x="1707" y="5848"/>
                    </a:cubicBezTo>
                    <a:cubicBezTo>
                      <a:pt x="2991" y="8030"/>
                      <a:pt x="4569" y="8719"/>
                      <a:pt x="6208" y="9088"/>
                    </a:cubicBezTo>
                    <a:cubicBezTo>
                      <a:pt x="7782" y="9442"/>
                      <a:pt x="9456" y="9551"/>
                      <a:pt x="11078" y="9540"/>
                    </a:cubicBezTo>
                    <a:cubicBezTo>
                      <a:pt x="12677" y="9530"/>
                      <a:pt x="14300" y="9432"/>
                      <a:pt x="15835" y="8976"/>
                    </a:cubicBezTo>
                    <a:cubicBezTo>
                      <a:pt x="17486" y="8487"/>
                      <a:pt x="19083" y="7525"/>
                      <a:pt x="20277" y="5057"/>
                    </a:cubicBezTo>
                    <a:cubicBezTo>
                      <a:pt x="20918" y="3734"/>
                      <a:pt x="21358" y="2064"/>
                      <a:pt x="21545" y="246"/>
                    </a:cubicBezTo>
                    <a:close/>
                  </a:path>
                </a:pathLst>
              </a:custGeom>
              <a:solidFill>
                <a:srgbClr val="41444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7" name="AutoShape 54">
                <a:extLst>
                  <a:ext uri="{FF2B5EF4-FFF2-40B4-BE49-F238E27FC236}">
                    <a16:creationId xmlns:a16="http://schemas.microsoft.com/office/drawing/2014/main" id="{9CF72878-688F-40FF-AB6E-6CC3FC0BE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4" y="1269421"/>
                <a:ext cx="106876" cy="1401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369" y="0"/>
                    </a:moveTo>
                    <a:lnTo>
                      <a:pt x="21600" y="21600"/>
                    </a:lnTo>
                    <a:cubicBezTo>
                      <a:pt x="18878" y="21036"/>
                      <a:pt x="16239" y="20317"/>
                      <a:pt x="13703" y="19455"/>
                    </a:cubicBezTo>
                    <a:cubicBezTo>
                      <a:pt x="10809" y="18472"/>
                      <a:pt x="7967" y="17275"/>
                      <a:pt x="5837" y="15429"/>
                    </a:cubicBezTo>
                    <a:cubicBezTo>
                      <a:pt x="3250" y="13186"/>
                      <a:pt x="2040" y="10278"/>
                      <a:pt x="1160" y="7371"/>
                    </a:cubicBezTo>
                    <a:cubicBezTo>
                      <a:pt x="690" y="5820"/>
                      <a:pt x="303" y="4254"/>
                      <a:pt x="0" y="2679"/>
                    </a:cubicBezTo>
                    <a:cubicBezTo>
                      <a:pt x="107" y="2127"/>
                      <a:pt x="375" y="1599"/>
                      <a:pt x="785" y="1136"/>
                    </a:cubicBezTo>
                    <a:cubicBezTo>
                      <a:pt x="1195" y="672"/>
                      <a:pt x="1736" y="284"/>
                      <a:pt x="2369" y="0"/>
                    </a:cubicBezTo>
                    <a:close/>
                  </a:path>
                </a:pathLst>
              </a:custGeom>
              <a:solidFill>
                <a:srgbClr val="B225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8" name="AutoShape 55">
                <a:extLst>
                  <a:ext uri="{FF2B5EF4-FFF2-40B4-BE49-F238E27FC236}">
                    <a16:creationId xmlns:a16="http://schemas.microsoft.com/office/drawing/2014/main" id="{3FC2077C-7183-497F-B869-300A3A2AD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67" y="1269421"/>
                <a:ext cx="106884" cy="1401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31" y="0"/>
                    </a:moveTo>
                    <a:lnTo>
                      <a:pt x="0" y="21600"/>
                    </a:lnTo>
                    <a:cubicBezTo>
                      <a:pt x="2722" y="21036"/>
                      <a:pt x="5361" y="20317"/>
                      <a:pt x="7897" y="19455"/>
                    </a:cubicBezTo>
                    <a:cubicBezTo>
                      <a:pt x="10791" y="18472"/>
                      <a:pt x="13633" y="17275"/>
                      <a:pt x="15763" y="15429"/>
                    </a:cubicBezTo>
                    <a:cubicBezTo>
                      <a:pt x="18350" y="13186"/>
                      <a:pt x="19560" y="10278"/>
                      <a:pt x="20440" y="7371"/>
                    </a:cubicBezTo>
                    <a:cubicBezTo>
                      <a:pt x="20910" y="5820"/>
                      <a:pt x="21297" y="4254"/>
                      <a:pt x="21600" y="2679"/>
                    </a:cubicBezTo>
                    <a:cubicBezTo>
                      <a:pt x="21493" y="2127"/>
                      <a:pt x="21225" y="1599"/>
                      <a:pt x="20815" y="1136"/>
                    </a:cubicBezTo>
                    <a:cubicBezTo>
                      <a:pt x="20405" y="672"/>
                      <a:pt x="19864" y="284"/>
                      <a:pt x="19231" y="0"/>
                    </a:cubicBezTo>
                    <a:close/>
                  </a:path>
                </a:pathLst>
              </a:custGeom>
              <a:solidFill>
                <a:srgbClr val="B225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9" name="AutoShape 56">
                <a:extLst>
                  <a:ext uri="{FF2B5EF4-FFF2-40B4-BE49-F238E27FC236}">
                    <a16:creationId xmlns:a16="http://schemas.microsoft.com/office/drawing/2014/main" id="{9F82698A-D80A-4ECD-B563-5CB9D9F78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11" y="1018525"/>
                <a:ext cx="23282" cy="31706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30" y="0"/>
                    </a:moveTo>
                    <a:lnTo>
                      <a:pt x="0" y="4585"/>
                    </a:lnTo>
                    <a:lnTo>
                      <a:pt x="3414" y="18473"/>
                    </a:lnTo>
                    <a:lnTo>
                      <a:pt x="21600" y="21600"/>
                    </a:lnTo>
                    <a:lnTo>
                      <a:pt x="15330" y="0"/>
                    </a:lnTo>
                    <a:close/>
                  </a:path>
                </a:pathLst>
              </a:custGeom>
              <a:solidFill>
                <a:srgbClr val="F2673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30" name="AutoShape 57">
                <a:extLst>
                  <a:ext uri="{FF2B5EF4-FFF2-40B4-BE49-F238E27FC236}">
                    <a16:creationId xmlns:a16="http://schemas.microsoft.com/office/drawing/2014/main" id="{5602DA89-4E47-4E35-9698-8379070D3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142" y="1016932"/>
                <a:ext cx="23815" cy="3178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25" y="0"/>
                    </a:moveTo>
                    <a:lnTo>
                      <a:pt x="21600" y="4515"/>
                    </a:lnTo>
                    <a:lnTo>
                      <a:pt x="19263" y="18460"/>
                    </a:lnTo>
                    <a:cubicBezTo>
                      <a:pt x="16586" y="19001"/>
                      <a:pt x="13635" y="19535"/>
                      <a:pt x="10417" y="20059"/>
                    </a:cubicBezTo>
                    <a:cubicBezTo>
                      <a:pt x="7206" y="20583"/>
                      <a:pt x="3731" y="21097"/>
                      <a:pt x="0" y="21600"/>
                    </a:cubicBezTo>
                    <a:lnTo>
                      <a:pt x="5325" y="0"/>
                    </a:lnTo>
                    <a:close/>
                  </a:path>
                </a:pathLst>
              </a:custGeom>
              <a:solidFill>
                <a:srgbClr val="F2673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31" name="AutoShape 58">
                <a:extLst>
                  <a:ext uri="{FF2B5EF4-FFF2-40B4-BE49-F238E27FC236}">
                    <a16:creationId xmlns:a16="http://schemas.microsoft.com/office/drawing/2014/main" id="{ADD0B669-1DEE-4606-B7E8-AFE62053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07" y="288"/>
                <a:ext cx="545505" cy="379234"/>
              </a:xfrm>
              <a:custGeom>
                <a:avLst/>
                <a:gdLst>
                  <a:gd name="T0" fmla="+- 0 10806 12"/>
                  <a:gd name="T1" fmla="*/ T0 w 21588"/>
                  <a:gd name="T2" fmla="+- 0 10801 2"/>
                  <a:gd name="T3" fmla="*/ 10801 h 21598"/>
                  <a:gd name="T4" fmla="+- 0 10806 12"/>
                  <a:gd name="T5" fmla="*/ T4 w 21588"/>
                  <a:gd name="T6" fmla="+- 0 10801 2"/>
                  <a:gd name="T7" fmla="*/ 10801 h 21598"/>
                  <a:gd name="T8" fmla="+- 0 10806 12"/>
                  <a:gd name="T9" fmla="*/ T8 w 21588"/>
                  <a:gd name="T10" fmla="+- 0 10801 2"/>
                  <a:gd name="T11" fmla="*/ 10801 h 21598"/>
                  <a:gd name="T12" fmla="+- 0 10806 12"/>
                  <a:gd name="T13" fmla="*/ T12 w 21588"/>
                  <a:gd name="T14" fmla="+- 0 10801 2"/>
                  <a:gd name="T15" fmla="*/ 10801 h 2159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88" h="21598">
                    <a:moveTo>
                      <a:pt x="171" y="7383"/>
                    </a:moveTo>
                    <a:lnTo>
                      <a:pt x="2" y="18461"/>
                    </a:lnTo>
                    <a:cubicBezTo>
                      <a:pt x="-12" y="19035"/>
                      <a:pt x="50" y="19607"/>
                      <a:pt x="185" y="20147"/>
                    </a:cubicBezTo>
                    <a:cubicBezTo>
                      <a:pt x="302" y="20618"/>
                      <a:pt x="473" y="21057"/>
                      <a:pt x="691" y="21447"/>
                    </a:cubicBezTo>
                    <a:cubicBezTo>
                      <a:pt x="2080" y="20009"/>
                      <a:pt x="3634" y="18950"/>
                      <a:pt x="5275" y="18311"/>
                    </a:cubicBezTo>
                    <a:cubicBezTo>
                      <a:pt x="7025" y="17630"/>
                      <a:pt x="8848" y="17439"/>
                      <a:pt x="10672" y="17426"/>
                    </a:cubicBezTo>
                    <a:cubicBezTo>
                      <a:pt x="12545" y="17413"/>
                      <a:pt x="14416" y="17587"/>
                      <a:pt x="16209" y="18286"/>
                    </a:cubicBezTo>
                    <a:cubicBezTo>
                      <a:pt x="17905" y="18946"/>
                      <a:pt x="19506" y="20066"/>
                      <a:pt x="20924" y="21598"/>
                    </a:cubicBezTo>
                    <a:cubicBezTo>
                      <a:pt x="21128" y="21167"/>
                      <a:pt x="21289" y="20697"/>
                      <a:pt x="21401" y="20201"/>
                    </a:cubicBezTo>
                    <a:cubicBezTo>
                      <a:pt x="21516" y="19693"/>
                      <a:pt x="21579" y="19163"/>
                      <a:pt x="21588" y="18628"/>
                    </a:cubicBezTo>
                    <a:lnTo>
                      <a:pt x="21267" y="7717"/>
                    </a:lnTo>
                    <a:lnTo>
                      <a:pt x="16054" y="501"/>
                    </a:lnTo>
                    <a:cubicBezTo>
                      <a:pt x="14254" y="170"/>
                      <a:pt x="12441" y="3"/>
                      <a:pt x="10627" y="0"/>
                    </a:cubicBezTo>
                    <a:cubicBezTo>
                      <a:pt x="9747" y="-2"/>
                      <a:pt x="8868" y="35"/>
                      <a:pt x="7991" y="133"/>
                    </a:cubicBezTo>
                    <a:cubicBezTo>
                      <a:pt x="7146" y="227"/>
                      <a:pt x="6305" y="377"/>
                      <a:pt x="5470" y="584"/>
                    </a:cubicBezTo>
                    <a:lnTo>
                      <a:pt x="171" y="7383"/>
                    </a:lnTo>
                    <a:close/>
                  </a:path>
                </a:pathLst>
              </a:custGeom>
              <a:solidFill>
                <a:srgbClr val="C8553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32" name="AutoShape 59">
                <a:extLst>
                  <a:ext uri="{FF2B5EF4-FFF2-40B4-BE49-F238E27FC236}">
                    <a16:creationId xmlns:a16="http://schemas.microsoft.com/office/drawing/2014/main" id="{24AAF03D-F958-48A9-8BAB-0D97B017C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55" y="17995"/>
                <a:ext cx="159562" cy="174889"/>
              </a:xfrm>
              <a:custGeom>
                <a:avLst/>
                <a:gdLst>
                  <a:gd name="T0" fmla="*/ 10774 w 21548"/>
                  <a:gd name="T1" fmla="*/ 10800 h 21600"/>
                  <a:gd name="T2" fmla="*/ 10774 w 21548"/>
                  <a:gd name="T3" fmla="*/ 10800 h 21600"/>
                  <a:gd name="T4" fmla="*/ 10774 w 21548"/>
                  <a:gd name="T5" fmla="*/ 10800 h 21600"/>
                  <a:gd name="T6" fmla="*/ 10774 w 21548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48" h="21600">
                    <a:moveTo>
                      <a:pt x="0" y="0"/>
                    </a:moveTo>
                    <a:cubicBezTo>
                      <a:pt x="3770" y="3533"/>
                      <a:pt x="7474" y="7124"/>
                      <a:pt x="11109" y="10773"/>
                    </a:cubicBezTo>
                    <a:cubicBezTo>
                      <a:pt x="14652" y="14329"/>
                      <a:pt x="18129" y="17938"/>
                      <a:pt x="21540" y="21600"/>
                    </a:cubicBezTo>
                    <a:cubicBezTo>
                      <a:pt x="21600" y="19561"/>
                      <a:pt x="21333" y="17526"/>
                      <a:pt x="20747" y="15558"/>
                    </a:cubicBezTo>
                    <a:cubicBezTo>
                      <a:pt x="20022" y="13127"/>
                      <a:pt x="18817" y="10826"/>
                      <a:pt x="17038" y="8902"/>
                    </a:cubicBezTo>
                    <a:cubicBezTo>
                      <a:pt x="16065" y="7849"/>
                      <a:pt x="14944" y="6936"/>
                      <a:pt x="13782" y="6067"/>
                    </a:cubicBezTo>
                    <a:cubicBezTo>
                      <a:pt x="12650" y="5220"/>
                      <a:pt x="11473" y="4411"/>
                      <a:pt x="10237" y="3689"/>
                    </a:cubicBezTo>
                    <a:cubicBezTo>
                      <a:pt x="7116" y="1869"/>
                      <a:pt x="3640" y="616"/>
                      <a:pt x="0" y="0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33" name="AutoShape 60">
                <a:extLst>
                  <a:ext uri="{FF2B5EF4-FFF2-40B4-BE49-F238E27FC236}">
                    <a16:creationId xmlns:a16="http://schemas.microsoft.com/office/drawing/2014/main" id="{51316AE5-7297-4CA6-95CF-3742009B6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1" y="19718"/>
                <a:ext cx="159655" cy="174889"/>
              </a:xfrm>
              <a:custGeom>
                <a:avLst/>
                <a:gdLst>
                  <a:gd name="T0" fmla="+- 0 10841 83"/>
                  <a:gd name="T1" fmla="*/ T0 w 21517"/>
                  <a:gd name="T2" fmla="*/ 10800 h 21600"/>
                  <a:gd name="T3" fmla="+- 0 10841 83"/>
                  <a:gd name="T4" fmla="*/ T3 w 21517"/>
                  <a:gd name="T5" fmla="*/ 10800 h 21600"/>
                  <a:gd name="T6" fmla="+- 0 10841 83"/>
                  <a:gd name="T7" fmla="*/ T6 w 21517"/>
                  <a:gd name="T8" fmla="*/ 10800 h 21600"/>
                  <a:gd name="T9" fmla="+- 0 10841 83"/>
                  <a:gd name="T10" fmla="*/ T9 w 21517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17" h="21600">
                    <a:moveTo>
                      <a:pt x="21517" y="0"/>
                    </a:moveTo>
                    <a:cubicBezTo>
                      <a:pt x="17755" y="3533"/>
                      <a:pt x="14059" y="7124"/>
                      <a:pt x="10431" y="10773"/>
                    </a:cubicBezTo>
                    <a:cubicBezTo>
                      <a:pt x="6896" y="14329"/>
                      <a:pt x="3425" y="17938"/>
                      <a:pt x="22" y="21600"/>
                    </a:cubicBezTo>
                    <a:cubicBezTo>
                      <a:pt x="-83" y="19560"/>
                      <a:pt x="185" y="17518"/>
                      <a:pt x="813" y="15558"/>
                    </a:cubicBezTo>
                    <a:cubicBezTo>
                      <a:pt x="1605" y="13092"/>
                      <a:pt x="2948" y="10810"/>
                      <a:pt x="4688" y="8794"/>
                    </a:cubicBezTo>
                    <a:cubicBezTo>
                      <a:pt x="5640" y="7690"/>
                      <a:pt x="6699" y="6679"/>
                      <a:pt x="7874" y="5781"/>
                    </a:cubicBezTo>
                    <a:cubicBezTo>
                      <a:pt x="8908" y="4992"/>
                      <a:pt x="10029" y="4294"/>
                      <a:pt x="11190" y="3662"/>
                    </a:cubicBezTo>
                    <a:cubicBezTo>
                      <a:pt x="14386" y="1924"/>
                      <a:pt x="17876" y="686"/>
                      <a:pt x="21517" y="0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600" b="0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8168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2">
            <a:extLst>
              <a:ext uri="{FF2B5EF4-FFF2-40B4-BE49-F238E27FC236}">
                <a16:creationId xmlns:a16="http://schemas.microsoft.com/office/drawing/2014/main" id="{33CD12BC-68AC-43AE-8AAD-24DFDE4BB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23" y="5557701"/>
            <a:ext cx="11545980" cy="1055217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R" altLang="en-US" sz="1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FFCF18-9928-4E3F-A3E7-1530C9EE28EE}"/>
              </a:ext>
            </a:extLst>
          </p:cNvPr>
          <p:cNvGrpSpPr/>
          <p:nvPr/>
        </p:nvGrpSpPr>
        <p:grpSpPr>
          <a:xfrm>
            <a:off x="192210" y="1926945"/>
            <a:ext cx="5667606" cy="3328519"/>
            <a:chOff x="5624318" y="1734047"/>
            <a:chExt cx="5271298" cy="30957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91373A-4CF5-4375-85AB-FA00129BF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318" y="1789646"/>
              <a:ext cx="3040172" cy="304017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99592E0-48A2-4B10-B004-B605EC233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46" r="13125"/>
            <a:stretch/>
          </p:blipFill>
          <p:spPr>
            <a:xfrm>
              <a:off x="8289504" y="1734047"/>
              <a:ext cx="2606112" cy="307014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AEA1F5-0DFB-42F7-AD21-7BF9AA85D02D}"/>
              </a:ext>
            </a:extLst>
          </p:cNvPr>
          <p:cNvGrpSpPr/>
          <p:nvPr/>
        </p:nvGrpSpPr>
        <p:grpSpPr>
          <a:xfrm>
            <a:off x="10904579" y="58868"/>
            <a:ext cx="1216567" cy="983533"/>
            <a:chOff x="10904579" y="58868"/>
            <a:chExt cx="1216567" cy="98353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B0F6F4-31BF-4552-A75F-7F6EBDBE2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839" b="54731" l="87468" r="98517"/>
                      </a14:imgEffect>
                    </a14:imgLayer>
                  </a14:imgProps>
                </a:ext>
              </a:extLst>
            </a:blip>
            <a:srcRect l="86087" t="43603" r="102" b="44033"/>
            <a:stretch/>
          </p:blipFill>
          <p:spPr>
            <a:xfrm>
              <a:off x="10904579" y="58868"/>
              <a:ext cx="1111168" cy="983533"/>
            </a:xfrm>
            <a:prstGeom prst="rect">
              <a:avLst/>
            </a:prstGeom>
          </p:spPr>
        </p:pic>
        <p:sp>
          <p:nvSpPr>
            <p:cNvPr id="8" name="TextBox 46">
              <a:extLst>
                <a:ext uri="{FF2B5EF4-FFF2-40B4-BE49-F238E27FC236}">
                  <a16:creationId xmlns:a16="http://schemas.microsoft.com/office/drawing/2014/main" id="{F9F4D259-BB5E-4CF3-9EFA-0861754A1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04579" y="58868"/>
              <a:ext cx="1111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TARGET</a:t>
              </a:r>
            </a:p>
          </p:txBody>
        </p:sp>
        <p:sp>
          <p:nvSpPr>
            <p:cNvPr id="9" name="TextBox 46">
              <a:extLst>
                <a:ext uri="{FF2B5EF4-FFF2-40B4-BE49-F238E27FC236}">
                  <a16:creationId xmlns:a16="http://schemas.microsoft.com/office/drawing/2014/main" id="{2459E33D-9F95-4ED0-8F54-B7C6B64E6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9978" y="363274"/>
              <a:ext cx="111116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</p:txBody>
        </p:sp>
      </p:grpSp>
      <p:sp>
        <p:nvSpPr>
          <p:cNvPr id="20" name="Text Box 43">
            <a:extLst>
              <a:ext uri="{FF2B5EF4-FFF2-40B4-BE49-F238E27FC236}">
                <a16:creationId xmlns:a16="http://schemas.microsoft.com/office/drawing/2014/main" id="{D87431CC-464F-47B9-94AB-0BE6ABD99A03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584268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 Exploration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훈련 데이터 탐색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좀 더 소소한 개인 정보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CC5E97F-4B87-4163-B696-72CB94C076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242"/>
          <a:stretch/>
        </p:blipFill>
        <p:spPr>
          <a:xfrm>
            <a:off x="9098414" y="1952625"/>
            <a:ext cx="2824535" cy="32685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83854E4-0871-48B0-A731-FA72CCC936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523"/>
          <a:stretch/>
        </p:blipFill>
        <p:spPr>
          <a:xfrm>
            <a:off x="6059488" y="1952625"/>
            <a:ext cx="2824536" cy="3291522"/>
          </a:xfrm>
          <a:prstGeom prst="rect">
            <a:avLst/>
          </a:prstGeom>
        </p:spPr>
      </p:pic>
      <p:sp>
        <p:nvSpPr>
          <p:cNvPr id="24" name="TextBox 46">
            <a:extLst>
              <a:ext uri="{FF2B5EF4-FFF2-40B4-BE49-F238E27FC236}">
                <a16:creationId xmlns:a16="http://schemas.microsoft.com/office/drawing/2014/main" id="{E702847E-423D-4764-9B28-00EC7082F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584" y="1164800"/>
            <a:ext cx="2659301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5ACA8394-BA1B-4019-A5F3-8A2212BB7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502" y="1164800"/>
            <a:ext cx="2659301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46DF2D16-1A86-4B04-B077-E794564FE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145" y="1164800"/>
            <a:ext cx="2659301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0D3EB746-42BB-417A-B7C1-599D612F8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6541" y="1164800"/>
            <a:ext cx="2659301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6" name="Picture 4" descr="Image result for happy icon png">
            <a:extLst>
              <a:ext uri="{FF2B5EF4-FFF2-40B4-BE49-F238E27FC236}">
                <a16:creationId xmlns:a16="http://schemas.microsoft.com/office/drawing/2014/main" id="{6C98555F-1932-41B4-9A8F-8340551D4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38" r="66028"/>
          <a:stretch/>
        </p:blipFill>
        <p:spPr bwMode="auto">
          <a:xfrm>
            <a:off x="363823" y="5606976"/>
            <a:ext cx="1074998" cy="9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happy icon png">
            <a:extLst>
              <a:ext uri="{FF2B5EF4-FFF2-40B4-BE49-F238E27FC236}">
                <a16:creationId xmlns:a16="http://schemas.microsoft.com/office/drawing/2014/main" id="{7B600C1B-4F77-47D9-9AD6-F031D0B54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4" t="34125" r="-946" b="33713"/>
          <a:stretch/>
        </p:blipFill>
        <p:spPr bwMode="auto">
          <a:xfrm>
            <a:off x="10690844" y="5591956"/>
            <a:ext cx="1074998" cy="9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46">
            <a:extLst>
              <a:ext uri="{FF2B5EF4-FFF2-40B4-BE49-F238E27FC236}">
                <a16:creationId xmlns:a16="http://schemas.microsoft.com/office/drawing/2014/main" id="{58C250F1-72CA-4EAE-A9BB-90410A1ED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722" y="5819978"/>
            <a:ext cx="62084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체납자의 경우 정도가 약하나 정보가 최근에 변경된 경우가 더 많고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환경 관찰 자료는 크게 유의미한 내용은 없는 것으로 보인다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C4F19A4D-0DFF-4D1E-AD1F-6D21D6235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585" y="1707972"/>
            <a:ext cx="2731244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신용 관련 자료 업데이트 일자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DAYS_ID_PUBLISH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9709E989-02F0-4BEE-A40F-0CDA0269D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644" y="1707972"/>
            <a:ext cx="2580264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개인 정보 업데이트 일자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DAYS_REGISTRATION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B569D35C-604F-46A0-8BBE-6194EDFDA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7995" y="1707972"/>
            <a:ext cx="2739947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 고객 사회적 환경 관찰 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CNT_SOCIAL_CIRCLE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A3932868-E79C-482D-8A2C-EFFAE1541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297" y="1699979"/>
            <a:ext cx="2739947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휴대폰 변경 일자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DATS_LAST_PHONE_CHANGE</a:t>
            </a:r>
          </a:p>
        </p:txBody>
      </p:sp>
    </p:spTree>
    <p:extLst>
      <p:ext uri="{BB962C8B-B14F-4D97-AF65-F5344CB8AC3E}">
        <p14:creationId xmlns:p14="http://schemas.microsoft.com/office/powerpoint/2010/main" val="519372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2">
            <a:extLst>
              <a:ext uri="{FF2B5EF4-FFF2-40B4-BE49-F238E27FC236}">
                <a16:creationId xmlns:a16="http://schemas.microsoft.com/office/drawing/2014/main" id="{11F51E69-803B-4643-80EC-E0FC6A5F8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23" y="5557701"/>
            <a:ext cx="11545980" cy="1055217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R" altLang="en-US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E830C4-77F6-4828-BB56-B376FD2CAF8B}"/>
              </a:ext>
            </a:extLst>
          </p:cNvPr>
          <p:cNvGrpSpPr/>
          <p:nvPr/>
        </p:nvGrpSpPr>
        <p:grpSpPr>
          <a:xfrm>
            <a:off x="10904579" y="58868"/>
            <a:ext cx="1216567" cy="983533"/>
            <a:chOff x="10904579" y="58868"/>
            <a:chExt cx="1216567" cy="9835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982AAF-79C8-4E45-9379-B73110DB6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4839" b="54731" l="87468" r="98517"/>
                      </a14:imgEffect>
                    </a14:imgLayer>
                  </a14:imgProps>
                </a:ext>
              </a:extLst>
            </a:blip>
            <a:srcRect l="86087" t="43603" r="102" b="44033"/>
            <a:stretch/>
          </p:blipFill>
          <p:spPr>
            <a:xfrm>
              <a:off x="10904579" y="58868"/>
              <a:ext cx="1111168" cy="983533"/>
            </a:xfrm>
            <a:prstGeom prst="rect">
              <a:avLst/>
            </a:prstGeom>
          </p:spPr>
        </p:pic>
        <p:sp>
          <p:nvSpPr>
            <p:cNvPr id="4" name="TextBox 46">
              <a:extLst>
                <a:ext uri="{FF2B5EF4-FFF2-40B4-BE49-F238E27FC236}">
                  <a16:creationId xmlns:a16="http://schemas.microsoft.com/office/drawing/2014/main" id="{EE6FA6A8-720B-4C71-A5AE-29E92CC81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04579" y="58868"/>
              <a:ext cx="1111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TARGET</a:t>
              </a:r>
            </a:p>
          </p:txBody>
        </p:sp>
        <p:sp>
          <p:nvSpPr>
            <p:cNvPr id="5" name="TextBox 46">
              <a:extLst>
                <a:ext uri="{FF2B5EF4-FFF2-40B4-BE49-F238E27FC236}">
                  <a16:creationId xmlns:a16="http://schemas.microsoft.com/office/drawing/2014/main" id="{946ADBCE-A1A4-41AE-972D-4448483B4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9978" y="363274"/>
              <a:ext cx="111116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</p:txBody>
        </p:sp>
      </p:grpSp>
      <p:sp>
        <p:nvSpPr>
          <p:cNvPr id="11" name="Text Box 43">
            <a:extLst>
              <a:ext uri="{FF2B5EF4-FFF2-40B4-BE49-F238E27FC236}">
                <a16:creationId xmlns:a16="http://schemas.microsoft.com/office/drawing/2014/main" id="{B4B7A4E2-0505-42FB-AD81-A62DA267D3C6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7304327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 Exploration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훈련 데이터 탐색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디테일한 주거 형태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B382BF-8B25-443A-A105-498A8C8C3722}"/>
              </a:ext>
            </a:extLst>
          </p:cNvPr>
          <p:cNvGrpSpPr/>
          <p:nvPr/>
        </p:nvGrpSpPr>
        <p:grpSpPr>
          <a:xfrm>
            <a:off x="150689" y="1968971"/>
            <a:ext cx="11890621" cy="3372859"/>
            <a:chOff x="594709" y="2055964"/>
            <a:chExt cx="10986967" cy="31165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41A88CF-D738-457F-AD03-0EF8CB6D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09" y="2058236"/>
              <a:ext cx="3048465" cy="308821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5738F6-3DAB-4C8D-80EF-15974DE8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1156" y="2084285"/>
              <a:ext cx="3128058" cy="308821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38FC58-3D5F-4CB0-A070-29C321797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0228" y="2061133"/>
              <a:ext cx="3108033" cy="308821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D0F987B-CEBA-46D8-9F1E-2C5EE65F2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0141"/>
            <a:stretch/>
          </p:blipFill>
          <p:spPr>
            <a:xfrm>
              <a:off x="8784779" y="2055964"/>
              <a:ext cx="2796897" cy="3092754"/>
            </a:xfrm>
            <a:prstGeom prst="rect">
              <a:avLst/>
            </a:prstGeom>
          </p:spPr>
        </p:pic>
      </p:grpSp>
      <p:pic>
        <p:nvPicPr>
          <p:cNvPr id="1026" name="Picture 2" descr="Image result for house icon png">
            <a:extLst>
              <a:ext uri="{FF2B5EF4-FFF2-40B4-BE49-F238E27FC236}">
                <a16:creationId xmlns:a16="http://schemas.microsoft.com/office/drawing/2014/main" id="{7ADBFD50-3A91-4A3A-BB74-2C6E498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2" y="5715493"/>
            <a:ext cx="768627" cy="76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house icon png">
            <a:extLst>
              <a:ext uri="{FF2B5EF4-FFF2-40B4-BE49-F238E27FC236}">
                <a16:creationId xmlns:a16="http://schemas.microsoft.com/office/drawing/2014/main" id="{0726CD5F-AB41-4B70-89B1-76AEB8740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541" y="5715493"/>
            <a:ext cx="768627" cy="76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46">
            <a:extLst>
              <a:ext uri="{FF2B5EF4-FFF2-40B4-BE49-F238E27FC236}">
                <a16:creationId xmlns:a16="http://schemas.microsoft.com/office/drawing/2014/main" id="{03D9785E-8F41-44AD-90FD-25CB630FD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1088" y="5930529"/>
            <a:ext cx="74567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정보 접근에 있어 신선한 시도였지만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그래프상 큰 차이는 없는 것으로 확인된다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2C727831-E4CA-4472-B619-3CB52BE79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585" y="1707972"/>
            <a:ext cx="2731244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지형 전체 넓이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COMMONAREA_AVG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0F3F8709-A390-4C75-9D49-0C95CEA0E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644" y="1707972"/>
            <a:ext cx="2580264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입구 넓이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ENTRANCES_AVG</a:t>
            </a:r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51D193F5-3E05-40F2-B2CD-F069AF221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7995" y="1707972"/>
            <a:ext cx="2739947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연식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YEARS_BUILD_AVG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EA6954ED-A002-4F7D-9886-E433D5C32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951" y="1699979"/>
            <a:ext cx="2811294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 전체 넓이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LANDAREA_AVG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1F6D8396-51F9-4E3C-9FE0-F81CECFC8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20" y="1283326"/>
            <a:ext cx="2755603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4821A600-4642-4C9D-854F-06243223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1949" y="1294721"/>
            <a:ext cx="2755603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0AF15EA1-67DA-40A0-95CF-575D98D83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348" y="1283326"/>
            <a:ext cx="2755603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BD65806E-659D-45FA-90F4-5CC085DF9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4200" y="1283326"/>
            <a:ext cx="2755603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643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AC0B76A-16F1-4D75-8F46-DBEAF8BD6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38" y="1128889"/>
            <a:ext cx="5632872" cy="5158940"/>
          </a:xfrm>
          <a:prstGeom prst="rect">
            <a:avLst/>
          </a:prstGeom>
        </p:spPr>
      </p:pic>
      <p:sp>
        <p:nvSpPr>
          <p:cNvPr id="21" name="Text Box 43">
            <a:extLst>
              <a:ext uri="{FF2B5EF4-FFF2-40B4-BE49-F238E27FC236}">
                <a16:creationId xmlns:a16="http://schemas.microsoft.com/office/drawing/2014/main" id="{C5C894AF-E590-41E0-B0AC-5D22C8794B58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7304327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4D97C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 Exploration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Pearson Correlation of features</a:t>
            </a: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080AFF03-1A0E-4B62-840C-80589AFF845F}"/>
              </a:ext>
            </a:extLst>
          </p:cNvPr>
          <p:cNvSpPr>
            <a:spLocks/>
          </p:cNvSpPr>
          <p:nvPr/>
        </p:nvSpPr>
        <p:spPr bwMode="auto">
          <a:xfrm>
            <a:off x="261621" y="84880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56A5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AutoShape 12">
            <a:extLst>
              <a:ext uri="{FF2B5EF4-FFF2-40B4-BE49-F238E27FC236}">
                <a16:creationId xmlns:a16="http://schemas.microsoft.com/office/drawing/2014/main" id="{7C79DFA8-4C19-4E05-81C0-B5957BD12CC1}"/>
              </a:ext>
            </a:extLst>
          </p:cNvPr>
          <p:cNvSpPr>
            <a:spLocks/>
          </p:cNvSpPr>
          <p:nvPr/>
        </p:nvSpPr>
        <p:spPr bwMode="auto">
          <a:xfrm>
            <a:off x="535800" y="85285"/>
            <a:ext cx="277853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4D97C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id="{50C39254-9CA7-43D8-B40E-53172E0CF68B}"/>
              </a:ext>
            </a:extLst>
          </p:cNvPr>
          <p:cNvSpPr>
            <a:spLocks/>
          </p:cNvSpPr>
          <p:nvPr/>
        </p:nvSpPr>
        <p:spPr bwMode="auto">
          <a:xfrm>
            <a:off x="341391" y="149501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34AA3768-EDE3-46D7-ABC7-46C7A914A57B}"/>
              </a:ext>
            </a:extLst>
          </p:cNvPr>
          <p:cNvSpPr txBox="1">
            <a:spLocks/>
          </p:cNvSpPr>
          <p:nvPr/>
        </p:nvSpPr>
        <p:spPr bwMode="auto">
          <a:xfrm>
            <a:off x="369023" y="205205"/>
            <a:ext cx="335993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5DB265C0-27DF-430C-8478-450A7DA50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653" y="3228945"/>
            <a:ext cx="3920125" cy="400110"/>
          </a:xfrm>
          <a:prstGeom prst="rect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일부 변수간 높은 상관관계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FE99F2-CEE6-4519-B7AA-DF967AF30C8A}"/>
              </a:ext>
            </a:extLst>
          </p:cNvPr>
          <p:cNvSpPr/>
          <p:nvPr/>
        </p:nvSpPr>
        <p:spPr>
          <a:xfrm>
            <a:off x="823490" y="3725251"/>
            <a:ext cx="4168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파생변수로 인한 것으로 확인되었음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2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43">
            <a:extLst>
              <a:ext uri="{FF2B5EF4-FFF2-40B4-BE49-F238E27FC236}">
                <a16:creationId xmlns:a16="http://schemas.microsoft.com/office/drawing/2014/main" id="{3E641576-2B69-4EAD-A5AA-11978C05594F}"/>
              </a:ext>
            </a:extLst>
          </p:cNvPr>
          <p:cNvSpPr txBox="1">
            <a:spLocks/>
          </p:cNvSpPr>
          <p:nvPr/>
        </p:nvSpPr>
        <p:spPr bwMode="auto">
          <a:xfrm>
            <a:off x="4630892" y="3147304"/>
            <a:ext cx="2614978" cy="7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E6B043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Modeling</a:t>
            </a:r>
          </a:p>
        </p:txBody>
      </p:sp>
      <p:sp>
        <p:nvSpPr>
          <p:cNvPr id="29" name="AutoShape 21">
            <a:extLst>
              <a:ext uri="{FF2B5EF4-FFF2-40B4-BE49-F238E27FC236}">
                <a16:creationId xmlns:a16="http://schemas.microsoft.com/office/drawing/2014/main" id="{7E7D32BC-27BD-4DAA-88A1-BD9BA54ED672}"/>
              </a:ext>
            </a:extLst>
          </p:cNvPr>
          <p:cNvSpPr>
            <a:spLocks/>
          </p:cNvSpPr>
          <p:nvPr/>
        </p:nvSpPr>
        <p:spPr bwMode="auto">
          <a:xfrm>
            <a:off x="5664200" y="2127568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" name="AutoShape 22">
            <a:extLst>
              <a:ext uri="{FF2B5EF4-FFF2-40B4-BE49-F238E27FC236}">
                <a16:creationId xmlns:a16="http://schemas.microsoft.com/office/drawing/2014/main" id="{4AD8A2D3-7A5B-4291-B65C-18FB4B536A08}"/>
              </a:ext>
            </a:extLst>
          </p:cNvPr>
          <p:cNvSpPr>
            <a:spLocks/>
          </p:cNvSpPr>
          <p:nvPr/>
        </p:nvSpPr>
        <p:spPr bwMode="auto">
          <a:xfrm>
            <a:off x="5938381" y="2127973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2E15EDA9-DB33-4BEF-AAB8-8EB93CCA592E}"/>
              </a:ext>
            </a:extLst>
          </p:cNvPr>
          <p:cNvSpPr>
            <a:spLocks/>
          </p:cNvSpPr>
          <p:nvPr/>
        </p:nvSpPr>
        <p:spPr bwMode="auto">
          <a:xfrm>
            <a:off x="5743970" y="2192189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4" name="Text Box 24">
            <a:extLst>
              <a:ext uri="{FF2B5EF4-FFF2-40B4-BE49-F238E27FC236}">
                <a16:creationId xmlns:a16="http://schemas.microsoft.com/office/drawing/2014/main" id="{401310F7-97E2-4CA9-8414-AAD38015370F}"/>
              </a:ext>
            </a:extLst>
          </p:cNvPr>
          <p:cNvSpPr txBox="1">
            <a:spLocks/>
          </p:cNvSpPr>
          <p:nvPr/>
        </p:nvSpPr>
        <p:spPr bwMode="auto">
          <a:xfrm>
            <a:off x="5771602" y="2247893"/>
            <a:ext cx="335992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889450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6" name="Shape 184">
            <a:extLst>
              <a:ext uri="{FF2B5EF4-FFF2-40B4-BE49-F238E27FC236}">
                <a16:creationId xmlns:a16="http://schemas.microsoft.com/office/drawing/2014/main" id="{882D6F37-3D6C-4972-B563-2C9BA71339C9}"/>
              </a:ext>
            </a:extLst>
          </p:cNvPr>
          <p:cNvSpPr>
            <a:spLocks/>
          </p:cNvSpPr>
          <p:nvPr/>
        </p:nvSpPr>
        <p:spPr bwMode="auto">
          <a:xfrm>
            <a:off x="846246" y="1969845"/>
            <a:ext cx="1515776" cy="980082"/>
          </a:xfrm>
          <a:custGeom>
            <a:avLst/>
            <a:gdLst>
              <a:gd name="T0" fmla="*/ 2147483646 w 21356"/>
              <a:gd name="T1" fmla="*/ 2147483646 h 21550"/>
              <a:gd name="T2" fmla="*/ 2147483646 w 21356"/>
              <a:gd name="T3" fmla="*/ 2147483646 h 21550"/>
              <a:gd name="T4" fmla="*/ 2147483646 w 21356"/>
              <a:gd name="T5" fmla="*/ 2147483646 h 21550"/>
              <a:gd name="T6" fmla="*/ 2147483646 w 21356"/>
              <a:gd name="T7" fmla="*/ 2147483646 h 2155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56" h="21550" extrusionOk="0">
                <a:moveTo>
                  <a:pt x="9004" y="677"/>
                </a:moveTo>
                <a:cubicBezTo>
                  <a:pt x="9036" y="615"/>
                  <a:pt x="9059" y="545"/>
                  <a:pt x="9073" y="472"/>
                </a:cubicBezTo>
                <a:cubicBezTo>
                  <a:pt x="9088" y="394"/>
                  <a:pt x="9094" y="309"/>
                  <a:pt x="9077" y="227"/>
                </a:cubicBezTo>
                <a:cubicBezTo>
                  <a:pt x="9045" y="71"/>
                  <a:pt x="8943" y="-25"/>
                  <a:pt x="8840" y="6"/>
                </a:cubicBezTo>
                <a:lnTo>
                  <a:pt x="4591" y="6"/>
                </a:lnTo>
                <a:cubicBezTo>
                  <a:pt x="4377" y="-22"/>
                  <a:pt x="4165" y="92"/>
                  <a:pt x="4008" y="319"/>
                </a:cubicBezTo>
                <a:cubicBezTo>
                  <a:pt x="3853" y="542"/>
                  <a:pt x="3764" y="855"/>
                  <a:pt x="3762" y="1184"/>
                </a:cubicBezTo>
                <a:lnTo>
                  <a:pt x="3762" y="7466"/>
                </a:lnTo>
                <a:cubicBezTo>
                  <a:pt x="3776" y="7568"/>
                  <a:pt x="3775" y="7672"/>
                  <a:pt x="3759" y="7769"/>
                </a:cubicBezTo>
                <a:cubicBezTo>
                  <a:pt x="3745" y="7849"/>
                  <a:pt x="3722" y="7928"/>
                  <a:pt x="3683" y="7990"/>
                </a:cubicBezTo>
                <a:cubicBezTo>
                  <a:pt x="3600" y="8119"/>
                  <a:pt x="3471" y="8144"/>
                  <a:pt x="3371" y="8045"/>
                </a:cubicBezTo>
                <a:cubicBezTo>
                  <a:pt x="2002" y="6501"/>
                  <a:pt x="82" y="7946"/>
                  <a:pt x="2" y="10579"/>
                </a:cubicBezTo>
                <a:cubicBezTo>
                  <a:pt x="-80" y="13317"/>
                  <a:pt x="1864" y="15043"/>
                  <a:pt x="3330" y="13534"/>
                </a:cubicBezTo>
                <a:cubicBezTo>
                  <a:pt x="3404" y="13472"/>
                  <a:pt x="3491" y="13458"/>
                  <a:pt x="3571" y="13501"/>
                </a:cubicBezTo>
                <a:cubicBezTo>
                  <a:pt x="3635" y="13535"/>
                  <a:pt x="3688" y="13599"/>
                  <a:pt x="3717" y="13688"/>
                </a:cubicBezTo>
                <a:cubicBezTo>
                  <a:pt x="3735" y="13747"/>
                  <a:pt x="3741" y="13812"/>
                  <a:pt x="3745" y="13877"/>
                </a:cubicBezTo>
                <a:cubicBezTo>
                  <a:pt x="3749" y="13939"/>
                  <a:pt x="3751" y="14001"/>
                  <a:pt x="3750" y="14063"/>
                </a:cubicBezTo>
                <a:lnTo>
                  <a:pt x="3758" y="20177"/>
                </a:lnTo>
                <a:cubicBezTo>
                  <a:pt x="3728" y="20543"/>
                  <a:pt x="3815" y="20909"/>
                  <a:pt x="3992" y="21155"/>
                </a:cubicBezTo>
                <a:cubicBezTo>
                  <a:pt x="4076" y="21272"/>
                  <a:pt x="4175" y="21353"/>
                  <a:pt x="4279" y="21407"/>
                </a:cubicBezTo>
                <a:cubicBezTo>
                  <a:pt x="4407" y="21474"/>
                  <a:pt x="4544" y="21499"/>
                  <a:pt x="4682" y="21479"/>
                </a:cubicBezTo>
                <a:lnTo>
                  <a:pt x="8729" y="21479"/>
                </a:lnTo>
                <a:cubicBezTo>
                  <a:pt x="8873" y="21523"/>
                  <a:pt x="9019" y="21407"/>
                  <a:pt x="9080" y="21198"/>
                </a:cubicBezTo>
                <a:cubicBezTo>
                  <a:pt x="9132" y="21024"/>
                  <a:pt x="9113" y="20819"/>
                  <a:pt x="9033" y="20673"/>
                </a:cubicBezTo>
                <a:cubicBezTo>
                  <a:pt x="7958" y="18647"/>
                  <a:pt x="8812" y="15574"/>
                  <a:pt x="10494" y="15414"/>
                </a:cubicBezTo>
                <a:cubicBezTo>
                  <a:pt x="12290" y="15243"/>
                  <a:pt x="13380" y="18448"/>
                  <a:pt x="12284" y="20673"/>
                </a:cubicBezTo>
                <a:cubicBezTo>
                  <a:pt x="12177" y="20814"/>
                  <a:pt x="12141" y="21047"/>
                  <a:pt x="12196" y="21249"/>
                </a:cubicBezTo>
                <a:cubicBezTo>
                  <a:pt x="12244" y="21425"/>
                  <a:pt x="12354" y="21542"/>
                  <a:pt x="12477" y="21546"/>
                </a:cubicBezTo>
                <a:lnTo>
                  <a:pt x="16613" y="21546"/>
                </a:lnTo>
                <a:cubicBezTo>
                  <a:pt x="16859" y="21575"/>
                  <a:pt x="17100" y="21430"/>
                  <a:pt x="17270" y="21151"/>
                </a:cubicBezTo>
                <a:cubicBezTo>
                  <a:pt x="17434" y="20881"/>
                  <a:pt x="17515" y="20513"/>
                  <a:pt x="17491" y="20142"/>
                </a:cubicBezTo>
                <a:lnTo>
                  <a:pt x="17478" y="14260"/>
                </a:lnTo>
                <a:cubicBezTo>
                  <a:pt x="17480" y="14050"/>
                  <a:pt x="17549" y="13855"/>
                  <a:pt x="17663" y="13742"/>
                </a:cubicBezTo>
                <a:cubicBezTo>
                  <a:pt x="17782" y="13625"/>
                  <a:pt x="17932" y="13613"/>
                  <a:pt x="18058" y="13712"/>
                </a:cubicBezTo>
                <a:cubicBezTo>
                  <a:pt x="19600" y="15128"/>
                  <a:pt x="21520" y="13212"/>
                  <a:pt x="21344" y="10433"/>
                </a:cubicBezTo>
                <a:cubicBezTo>
                  <a:pt x="21186" y="7922"/>
                  <a:pt x="19364" y="6588"/>
                  <a:pt x="18025" y="8004"/>
                </a:cubicBezTo>
                <a:cubicBezTo>
                  <a:pt x="17914" y="8120"/>
                  <a:pt x="17771" y="8131"/>
                  <a:pt x="17654" y="8031"/>
                </a:cubicBezTo>
                <a:cubicBezTo>
                  <a:pt x="17514" y="7912"/>
                  <a:pt x="17440" y="7666"/>
                  <a:pt x="17470" y="7422"/>
                </a:cubicBezTo>
                <a:lnTo>
                  <a:pt x="17470" y="1234"/>
                </a:lnTo>
                <a:cubicBezTo>
                  <a:pt x="17477" y="913"/>
                  <a:pt x="17399" y="601"/>
                  <a:pt x="17253" y="374"/>
                </a:cubicBezTo>
                <a:cubicBezTo>
                  <a:pt x="17108" y="146"/>
                  <a:pt x="16908" y="23"/>
                  <a:pt x="16701" y="35"/>
                </a:cubicBezTo>
                <a:lnTo>
                  <a:pt x="12475" y="35"/>
                </a:lnTo>
                <a:cubicBezTo>
                  <a:pt x="12376" y="11"/>
                  <a:pt x="12279" y="99"/>
                  <a:pt x="12242" y="246"/>
                </a:cubicBezTo>
                <a:cubicBezTo>
                  <a:pt x="12217" y="349"/>
                  <a:pt x="12226" y="459"/>
                  <a:pt x="12246" y="558"/>
                </a:cubicBezTo>
                <a:cubicBezTo>
                  <a:pt x="12266" y="660"/>
                  <a:pt x="12300" y="757"/>
                  <a:pt x="12348" y="843"/>
                </a:cubicBezTo>
                <a:cubicBezTo>
                  <a:pt x="13296" y="2904"/>
                  <a:pt x="12401" y="5785"/>
                  <a:pt x="10777" y="5901"/>
                </a:cubicBezTo>
                <a:cubicBezTo>
                  <a:pt x="9009" y="6028"/>
                  <a:pt x="7944" y="2889"/>
                  <a:pt x="9004" y="677"/>
                </a:cubicBezTo>
                <a:close/>
              </a:path>
            </a:pathLst>
          </a:custGeom>
          <a:solidFill>
            <a:srgbClr val="2EA7E2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ko-KR" altLang="en-US" sz="900" dirty="0"/>
          </a:p>
        </p:txBody>
      </p:sp>
      <p:sp>
        <p:nvSpPr>
          <p:cNvPr id="30" name="Text Box 43">
            <a:extLst>
              <a:ext uri="{FF2B5EF4-FFF2-40B4-BE49-F238E27FC236}">
                <a16:creationId xmlns:a16="http://schemas.microsoft.com/office/drawing/2014/main" id="{3E641576-2B69-4EAD-A5AA-11978C05594F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773244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E6B043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Modeling</a:t>
            </a:r>
          </a:p>
          <a:p>
            <a:pPr lvl="0"/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Train &amp; Validation set, Model selection</a:t>
            </a: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43B1C6-ED85-4DC0-BC0F-EB8767509CEF}"/>
              </a:ext>
            </a:extLst>
          </p:cNvPr>
          <p:cNvSpPr/>
          <p:nvPr/>
        </p:nvSpPr>
        <p:spPr>
          <a:xfrm>
            <a:off x="535699" y="1258443"/>
            <a:ext cx="1854995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Kaggle dataset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9CA1819-5735-4E8F-B878-F7B6DB4C805A}"/>
              </a:ext>
            </a:extLst>
          </p:cNvPr>
          <p:cNvSpPr/>
          <p:nvPr/>
        </p:nvSpPr>
        <p:spPr>
          <a:xfrm>
            <a:off x="1061893" y="3219658"/>
            <a:ext cx="1146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train.csv</a:t>
            </a:r>
            <a:endParaRPr lang="en-US" altLang="ko-KR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F3E379-8B43-440E-BA73-8A1AD0ABC9E8}"/>
              </a:ext>
            </a:extLst>
          </p:cNvPr>
          <p:cNvSpPr/>
          <p:nvPr/>
        </p:nvSpPr>
        <p:spPr>
          <a:xfrm>
            <a:off x="1057484" y="5639752"/>
            <a:ext cx="1146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train.csv</a:t>
            </a:r>
            <a:endParaRPr lang="en-US" altLang="ko-KR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84D6252-0AF9-4743-80C9-FF9EA447E4B0}"/>
              </a:ext>
            </a:extLst>
          </p:cNvPr>
          <p:cNvSpPr/>
          <p:nvPr/>
        </p:nvSpPr>
        <p:spPr>
          <a:xfrm>
            <a:off x="3821359" y="5686636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90% train set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10% validation set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F27A03-ECB3-49A9-A04E-43E541D77406}"/>
              </a:ext>
            </a:extLst>
          </p:cNvPr>
          <p:cNvGrpSpPr/>
          <p:nvPr/>
        </p:nvGrpSpPr>
        <p:grpSpPr>
          <a:xfrm>
            <a:off x="841837" y="4500861"/>
            <a:ext cx="1515777" cy="980673"/>
            <a:chOff x="4750870" y="2302916"/>
            <a:chExt cx="1700736" cy="1100337"/>
          </a:xfrm>
          <a:solidFill>
            <a:srgbClr val="2EA7E2"/>
          </a:solidFill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9BBCC84-5AE5-40FE-8AA1-3006DCA35672}"/>
                </a:ext>
              </a:extLst>
            </p:cNvPr>
            <p:cNvGrpSpPr/>
            <p:nvPr/>
          </p:nvGrpSpPr>
          <p:grpSpPr>
            <a:xfrm>
              <a:off x="4750870" y="2302916"/>
              <a:ext cx="1700736" cy="1100337"/>
              <a:chOff x="7264452" y="2103836"/>
              <a:chExt cx="3261733" cy="2110266"/>
            </a:xfrm>
            <a:grpFill/>
          </p:grpSpPr>
          <p:sp>
            <p:nvSpPr>
              <p:cNvPr id="16395" name="Shape 183">
                <a:extLst>
                  <a:ext uri="{FF2B5EF4-FFF2-40B4-BE49-F238E27FC236}">
                    <a16:creationId xmlns:a16="http://schemas.microsoft.com/office/drawing/2014/main" id="{6995A458-1C84-457B-B8B3-921528394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4452" y="2103836"/>
                <a:ext cx="3261733" cy="2108995"/>
              </a:xfrm>
              <a:custGeom>
                <a:avLst/>
                <a:gdLst>
                  <a:gd name="T0" fmla="*/ 2147483646 w 21356"/>
                  <a:gd name="T1" fmla="*/ 2147483646 h 21550"/>
                  <a:gd name="T2" fmla="*/ 2147483646 w 21356"/>
                  <a:gd name="T3" fmla="*/ 2147483646 h 21550"/>
                  <a:gd name="T4" fmla="*/ 2147483646 w 21356"/>
                  <a:gd name="T5" fmla="*/ 2147483646 h 21550"/>
                  <a:gd name="T6" fmla="*/ 2147483646 w 21356"/>
                  <a:gd name="T7" fmla="*/ 2147483646 h 2155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356" h="21550" extrusionOk="0">
                    <a:moveTo>
                      <a:pt x="9004" y="677"/>
                    </a:moveTo>
                    <a:cubicBezTo>
                      <a:pt x="9036" y="615"/>
                      <a:pt x="9059" y="545"/>
                      <a:pt x="9073" y="472"/>
                    </a:cubicBezTo>
                    <a:cubicBezTo>
                      <a:pt x="9088" y="394"/>
                      <a:pt x="9094" y="309"/>
                      <a:pt x="9077" y="227"/>
                    </a:cubicBezTo>
                    <a:cubicBezTo>
                      <a:pt x="9045" y="71"/>
                      <a:pt x="8943" y="-25"/>
                      <a:pt x="8840" y="6"/>
                    </a:cubicBezTo>
                    <a:lnTo>
                      <a:pt x="4591" y="6"/>
                    </a:lnTo>
                    <a:cubicBezTo>
                      <a:pt x="4377" y="-22"/>
                      <a:pt x="4165" y="92"/>
                      <a:pt x="4008" y="319"/>
                    </a:cubicBezTo>
                    <a:cubicBezTo>
                      <a:pt x="3853" y="542"/>
                      <a:pt x="3764" y="855"/>
                      <a:pt x="3762" y="1184"/>
                    </a:cubicBezTo>
                    <a:lnTo>
                      <a:pt x="3762" y="7466"/>
                    </a:lnTo>
                    <a:cubicBezTo>
                      <a:pt x="3776" y="7568"/>
                      <a:pt x="3775" y="7672"/>
                      <a:pt x="3759" y="7769"/>
                    </a:cubicBezTo>
                    <a:cubicBezTo>
                      <a:pt x="3745" y="7849"/>
                      <a:pt x="3722" y="7928"/>
                      <a:pt x="3683" y="7990"/>
                    </a:cubicBezTo>
                    <a:cubicBezTo>
                      <a:pt x="3600" y="8119"/>
                      <a:pt x="3471" y="8144"/>
                      <a:pt x="3371" y="8045"/>
                    </a:cubicBezTo>
                    <a:cubicBezTo>
                      <a:pt x="2002" y="6501"/>
                      <a:pt x="82" y="7946"/>
                      <a:pt x="2" y="10579"/>
                    </a:cubicBezTo>
                    <a:cubicBezTo>
                      <a:pt x="-80" y="13317"/>
                      <a:pt x="1864" y="15043"/>
                      <a:pt x="3330" y="13534"/>
                    </a:cubicBezTo>
                    <a:cubicBezTo>
                      <a:pt x="3404" y="13472"/>
                      <a:pt x="3491" y="13458"/>
                      <a:pt x="3571" y="13501"/>
                    </a:cubicBezTo>
                    <a:cubicBezTo>
                      <a:pt x="3635" y="13535"/>
                      <a:pt x="3688" y="13599"/>
                      <a:pt x="3717" y="13688"/>
                    </a:cubicBezTo>
                    <a:cubicBezTo>
                      <a:pt x="3735" y="13747"/>
                      <a:pt x="3741" y="13812"/>
                      <a:pt x="3745" y="13877"/>
                    </a:cubicBezTo>
                    <a:cubicBezTo>
                      <a:pt x="3749" y="13939"/>
                      <a:pt x="3751" y="14001"/>
                      <a:pt x="3750" y="14063"/>
                    </a:cubicBezTo>
                    <a:lnTo>
                      <a:pt x="3758" y="20177"/>
                    </a:lnTo>
                    <a:cubicBezTo>
                      <a:pt x="3728" y="20543"/>
                      <a:pt x="3815" y="20909"/>
                      <a:pt x="3992" y="21155"/>
                    </a:cubicBezTo>
                    <a:cubicBezTo>
                      <a:pt x="4076" y="21272"/>
                      <a:pt x="4175" y="21353"/>
                      <a:pt x="4279" y="21407"/>
                    </a:cubicBezTo>
                    <a:cubicBezTo>
                      <a:pt x="4407" y="21474"/>
                      <a:pt x="4544" y="21499"/>
                      <a:pt x="4682" y="21479"/>
                    </a:cubicBezTo>
                    <a:lnTo>
                      <a:pt x="8729" y="21479"/>
                    </a:lnTo>
                    <a:cubicBezTo>
                      <a:pt x="8873" y="21523"/>
                      <a:pt x="9019" y="21407"/>
                      <a:pt x="9080" y="21198"/>
                    </a:cubicBezTo>
                    <a:cubicBezTo>
                      <a:pt x="9132" y="21024"/>
                      <a:pt x="9113" y="20819"/>
                      <a:pt x="9033" y="20673"/>
                    </a:cubicBezTo>
                    <a:cubicBezTo>
                      <a:pt x="7958" y="18647"/>
                      <a:pt x="8812" y="15574"/>
                      <a:pt x="10494" y="15414"/>
                    </a:cubicBezTo>
                    <a:cubicBezTo>
                      <a:pt x="12290" y="15243"/>
                      <a:pt x="13380" y="18448"/>
                      <a:pt x="12284" y="20673"/>
                    </a:cubicBezTo>
                    <a:cubicBezTo>
                      <a:pt x="12177" y="20814"/>
                      <a:pt x="12141" y="21047"/>
                      <a:pt x="12196" y="21249"/>
                    </a:cubicBezTo>
                    <a:cubicBezTo>
                      <a:pt x="12244" y="21425"/>
                      <a:pt x="12354" y="21542"/>
                      <a:pt x="12477" y="21546"/>
                    </a:cubicBezTo>
                    <a:lnTo>
                      <a:pt x="16613" y="21546"/>
                    </a:lnTo>
                    <a:cubicBezTo>
                      <a:pt x="16859" y="21575"/>
                      <a:pt x="17100" y="21430"/>
                      <a:pt x="17270" y="21151"/>
                    </a:cubicBezTo>
                    <a:cubicBezTo>
                      <a:pt x="17434" y="20881"/>
                      <a:pt x="17515" y="20513"/>
                      <a:pt x="17491" y="20142"/>
                    </a:cubicBezTo>
                    <a:lnTo>
                      <a:pt x="17478" y="14260"/>
                    </a:lnTo>
                    <a:cubicBezTo>
                      <a:pt x="17480" y="14050"/>
                      <a:pt x="17549" y="13855"/>
                      <a:pt x="17663" y="13742"/>
                    </a:cubicBezTo>
                    <a:cubicBezTo>
                      <a:pt x="17782" y="13625"/>
                      <a:pt x="17932" y="13613"/>
                      <a:pt x="18058" y="13712"/>
                    </a:cubicBezTo>
                    <a:cubicBezTo>
                      <a:pt x="19600" y="15128"/>
                      <a:pt x="21520" y="13212"/>
                      <a:pt x="21344" y="10433"/>
                    </a:cubicBezTo>
                    <a:cubicBezTo>
                      <a:pt x="21186" y="7922"/>
                      <a:pt x="19364" y="6588"/>
                      <a:pt x="18025" y="8004"/>
                    </a:cubicBezTo>
                    <a:cubicBezTo>
                      <a:pt x="17914" y="8120"/>
                      <a:pt x="17771" y="8131"/>
                      <a:pt x="17654" y="8031"/>
                    </a:cubicBezTo>
                    <a:cubicBezTo>
                      <a:pt x="17514" y="7912"/>
                      <a:pt x="17440" y="7666"/>
                      <a:pt x="17470" y="7422"/>
                    </a:cubicBezTo>
                    <a:lnTo>
                      <a:pt x="17470" y="1234"/>
                    </a:lnTo>
                    <a:cubicBezTo>
                      <a:pt x="17477" y="913"/>
                      <a:pt x="17399" y="601"/>
                      <a:pt x="17253" y="374"/>
                    </a:cubicBezTo>
                    <a:cubicBezTo>
                      <a:pt x="17108" y="146"/>
                      <a:pt x="16908" y="23"/>
                      <a:pt x="16701" y="35"/>
                    </a:cubicBezTo>
                    <a:lnTo>
                      <a:pt x="12475" y="35"/>
                    </a:lnTo>
                    <a:cubicBezTo>
                      <a:pt x="12376" y="11"/>
                      <a:pt x="12279" y="99"/>
                      <a:pt x="12242" y="246"/>
                    </a:cubicBezTo>
                    <a:cubicBezTo>
                      <a:pt x="12217" y="349"/>
                      <a:pt x="12226" y="459"/>
                      <a:pt x="12246" y="558"/>
                    </a:cubicBezTo>
                    <a:cubicBezTo>
                      <a:pt x="12266" y="660"/>
                      <a:pt x="12300" y="757"/>
                      <a:pt x="12348" y="843"/>
                    </a:cubicBezTo>
                    <a:cubicBezTo>
                      <a:pt x="13296" y="2904"/>
                      <a:pt x="12401" y="5785"/>
                      <a:pt x="10777" y="5901"/>
                    </a:cubicBezTo>
                    <a:cubicBezTo>
                      <a:pt x="9009" y="6028"/>
                      <a:pt x="7944" y="2889"/>
                      <a:pt x="9004" y="6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25400" tIns="25400" rIns="25400" bIns="25400" anchor="ctr"/>
              <a:lstStyle/>
              <a:p>
                <a:endParaRPr lang="ko-KR" altLang="en-US" sz="900" dirty="0"/>
              </a:p>
            </p:txBody>
          </p:sp>
          <p:sp>
            <p:nvSpPr>
              <p:cNvPr id="25" name="Shape 184">
                <a:extLst>
                  <a:ext uri="{FF2B5EF4-FFF2-40B4-BE49-F238E27FC236}">
                    <a16:creationId xmlns:a16="http://schemas.microsoft.com/office/drawing/2014/main" id="{276A81CB-6B75-44A4-ACAB-0BC298049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4454" y="2103836"/>
                <a:ext cx="2183905" cy="2110266"/>
              </a:xfrm>
              <a:custGeom>
                <a:avLst/>
                <a:gdLst>
                  <a:gd name="T0" fmla="*/ 2147483646 w 21356"/>
                  <a:gd name="T1" fmla="*/ 2147483646 h 21550"/>
                  <a:gd name="T2" fmla="*/ 2147483646 w 21356"/>
                  <a:gd name="T3" fmla="*/ 2147483646 h 21550"/>
                  <a:gd name="T4" fmla="*/ 2147483646 w 21356"/>
                  <a:gd name="T5" fmla="*/ 2147483646 h 21550"/>
                  <a:gd name="T6" fmla="*/ 2147483646 w 21356"/>
                  <a:gd name="T7" fmla="*/ 2147483646 h 2155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  <a:gd name="connsiteX0" fmla="*/ 9004 w 18361"/>
                  <a:gd name="connsiteY0" fmla="*/ 677 h 21549"/>
                  <a:gd name="connsiteX1" fmla="*/ 9073 w 18361"/>
                  <a:gd name="connsiteY1" fmla="*/ 472 h 21549"/>
                  <a:gd name="connsiteX2" fmla="*/ 9077 w 18361"/>
                  <a:gd name="connsiteY2" fmla="*/ 227 h 21549"/>
                  <a:gd name="connsiteX3" fmla="*/ 8840 w 18361"/>
                  <a:gd name="connsiteY3" fmla="*/ 6 h 21549"/>
                  <a:gd name="connsiteX4" fmla="*/ 4591 w 18361"/>
                  <a:gd name="connsiteY4" fmla="*/ 6 h 21549"/>
                  <a:gd name="connsiteX5" fmla="*/ 4008 w 18361"/>
                  <a:gd name="connsiteY5" fmla="*/ 319 h 21549"/>
                  <a:gd name="connsiteX6" fmla="*/ 3762 w 18361"/>
                  <a:gd name="connsiteY6" fmla="*/ 1184 h 21549"/>
                  <a:gd name="connsiteX7" fmla="*/ 3762 w 18361"/>
                  <a:gd name="connsiteY7" fmla="*/ 7466 h 21549"/>
                  <a:gd name="connsiteX8" fmla="*/ 3759 w 18361"/>
                  <a:gd name="connsiteY8" fmla="*/ 7769 h 21549"/>
                  <a:gd name="connsiteX9" fmla="*/ 3683 w 18361"/>
                  <a:gd name="connsiteY9" fmla="*/ 7990 h 21549"/>
                  <a:gd name="connsiteX10" fmla="*/ 3371 w 18361"/>
                  <a:gd name="connsiteY10" fmla="*/ 8045 h 21549"/>
                  <a:gd name="connsiteX11" fmla="*/ 2 w 18361"/>
                  <a:gd name="connsiteY11" fmla="*/ 10579 h 21549"/>
                  <a:gd name="connsiteX12" fmla="*/ 3330 w 18361"/>
                  <a:gd name="connsiteY12" fmla="*/ 13534 h 21549"/>
                  <a:gd name="connsiteX13" fmla="*/ 3571 w 18361"/>
                  <a:gd name="connsiteY13" fmla="*/ 13501 h 21549"/>
                  <a:gd name="connsiteX14" fmla="*/ 3717 w 18361"/>
                  <a:gd name="connsiteY14" fmla="*/ 13688 h 21549"/>
                  <a:gd name="connsiteX15" fmla="*/ 3745 w 18361"/>
                  <a:gd name="connsiteY15" fmla="*/ 13877 h 21549"/>
                  <a:gd name="connsiteX16" fmla="*/ 3750 w 18361"/>
                  <a:gd name="connsiteY16" fmla="*/ 14063 h 21549"/>
                  <a:gd name="connsiteX17" fmla="*/ 3758 w 18361"/>
                  <a:gd name="connsiteY17" fmla="*/ 20177 h 21549"/>
                  <a:gd name="connsiteX18" fmla="*/ 3992 w 18361"/>
                  <a:gd name="connsiteY18" fmla="*/ 21155 h 21549"/>
                  <a:gd name="connsiteX19" fmla="*/ 4279 w 18361"/>
                  <a:gd name="connsiteY19" fmla="*/ 21407 h 21549"/>
                  <a:gd name="connsiteX20" fmla="*/ 4682 w 18361"/>
                  <a:gd name="connsiteY20" fmla="*/ 21479 h 21549"/>
                  <a:gd name="connsiteX21" fmla="*/ 8729 w 18361"/>
                  <a:gd name="connsiteY21" fmla="*/ 21479 h 21549"/>
                  <a:gd name="connsiteX22" fmla="*/ 9080 w 18361"/>
                  <a:gd name="connsiteY22" fmla="*/ 21198 h 21549"/>
                  <a:gd name="connsiteX23" fmla="*/ 9033 w 18361"/>
                  <a:gd name="connsiteY23" fmla="*/ 20673 h 21549"/>
                  <a:gd name="connsiteX24" fmla="*/ 10494 w 18361"/>
                  <a:gd name="connsiteY24" fmla="*/ 15414 h 21549"/>
                  <a:gd name="connsiteX25" fmla="*/ 12284 w 18361"/>
                  <a:gd name="connsiteY25" fmla="*/ 20673 h 21549"/>
                  <a:gd name="connsiteX26" fmla="*/ 12196 w 18361"/>
                  <a:gd name="connsiteY26" fmla="*/ 21249 h 21549"/>
                  <a:gd name="connsiteX27" fmla="*/ 12477 w 18361"/>
                  <a:gd name="connsiteY27" fmla="*/ 21546 h 21549"/>
                  <a:gd name="connsiteX28" fmla="*/ 16613 w 18361"/>
                  <a:gd name="connsiteY28" fmla="*/ 21546 h 21549"/>
                  <a:gd name="connsiteX29" fmla="*/ 17270 w 18361"/>
                  <a:gd name="connsiteY29" fmla="*/ 21151 h 21549"/>
                  <a:gd name="connsiteX30" fmla="*/ 17491 w 18361"/>
                  <a:gd name="connsiteY30" fmla="*/ 20142 h 21549"/>
                  <a:gd name="connsiteX31" fmla="*/ 17478 w 18361"/>
                  <a:gd name="connsiteY31" fmla="*/ 14260 h 21549"/>
                  <a:gd name="connsiteX32" fmla="*/ 17663 w 18361"/>
                  <a:gd name="connsiteY32" fmla="*/ 13742 h 21549"/>
                  <a:gd name="connsiteX33" fmla="*/ 18058 w 18361"/>
                  <a:gd name="connsiteY33" fmla="*/ 13712 h 21549"/>
                  <a:gd name="connsiteX34" fmla="*/ 14599 w 18361"/>
                  <a:gd name="connsiteY34" fmla="*/ 10551 h 21549"/>
                  <a:gd name="connsiteX35" fmla="*/ 18025 w 18361"/>
                  <a:gd name="connsiteY35" fmla="*/ 8004 h 21549"/>
                  <a:gd name="connsiteX36" fmla="*/ 17654 w 18361"/>
                  <a:gd name="connsiteY36" fmla="*/ 8031 h 21549"/>
                  <a:gd name="connsiteX37" fmla="*/ 17470 w 18361"/>
                  <a:gd name="connsiteY37" fmla="*/ 7422 h 21549"/>
                  <a:gd name="connsiteX38" fmla="*/ 17470 w 18361"/>
                  <a:gd name="connsiteY38" fmla="*/ 1234 h 21549"/>
                  <a:gd name="connsiteX39" fmla="*/ 17253 w 18361"/>
                  <a:gd name="connsiteY39" fmla="*/ 374 h 21549"/>
                  <a:gd name="connsiteX40" fmla="*/ 16701 w 18361"/>
                  <a:gd name="connsiteY40" fmla="*/ 35 h 21549"/>
                  <a:gd name="connsiteX41" fmla="*/ 12475 w 18361"/>
                  <a:gd name="connsiteY41" fmla="*/ 35 h 21549"/>
                  <a:gd name="connsiteX42" fmla="*/ 12242 w 18361"/>
                  <a:gd name="connsiteY42" fmla="*/ 246 h 21549"/>
                  <a:gd name="connsiteX43" fmla="*/ 12246 w 18361"/>
                  <a:gd name="connsiteY43" fmla="*/ 558 h 21549"/>
                  <a:gd name="connsiteX44" fmla="*/ 12348 w 18361"/>
                  <a:gd name="connsiteY44" fmla="*/ 843 h 21549"/>
                  <a:gd name="connsiteX45" fmla="*/ 10777 w 18361"/>
                  <a:gd name="connsiteY45" fmla="*/ 5901 h 21549"/>
                  <a:gd name="connsiteX46" fmla="*/ 9004 w 18361"/>
                  <a:gd name="connsiteY46" fmla="*/ 677 h 21549"/>
                  <a:gd name="connsiteX0" fmla="*/ 9004 w 18361"/>
                  <a:gd name="connsiteY0" fmla="*/ 677 h 21549"/>
                  <a:gd name="connsiteX1" fmla="*/ 9073 w 18361"/>
                  <a:gd name="connsiteY1" fmla="*/ 472 h 21549"/>
                  <a:gd name="connsiteX2" fmla="*/ 9077 w 18361"/>
                  <a:gd name="connsiteY2" fmla="*/ 227 h 21549"/>
                  <a:gd name="connsiteX3" fmla="*/ 8840 w 18361"/>
                  <a:gd name="connsiteY3" fmla="*/ 6 h 21549"/>
                  <a:gd name="connsiteX4" fmla="*/ 4591 w 18361"/>
                  <a:gd name="connsiteY4" fmla="*/ 6 h 21549"/>
                  <a:gd name="connsiteX5" fmla="*/ 4008 w 18361"/>
                  <a:gd name="connsiteY5" fmla="*/ 319 h 21549"/>
                  <a:gd name="connsiteX6" fmla="*/ 3762 w 18361"/>
                  <a:gd name="connsiteY6" fmla="*/ 1184 h 21549"/>
                  <a:gd name="connsiteX7" fmla="*/ 3762 w 18361"/>
                  <a:gd name="connsiteY7" fmla="*/ 7466 h 21549"/>
                  <a:gd name="connsiteX8" fmla="*/ 3759 w 18361"/>
                  <a:gd name="connsiteY8" fmla="*/ 7769 h 21549"/>
                  <a:gd name="connsiteX9" fmla="*/ 3683 w 18361"/>
                  <a:gd name="connsiteY9" fmla="*/ 7990 h 21549"/>
                  <a:gd name="connsiteX10" fmla="*/ 3371 w 18361"/>
                  <a:gd name="connsiteY10" fmla="*/ 8045 h 21549"/>
                  <a:gd name="connsiteX11" fmla="*/ 2 w 18361"/>
                  <a:gd name="connsiteY11" fmla="*/ 10579 h 21549"/>
                  <a:gd name="connsiteX12" fmla="*/ 3330 w 18361"/>
                  <a:gd name="connsiteY12" fmla="*/ 13534 h 21549"/>
                  <a:gd name="connsiteX13" fmla="*/ 3571 w 18361"/>
                  <a:gd name="connsiteY13" fmla="*/ 13501 h 21549"/>
                  <a:gd name="connsiteX14" fmla="*/ 3717 w 18361"/>
                  <a:gd name="connsiteY14" fmla="*/ 13688 h 21549"/>
                  <a:gd name="connsiteX15" fmla="*/ 3745 w 18361"/>
                  <a:gd name="connsiteY15" fmla="*/ 13877 h 21549"/>
                  <a:gd name="connsiteX16" fmla="*/ 3750 w 18361"/>
                  <a:gd name="connsiteY16" fmla="*/ 14063 h 21549"/>
                  <a:gd name="connsiteX17" fmla="*/ 3758 w 18361"/>
                  <a:gd name="connsiteY17" fmla="*/ 20177 h 21549"/>
                  <a:gd name="connsiteX18" fmla="*/ 3992 w 18361"/>
                  <a:gd name="connsiteY18" fmla="*/ 21155 h 21549"/>
                  <a:gd name="connsiteX19" fmla="*/ 4279 w 18361"/>
                  <a:gd name="connsiteY19" fmla="*/ 21407 h 21549"/>
                  <a:gd name="connsiteX20" fmla="*/ 4682 w 18361"/>
                  <a:gd name="connsiteY20" fmla="*/ 21479 h 21549"/>
                  <a:gd name="connsiteX21" fmla="*/ 8729 w 18361"/>
                  <a:gd name="connsiteY21" fmla="*/ 21479 h 21549"/>
                  <a:gd name="connsiteX22" fmla="*/ 9080 w 18361"/>
                  <a:gd name="connsiteY22" fmla="*/ 21198 h 21549"/>
                  <a:gd name="connsiteX23" fmla="*/ 9033 w 18361"/>
                  <a:gd name="connsiteY23" fmla="*/ 20673 h 21549"/>
                  <a:gd name="connsiteX24" fmla="*/ 10494 w 18361"/>
                  <a:gd name="connsiteY24" fmla="*/ 15414 h 21549"/>
                  <a:gd name="connsiteX25" fmla="*/ 12284 w 18361"/>
                  <a:gd name="connsiteY25" fmla="*/ 20673 h 21549"/>
                  <a:gd name="connsiteX26" fmla="*/ 12196 w 18361"/>
                  <a:gd name="connsiteY26" fmla="*/ 21249 h 21549"/>
                  <a:gd name="connsiteX27" fmla="*/ 12477 w 18361"/>
                  <a:gd name="connsiteY27" fmla="*/ 21546 h 21549"/>
                  <a:gd name="connsiteX28" fmla="*/ 16613 w 18361"/>
                  <a:gd name="connsiteY28" fmla="*/ 21546 h 21549"/>
                  <a:gd name="connsiteX29" fmla="*/ 17270 w 18361"/>
                  <a:gd name="connsiteY29" fmla="*/ 21151 h 21549"/>
                  <a:gd name="connsiteX30" fmla="*/ 17491 w 18361"/>
                  <a:gd name="connsiteY30" fmla="*/ 20142 h 21549"/>
                  <a:gd name="connsiteX31" fmla="*/ 17478 w 18361"/>
                  <a:gd name="connsiteY31" fmla="*/ 14260 h 21549"/>
                  <a:gd name="connsiteX32" fmla="*/ 17663 w 18361"/>
                  <a:gd name="connsiteY32" fmla="*/ 13742 h 21549"/>
                  <a:gd name="connsiteX33" fmla="*/ 18058 w 18361"/>
                  <a:gd name="connsiteY33" fmla="*/ 13712 h 21549"/>
                  <a:gd name="connsiteX34" fmla="*/ 14599 w 18361"/>
                  <a:gd name="connsiteY34" fmla="*/ 10551 h 21549"/>
                  <a:gd name="connsiteX35" fmla="*/ 18025 w 18361"/>
                  <a:gd name="connsiteY35" fmla="*/ 8004 h 21549"/>
                  <a:gd name="connsiteX36" fmla="*/ 17654 w 18361"/>
                  <a:gd name="connsiteY36" fmla="*/ 8031 h 21549"/>
                  <a:gd name="connsiteX37" fmla="*/ 14287 w 18361"/>
                  <a:gd name="connsiteY37" fmla="*/ 7067 h 21549"/>
                  <a:gd name="connsiteX38" fmla="*/ 17470 w 18361"/>
                  <a:gd name="connsiteY38" fmla="*/ 1234 h 21549"/>
                  <a:gd name="connsiteX39" fmla="*/ 17253 w 18361"/>
                  <a:gd name="connsiteY39" fmla="*/ 374 h 21549"/>
                  <a:gd name="connsiteX40" fmla="*/ 16701 w 18361"/>
                  <a:gd name="connsiteY40" fmla="*/ 35 h 21549"/>
                  <a:gd name="connsiteX41" fmla="*/ 12475 w 18361"/>
                  <a:gd name="connsiteY41" fmla="*/ 35 h 21549"/>
                  <a:gd name="connsiteX42" fmla="*/ 12242 w 18361"/>
                  <a:gd name="connsiteY42" fmla="*/ 246 h 21549"/>
                  <a:gd name="connsiteX43" fmla="*/ 12246 w 18361"/>
                  <a:gd name="connsiteY43" fmla="*/ 558 h 21549"/>
                  <a:gd name="connsiteX44" fmla="*/ 12348 w 18361"/>
                  <a:gd name="connsiteY44" fmla="*/ 843 h 21549"/>
                  <a:gd name="connsiteX45" fmla="*/ 10777 w 18361"/>
                  <a:gd name="connsiteY45" fmla="*/ 5901 h 21549"/>
                  <a:gd name="connsiteX46" fmla="*/ 9004 w 18361"/>
                  <a:gd name="connsiteY46" fmla="*/ 677 h 21549"/>
                  <a:gd name="connsiteX0" fmla="*/ 9004 w 18361"/>
                  <a:gd name="connsiteY0" fmla="*/ 677 h 21549"/>
                  <a:gd name="connsiteX1" fmla="*/ 9073 w 18361"/>
                  <a:gd name="connsiteY1" fmla="*/ 472 h 21549"/>
                  <a:gd name="connsiteX2" fmla="*/ 9077 w 18361"/>
                  <a:gd name="connsiteY2" fmla="*/ 227 h 21549"/>
                  <a:gd name="connsiteX3" fmla="*/ 8840 w 18361"/>
                  <a:gd name="connsiteY3" fmla="*/ 6 h 21549"/>
                  <a:gd name="connsiteX4" fmla="*/ 4591 w 18361"/>
                  <a:gd name="connsiteY4" fmla="*/ 6 h 21549"/>
                  <a:gd name="connsiteX5" fmla="*/ 4008 w 18361"/>
                  <a:gd name="connsiteY5" fmla="*/ 319 h 21549"/>
                  <a:gd name="connsiteX6" fmla="*/ 3762 w 18361"/>
                  <a:gd name="connsiteY6" fmla="*/ 1184 h 21549"/>
                  <a:gd name="connsiteX7" fmla="*/ 3762 w 18361"/>
                  <a:gd name="connsiteY7" fmla="*/ 7466 h 21549"/>
                  <a:gd name="connsiteX8" fmla="*/ 3759 w 18361"/>
                  <a:gd name="connsiteY8" fmla="*/ 7769 h 21549"/>
                  <a:gd name="connsiteX9" fmla="*/ 3683 w 18361"/>
                  <a:gd name="connsiteY9" fmla="*/ 7990 h 21549"/>
                  <a:gd name="connsiteX10" fmla="*/ 3371 w 18361"/>
                  <a:gd name="connsiteY10" fmla="*/ 8045 h 21549"/>
                  <a:gd name="connsiteX11" fmla="*/ 2 w 18361"/>
                  <a:gd name="connsiteY11" fmla="*/ 10579 h 21549"/>
                  <a:gd name="connsiteX12" fmla="*/ 3330 w 18361"/>
                  <a:gd name="connsiteY12" fmla="*/ 13534 h 21549"/>
                  <a:gd name="connsiteX13" fmla="*/ 3571 w 18361"/>
                  <a:gd name="connsiteY13" fmla="*/ 13501 h 21549"/>
                  <a:gd name="connsiteX14" fmla="*/ 3717 w 18361"/>
                  <a:gd name="connsiteY14" fmla="*/ 13688 h 21549"/>
                  <a:gd name="connsiteX15" fmla="*/ 3745 w 18361"/>
                  <a:gd name="connsiteY15" fmla="*/ 13877 h 21549"/>
                  <a:gd name="connsiteX16" fmla="*/ 3750 w 18361"/>
                  <a:gd name="connsiteY16" fmla="*/ 14063 h 21549"/>
                  <a:gd name="connsiteX17" fmla="*/ 3758 w 18361"/>
                  <a:gd name="connsiteY17" fmla="*/ 20177 h 21549"/>
                  <a:gd name="connsiteX18" fmla="*/ 3992 w 18361"/>
                  <a:gd name="connsiteY18" fmla="*/ 21155 h 21549"/>
                  <a:gd name="connsiteX19" fmla="*/ 4279 w 18361"/>
                  <a:gd name="connsiteY19" fmla="*/ 21407 h 21549"/>
                  <a:gd name="connsiteX20" fmla="*/ 4682 w 18361"/>
                  <a:gd name="connsiteY20" fmla="*/ 21479 h 21549"/>
                  <a:gd name="connsiteX21" fmla="*/ 8729 w 18361"/>
                  <a:gd name="connsiteY21" fmla="*/ 21479 h 21549"/>
                  <a:gd name="connsiteX22" fmla="*/ 9080 w 18361"/>
                  <a:gd name="connsiteY22" fmla="*/ 21198 h 21549"/>
                  <a:gd name="connsiteX23" fmla="*/ 9033 w 18361"/>
                  <a:gd name="connsiteY23" fmla="*/ 20673 h 21549"/>
                  <a:gd name="connsiteX24" fmla="*/ 10494 w 18361"/>
                  <a:gd name="connsiteY24" fmla="*/ 15414 h 21549"/>
                  <a:gd name="connsiteX25" fmla="*/ 12284 w 18361"/>
                  <a:gd name="connsiteY25" fmla="*/ 20673 h 21549"/>
                  <a:gd name="connsiteX26" fmla="*/ 12196 w 18361"/>
                  <a:gd name="connsiteY26" fmla="*/ 21249 h 21549"/>
                  <a:gd name="connsiteX27" fmla="*/ 12477 w 18361"/>
                  <a:gd name="connsiteY27" fmla="*/ 21546 h 21549"/>
                  <a:gd name="connsiteX28" fmla="*/ 16613 w 18361"/>
                  <a:gd name="connsiteY28" fmla="*/ 21546 h 21549"/>
                  <a:gd name="connsiteX29" fmla="*/ 17270 w 18361"/>
                  <a:gd name="connsiteY29" fmla="*/ 21151 h 21549"/>
                  <a:gd name="connsiteX30" fmla="*/ 17491 w 18361"/>
                  <a:gd name="connsiteY30" fmla="*/ 20142 h 21549"/>
                  <a:gd name="connsiteX31" fmla="*/ 17478 w 18361"/>
                  <a:gd name="connsiteY31" fmla="*/ 14260 h 21549"/>
                  <a:gd name="connsiteX32" fmla="*/ 17663 w 18361"/>
                  <a:gd name="connsiteY32" fmla="*/ 13742 h 21549"/>
                  <a:gd name="connsiteX33" fmla="*/ 18058 w 18361"/>
                  <a:gd name="connsiteY33" fmla="*/ 13712 h 21549"/>
                  <a:gd name="connsiteX34" fmla="*/ 14599 w 18361"/>
                  <a:gd name="connsiteY34" fmla="*/ 10551 h 21549"/>
                  <a:gd name="connsiteX35" fmla="*/ 18025 w 18361"/>
                  <a:gd name="connsiteY35" fmla="*/ 8004 h 21549"/>
                  <a:gd name="connsiteX36" fmla="*/ 17654 w 18361"/>
                  <a:gd name="connsiteY36" fmla="*/ 8031 h 21549"/>
                  <a:gd name="connsiteX37" fmla="*/ 14287 w 18361"/>
                  <a:gd name="connsiteY37" fmla="*/ 7067 h 21549"/>
                  <a:gd name="connsiteX38" fmla="*/ 17470 w 18361"/>
                  <a:gd name="connsiteY38" fmla="*/ 1234 h 21549"/>
                  <a:gd name="connsiteX39" fmla="*/ 14525 w 18361"/>
                  <a:gd name="connsiteY39" fmla="*/ 965 h 21549"/>
                  <a:gd name="connsiteX40" fmla="*/ 16701 w 18361"/>
                  <a:gd name="connsiteY40" fmla="*/ 35 h 21549"/>
                  <a:gd name="connsiteX41" fmla="*/ 12475 w 18361"/>
                  <a:gd name="connsiteY41" fmla="*/ 35 h 21549"/>
                  <a:gd name="connsiteX42" fmla="*/ 12242 w 18361"/>
                  <a:gd name="connsiteY42" fmla="*/ 246 h 21549"/>
                  <a:gd name="connsiteX43" fmla="*/ 12246 w 18361"/>
                  <a:gd name="connsiteY43" fmla="*/ 558 h 21549"/>
                  <a:gd name="connsiteX44" fmla="*/ 12348 w 18361"/>
                  <a:gd name="connsiteY44" fmla="*/ 843 h 21549"/>
                  <a:gd name="connsiteX45" fmla="*/ 10777 w 18361"/>
                  <a:gd name="connsiteY45" fmla="*/ 5901 h 21549"/>
                  <a:gd name="connsiteX46" fmla="*/ 9004 w 18361"/>
                  <a:gd name="connsiteY46" fmla="*/ 677 h 21549"/>
                  <a:gd name="connsiteX0" fmla="*/ 9004 w 18361"/>
                  <a:gd name="connsiteY0" fmla="*/ 677 h 21549"/>
                  <a:gd name="connsiteX1" fmla="*/ 9073 w 18361"/>
                  <a:gd name="connsiteY1" fmla="*/ 472 h 21549"/>
                  <a:gd name="connsiteX2" fmla="*/ 9077 w 18361"/>
                  <a:gd name="connsiteY2" fmla="*/ 227 h 21549"/>
                  <a:gd name="connsiteX3" fmla="*/ 8840 w 18361"/>
                  <a:gd name="connsiteY3" fmla="*/ 6 h 21549"/>
                  <a:gd name="connsiteX4" fmla="*/ 4591 w 18361"/>
                  <a:gd name="connsiteY4" fmla="*/ 6 h 21549"/>
                  <a:gd name="connsiteX5" fmla="*/ 4008 w 18361"/>
                  <a:gd name="connsiteY5" fmla="*/ 319 h 21549"/>
                  <a:gd name="connsiteX6" fmla="*/ 3762 w 18361"/>
                  <a:gd name="connsiteY6" fmla="*/ 1184 h 21549"/>
                  <a:gd name="connsiteX7" fmla="*/ 3762 w 18361"/>
                  <a:gd name="connsiteY7" fmla="*/ 7466 h 21549"/>
                  <a:gd name="connsiteX8" fmla="*/ 3759 w 18361"/>
                  <a:gd name="connsiteY8" fmla="*/ 7769 h 21549"/>
                  <a:gd name="connsiteX9" fmla="*/ 3683 w 18361"/>
                  <a:gd name="connsiteY9" fmla="*/ 7990 h 21549"/>
                  <a:gd name="connsiteX10" fmla="*/ 3371 w 18361"/>
                  <a:gd name="connsiteY10" fmla="*/ 8045 h 21549"/>
                  <a:gd name="connsiteX11" fmla="*/ 2 w 18361"/>
                  <a:gd name="connsiteY11" fmla="*/ 10579 h 21549"/>
                  <a:gd name="connsiteX12" fmla="*/ 3330 w 18361"/>
                  <a:gd name="connsiteY12" fmla="*/ 13534 h 21549"/>
                  <a:gd name="connsiteX13" fmla="*/ 3571 w 18361"/>
                  <a:gd name="connsiteY13" fmla="*/ 13501 h 21549"/>
                  <a:gd name="connsiteX14" fmla="*/ 3717 w 18361"/>
                  <a:gd name="connsiteY14" fmla="*/ 13688 h 21549"/>
                  <a:gd name="connsiteX15" fmla="*/ 3745 w 18361"/>
                  <a:gd name="connsiteY15" fmla="*/ 13877 h 21549"/>
                  <a:gd name="connsiteX16" fmla="*/ 3750 w 18361"/>
                  <a:gd name="connsiteY16" fmla="*/ 14063 h 21549"/>
                  <a:gd name="connsiteX17" fmla="*/ 3758 w 18361"/>
                  <a:gd name="connsiteY17" fmla="*/ 20177 h 21549"/>
                  <a:gd name="connsiteX18" fmla="*/ 3992 w 18361"/>
                  <a:gd name="connsiteY18" fmla="*/ 21155 h 21549"/>
                  <a:gd name="connsiteX19" fmla="*/ 4279 w 18361"/>
                  <a:gd name="connsiteY19" fmla="*/ 21407 h 21549"/>
                  <a:gd name="connsiteX20" fmla="*/ 4682 w 18361"/>
                  <a:gd name="connsiteY20" fmla="*/ 21479 h 21549"/>
                  <a:gd name="connsiteX21" fmla="*/ 8729 w 18361"/>
                  <a:gd name="connsiteY21" fmla="*/ 21479 h 21549"/>
                  <a:gd name="connsiteX22" fmla="*/ 9080 w 18361"/>
                  <a:gd name="connsiteY22" fmla="*/ 21198 h 21549"/>
                  <a:gd name="connsiteX23" fmla="*/ 9033 w 18361"/>
                  <a:gd name="connsiteY23" fmla="*/ 20673 h 21549"/>
                  <a:gd name="connsiteX24" fmla="*/ 10494 w 18361"/>
                  <a:gd name="connsiteY24" fmla="*/ 15414 h 21549"/>
                  <a:gd name="connsiteX25" fmla="*/ 12284 w 18361"/>
                  <a:gd name="connsiteY25" fmla="*/ 20673 h 21549"/>
                  <a:gd name="connsiteX26" fmla="*/ 12196 w 18361"/>
                  <a:gd name="connsiteY26" fmla="*/ 21249 h 21549"/>
                  <a:gd name="connsiteX27" fmla="*/ 12477 w 18361"/>
                  <a:gd name="connsiteY27" fmla="*/ 21546 h 21549"/>
                  <a:gd name="connsiteX28" fmla="*/ 16613 w 18361"/>
                  <a:gd name="connsiteY28" fmla="*/ 21546 h 21549"/>
                  <a:gd name="connsiteX29" fmla="*/ 17270 w 18361"/>
                  <a:gd name="connsiteY29" fmla="*/ 21151 h 21549"/>
                  <a:gd name="connsiteX30" fmla="*/ 17491 w 18361"/>
                  <a:gd name="connsiteY30" fmla="*/ 20142 h 21549"/>
                  <a:gd name="connsiteX31" fmla="*/ 17478 w 18361"/>
                  <a:gd name="connsiteY31" fmla="*/ 14260 h 21549"/>
                  <a:gd name="connsiteX32" fmla="*/ 17663 w 18361"/>
                  <a:gd name="connsiteY32" fmla="*/ 13742 h 21549"/>
                  <a:gd name="connsiteX33" fmla="*/ 18058 w 18361"/>
                  <a:gd name="connsiteY33" fmla="*/ 13712 h 21549"/>
                  <a:gd name="connsiteX34" fmla="*/ 14599 w 18361"/>
                  <a:gd name="connsiteY34" fmla="*/ 10551 h 21549"/>
                  <a:gd name="connsiteX35" fmla="*/ 18025 w 18361"/>
                  <a:gd name="connsiteY35" fmla="*/ 8004 h 21549"/>
                  <a:gd name="connsiteX36" fmla="*/ 17654 w 18361"/>
                  <a:gd name="connsiteY36" fmla="*/ 8031 h 21549"/>
                  <a:gd name="connsiteX37" fmla="*/ 14287 w 18361"/>
                  <a:gd name="connsiteY37" fmla="*/ 7067 h 21549"/>
                  <a:gd name="connsiteX38" fmla="*/ 14439 w 18361"/>
                  <a:gd name="connsiteY38" fmla="*/ 1589 h 21549"/>
                  <a:gd name="connsiteX39" fmla="*/ 14525 w 18361"/>
                  <a:gd name="connsiteY39" fmla="*/ 965 h 21549"/>
                  <a:gd name="connsiteX40" fmla="*/ 16701 w 18361"/>
                  <a:gd name="connsiteY40" fmla="*/ 35 h 21549"/>
                  <a:gd name="connsiteX41" fmla="*/ 12475 w 18361"/>
                  <a:gd name="connsiteY41" fmla="*/ 35 h 21549"/>
                  <a:gd name="connsiteX42" fmla="*/ 12242 w 18361"/>
                  <a:gd name="connsiteY42" fmla="*/ 246 h 21549"/>
                  <a:gd name="connsiteX43" fmla="*/ 12246 w 18361"/>
                  <a:gd name="connsiteY43" fmla="*/ 558 h 21549"/>
                  <a:gd name="connsiteX44" fmla="*/ 12348 w 18361"/>
                  <a:gd name="connsiteY44" fmla="*/ 843 h 21549"/>
                  <a:gd name="connsiteX45" fmla="*/ 10777 w 18361"/>
                  <a:gd name="connsiteY45" fmla="*/ 5901 h 21549"/>
                  <a:gd name="connsiteX46" fmla="*/ 9004 w 18361"/>
                  <a:gd name="connsiteY46" fmla="*/ 677 h 21549"/>
                  <a:gd name="connsiteX0" fmla="*/ 9004 w 18361"/>
                  <a:gd name="connsiteY0" fmla="*/ 677 h 21549"/>
                  <a:gd name="connsiteX1" fmla="*/ 9073 w 18361"/>
                  <a:gd name="connsiteY1" fmla="*/ 472 h 21549"/>
                  <a:gd name="connsiteX2" fmla="*/ 9077 w 18361"/>
                  <a:gd name="connsiteY2" fmla="*/ 227 h 21549"/>
                  <a:gd name="connsiteX3" fmla="*/ 8840 w 18361"/>
                  <a:gd name="connsiteY3" fmla="*/ 6 h 21549"/>
                  <a:gd name="connsiteX4" fmla="*/ 4591 w 18361"/>
                  <a:gd name="connsiteY4" fmla="*/ 6 h 21549"/>
                  <a:gd name="connsiteX5" fmla="*/ 4008 w 18361"/>
                  <a:gd name="connsiteY5" fmla="*/ 319 h 21549"/>
                  <a:gd name="connsiteX6" fmla="*/ 3762 w 18361"/>
                  <a:gd name="connsiteY6" fmla="*/ 1184 h 21549"/>
                  <a:gd name="connsiteX7" fmla="*/ 3762 w 18361"/>
                  <a:gd name="connsiteY7" fmla="*/ 7466 h 21549"/>
                  <a:gd name="connsiteX8" fmla="*/ 3759 w 18361"/>
                  <a:gd name="connsiteY8" fmla="*/ 7769 h 21549"/>
                  <a:gd name="connsiteX9" fmla="*/ 3683 w 18361"/>
                  <a:gd name="connsiteY9" fmla="*/ 7990 h 21549"/>
                  <a:gd name="connsiteX10" fmla="*/ 3371 w 18361"/>
                  <a:gd name="connsiteY10" fmla="*/ 8045 h 21549"/>
                  <a:gd name="connsiteX11" fmla="*/ 2 w 18361"/>
                  <a:gd name="connsiteY11" fmla="*/ 10579 h 21549"/>
                  <a:gd name="connsiteX12" fmla="*/ 3330 w 18361"/>
                  <a:gd name="connsiteY12" fmla="*/ 13534 h 21549"/>
                  <a:gd name="connsiteX13" fmla="*/ 3571 w 18361"/>
                  <a:gd name="connsiteY13" fmla="*/ 13501 h 21549"/>
                  <a:gd name="connsiteX14" fmla="*/ 3717 w 18361"/>
                  <a:gd name="connsiteY14" fmla="*/ 13688 h 21549"/>
                  <a:gd name="connsiteX15" fmla="*/ 3745 w 18361"/>
                  <a:gd name="connsiteY15" fmla="*/ 13877 h 21549"/>
                  <a:gd name="connsiteX16" fmla="*/ 3750 w 18361"/>
                  <a:gd name="connsiteY16" fmla="*/ 14063 h 21549"/>
                  <a:gd name="connsiteX17" fmla="*/ 3758 w 18361"/>
                  <a:gd name="connsiteY17" fmla="*/ 20177 h 21549"/>
                  <a:gd name="connsiteX18" fmla="*/ 3992 w 18361"/>
                  <a:gd name="connsiteY18" fmla="*/ 21155 h 21549"/>
                  <a:gd name="connsiteX19" fmla="*/ 4279 w 18361"/>
                  <a:gd name="connsiteY19" fmla="*/ 21407 h 21549"/>
                  <a:gd name="connsiteX20" fmla="*/ 4682 w 18361"/>
                  <a:gd name="connsiteY20" fmla="*/ 21479 h 21549"/>
                  <a:gd name="connsiteX21" fmla="*/ 8729 w 18361"/>
                  <a:gd name="connsiteY21" fmla="*/ 21479 h 21549"/>
                  <a:gd name="connsiteX22" fmla="*/ 9080 w 18361"/>
                  <a:gd name="connsiteY22" fmla="*/ 21198 h 21549"/>
                  <a:gd name="connsiteX23" fmla="*/ 9033 w 18361"/>
                  <a:gd name="connsiteY23" fmla="*/ 20673 h 21549"/>
                  <a:gd name="connsiteX24" fmla="*/ 10494 w 18361"/>
                  <a:gd name="connsiteY24" fmla="*/ 15414 h 21549"/>
                  <a:gd name="connsiteX25" fmla="*/ 12284 w 18361"/>
                  <a:gd name="connsiteY25" fmla="*/ 20673 h 21549"/>
                  <a:gd name="connsiteX26" fmla="*/ 12196 w 18361"/>
                  <a:gd name="connsiteY26" fmla="*/ 21249 h 21549"/>
                  <a:gd name="connsiteX27" fmla="*/ 12477 w 18361"/>
                  <a:gd name="connsiteY27" fmla="*/ 21546 h 21549"/>
                  <a:gd name="connsiteX28" fmla="*/ 16613 w 18361"/>
                  <a:gd name="connsiteY28" fmla="*/ 21546 h 21549"/>
                  <a:gd name="connsiteX29" fmla="*/ 17270 w 18361"/>
                  <a:gd name="connsiteY29" fmla="*/ 21151 h 21549"/>
                  <a:gd name="connsiteX30" fmla="*/ 17491 w 18361"/>
                  <a:gd name="connsiteY30" fmla="*/ 20142 h 21549"/>
                  <a:gd name="connsiteX31" fmla="*/ 17478 w 18361"/>
                  <a:gd name="connsiteY31" fmla="*/ 14260 h 21549"/>
                  <a:gd name="connsiteX32" fmla="*/ 17663 w 18361"/>
                  <a:gd name="connsiteY32" fmla="*/ 13742 h 21549"/>
                  <a:gd name="connsiteX33" fmla="*/ 18058 w 18361"/>
                  <a:gd name="connsiteY33" fmla="*/ 13712 h 21549"/>
                  <a:gd name="connsiteX34" fmla="*/ 14599 w 18361"/>
                  <a:gd name="connsiteY34" fmla="*/ 10551 h 21549"/>
                  <a:gd name="connsiteX35" fmla="*/ 18025 w 18361"/>
                  <a:gd name="connsiteY35" fmla="*/ 8004 h 21549"/>
                  <a:gd name="connsiteX36" fmla="*/ 14547 w 18361"/>
                  <a:gd name="connsiteY36" fmla="*/ 7794 h 21549"/>
                  <a:gd name="connsiteX37" fmla="*/ 14287 w 18361"/>
                  <a:gd name="connsiteY37" fmla="*/ 7067 h 21549"/>
                  <a:gd name="connsiteX38" fmla="*/ 14439 w 18361"/>
                  <a:gd name="connsiteY38" fmla="*/ 1589 h 21549"/>
                  <a:gd name="connsiteX39" fmla="*/ 14525 w 18361"/>
                  <a:gd name="connsiteY39" fmla="*/ 965 h 21549"/>
                  <a:gd name="connsiteX40" fmla="*/ 16701 w 18361"/>
                  <a:gd name="connsiteY40" fmla="*/ 35 h 21549"/>
                  <a:gd name="connsiteX41" fmla="*/ 12475 w 18361"/>
                  <a:gd name="connsiteY41" fmla="*/ 35 h 21549"/>
                  <a:gd name="connsiteX42" fmla="*/ 12242 w 18361"/>
                  <a:gd name="connsiteY42" fmla="*/ 246 h 21549"/>
                  <a:gd name="connsiteX43" fmla="*/ 12246 w 18361"/>
                  <a:gd name="connsiteY43" fmla="*/ 558 h 21549"/>
                  <a:gd name="connsiteX44" fmla="*/ 12348 w 18361"/>
                  <a:gd name="connsiteY44" fmla="*/ 843 h 21549"/>
                  <a:gd name="connsiteX45" fmla="*/ 10777 w 18361"/>
                  <a:gd name="connsiteY45" fmla="*/ 5901 h 21549"/>
                  <a:gd name="connsiteX46" fmla="*/ 9004 w 18361"/>
                  <a:gd name="connsiteY46" fmla="*/ 677 h 21549"/>
                  <a:gd name="connsiteX0" fmla="*/ 9004 w 18256"/>
                  <a:gd name="connsiteY0" fmla="*/ 677 h 21549"/>
                  <a:gd name="connsiteX1" fmla="*/ 9073 w 18256"/>
                  <a:gd name="connsiteY1" fmla="*/ 472 h 21549"/>
                  <a:gd name="connsiteX2" fmla="*/ 9077 w 18256"/>
                  <a:gd name="connsiteY2" fmla="*/ 227 h 21549"/>
                  <a:gd name="connsiteX3" fmla="*/ 8840 w 18256"/>
                  <a:gd name="connsiteY3" fmla="*/ 6 h 21549"/>
                  <a:gd name="connsiteX4" fmla="*/ 4591 w 18256"/>
                  <a:gd name="connsiteY4" fmla="*/ 6 h 21549"/>
                  <a:gd name="connsiteX5" fmla="*/ 4008 w 18256"/>
                  <a:gd name="connsiteY5" fmla="*/ 319 h 21549"/>
                  <a:gd name="connsiteX6" fmla="*/ 3762 w 18256"/>
                  <a:gd name="connsiteY6" fmla="*/ 1184 h 21549"/>
                  <a:gd name="connsiteX7" fmla="*/ 3762 w 18256"/>
                  <a:gd name="connsiteY7" fmla="*/ 7466 h 21549"/>
                  <a:gd name="connsiteX8" fmla="*/ 3759 w 18256"/>
                  <a:gd name="connsiteY8" fmla="*/ 7769 h 21549"/>
                  <a:gd name="connsiteX9" fmla="*/ 3683 w 18256"/>
                  <a:gd name="connsiteY9" fmla="*/ 7990 h 21549"/>
                  <a:gd name="connsiteX10" fmla="*/ 3371 w 18256"/>
                  <a:gd name="connsiteY10" fmla="*/ 8045 h 21549"/>
                  <a:gd name="connsiteX11" fmla="*/ 2 w 18256"/>
                  <a:gd name="connsiteY11" fmla="*/ 10579 h 21549"/>
                  <a:gd name="connsiteX12" fmla="*/ 3330 w 18256"/>
                  <a:gd name="connsiteY12" fmla="*/ 13534 h 21549"/>
                  <a:gd name="connsiteX13" fmla="*/ 3571 w 18256"/>
                  <a:gd name="connsiteY13" fmla="*/ 13501 h 21549"/>
                  <a:gd name="connsiteX14" fmla="*/ 3717 w 18256"/>
                  <a:gd name="connsiteY14" fmla="*/ 13688 h 21549"/>
                  <a:gd name="connsiteX15" fmla="*/ 3745 w 18256"/>
                  <a:gd name="connsiteY15" fmla="*/ 13877 h 21549"/>
                  <a:gd name="connsiteX16" fmla="*/ 3750 w 18256"/>
                  <a:gd name="connsiteY16" fmla="*/ 14063 h 21549"/>
                  <a:gd name="connsiteX17" fmla="*/ 3758 w 18256"/>
                  <a:gd name="connsiteY17" fmla="*/ 20177 h 21549"/>
                  <a:gd name="connsiteX18" fmla="*/ 3992 w 18256"/>
                  <a:gd name="connsiteY18" fmla="*/ 21155 h 21549"/>
                  <a:gd name="connsiteX19" fmla="*/ 4279 w 18256"/>
                  <a:gd name="connsiteY19" fmla="*/ 21407 h 21549"/>
                  <a:gd name="connsiteX20" fmla="*/ 4682 w 18256"/>
                  <a:gd name="connsiteY20" fmla="*/ 21479 h 21549"/>
                  <a:gd name="connsiteX21" fmla="*/ 8729 w 18256"/>
                  <a:gd name="connsiteY21" fmla="*/ 21479 h 21549"/>
                  <a:gd name="connsiteX22" fmla="*/ 9080 w 18256"/>
                  <a:gd name="connsiteY22" fmla="*/ 21198 h 21549"/>
                  <a:gd name="connsiteX23" fmla="*/ 9033 w 18256"/>
                  <a:gd name="connsiteY23" fmla="*/ 20673 h 21549"/>
                  <a:gd name="connsiteX24" fmla="*/ 10494 w 18256"/>
                  <a:gd name="connsiteY24" fmla="*/ 15414 h 21549"/>
                  <a:gd name="connsiteX25" fmla="*/ 12284 w 18256"/>
                  <a:gd name="connsiteY25" fmla="*/ 20673 h 21549"/>
                  <a:gd name="connsiteX26" fmla="*/ 12196 w 18256"/>
                  <a:gd name="connsiteY26" fmla="*/ 21249 h 21549"/>
                  <a:gd name="connsiteX27" fmla="*/ 12477 w 18256"/>
                  <a:gd name="connsiteY27" fmla="*/ 21546 h 21549"/>
                  <a:gd name="connsiteX28" fmla="*/ 16613 w 18256"/>
                  <a:gd name="connsiteY28" fmla="*/ 21546 h 21549"/>
                  <a:gd name="connsiteX29" fmla="*/ 17270 w 18256"/>
                  <a:gd name="connsiteY29" fmla="*/ 21151 h 21549"/>
                  <a:gd name="connsiteX30" fmla="*/ 17491 w 18256"/>
                  <a:gd name="connsiteY30" fmla="*/ 20142 h 21549"/>
                  <a:gd name="connsiteX31" fmla="*/ 17478 w 18256"/>
                  <a:gd name="connsiteY31" fmla="*/ 14260 h 21549"/>
                  <a:gd name="connsiteX32" fmla="*/ 17663 w 18256"/>
                  <a:gd name="connsiteY32" fmla="*/ 13742 h 21549"/>
                  <a:gd name="connsiteX33" fmla="*/ 14799 w 18256"/>
                  <a:gd name="connsiteY33" fmla="*/ 13357 h 21549"/>
                  <a:gd name="connsiteX34" fmla="*/ 14599 w 18256"/>
                  <a:gd name="connsiteY34" fmla="*/ 10551 h 21549"/>
                  <a:gd name="connsiteX35" fmla="*/ 18025 w 18256"/>
                  <a:gd name="connsiteY35" fmla="*/ 8004 h 21549"/>
                  <a:gd name="connsiteX36" fmla="*/ 14547 w 18256"/>
                  <a:gd name="connsiteY36" fmla="*/ 7794 h 21549"/>
                  <a:gd name="connsiteX37" fmla="*/ 14287 w 18256"/>
                  <a:gd name="connsiteY37" fmla="*/ 7067 h 21549"/>
                  <a:gd name="connsiteX38" fmla="*/ 14439 w 18256"/>
                  <a:gd name="connsiteY38" fmla="*/ 1589 h 21549"/>
                  <a:gd name="connsiteX39" fmla="*/ 14525 w 18256"/>
                  <a:gd name="connsiteY39" fmla="*/ 965 h 21549"/>
                  <a:gd name="connsiteX40" fmla="*/ 16701 w 18256"/>
                  <a:gd name="connsiteY40" fmla="*/ 35 h 21549"/>
                  <a:gd name="connsiteX41" fmla="*/ 12475 w 18256"/>
                  <a:gd name="connsiteY41" fmla="*/ 35 h 21549"/>
                  <a:gd name="connsiteX42" fmla="*/ 12242 w 18256"/>
                  <a:gd name="connsiteY42" fmla="*/ 246 h 21549"/>
                  <a:gd name="connsiteX43" fmla="*/ 12246 w 18256"/>
                  <a:gd name="connsiteY43" fmla="*/ 558 h 21549"/>
                  <a:gd name="connsiteX44" fmla="*/ 12348 w 18256"/>
                  <a:gd name="connsiteY44" fmla="*/ 843 h 21549"/>
                  <a:gd name="connsiteX45" fmla="*/ 10777 w 18256"/>
                  <a:gd name="connsiteY45" fmla="*/ 5901 h 21549"/>
                  <a:gd name="connsiteX46" fmla="*/ 9004 w 18256"/>
                  <a:gd name="connsiteY46" fmla="*/ 677 h 21549"/>
                  <a:gd name="connsiteX0" fmla="*/ 9004 w 18256"/>
                  <a:gd name="connsiteY0" fmla="*/ 677 h 21548"/>
                  <a:gd name="connsiteX1" fmla="*/ 9073 w 18256"/>
                  <a:gd name="connsiteY1" fmla="*/ 472 h 21548"/>
                  <a:gd name="connsiteX2" fmla="*/ 9077 w 18256"/>
                  <a:gd name="connsiteY2" fmla="*/ 227 h 21548"/>
                  <a:gd name="connsiteX3" fmla="*/ 8840 w 18256"/>
                  <a:gd name="connsiteY3" fmla="*/ 6 h 21548"/>
                  <a:gd name="connsiteX4" fmla="*/ 4591 w 18256"/>
                  <a:gd name="connsiteY4" fmla="*/ 6 h 21548"/>
                  <a:gd name="connsiteX5" fmla="*/ 4008 w 18256"/>
                  <a:gd name="connsiteY5" fmla="*/ 319 h 21548"/>
                  <a:gd name="connsiteX6" fmla="*/ 3762 w 18256"/>
                  <a:gd name="connsiteY6" fmla="*/ 1184 h 21548"/>
                  <a:gd name="connsiteX7" fmla="*/ 3762 w 18256"/>
                  <a:gd name="connsiteY7" fmla="*/ 7466 h 21548"/>
                  <a:gd name="connsiteX8" fmla="*/ 3759 w 18256"/>
                  <a:gd name="connsiteY8" fmla="*/ 7769 h 21548"/>
                  <a:gd name="connsiteX9" fmla="*/ 3683 w 18256"/>
                  <a:gd name="connsiteY9" fmla="*/ 7990 h 21548"/>
                  <a:gd name="connsiteX10" fmla="*/ 3371 w 18256"/>
                  <a:gd name="connsiteY10" fmla="*/ 8045 h 21548"/>
                  <a:gd name="connsiteX11" fmla="*/ 2 w 18256"/>
                  <a:gd name="connsiteY11" fmla="*/ 10579 h 21548"/>
                  <a:gd name="connsiteX12" fmla="*/ 3330 w 18256"/>
                  <a:gd name="connsiteY12" fmla="*/ 13534 h 21548"/>
                  <a:gd name="connsiteX13" fmla="*/ 3571 w 18256"/>
                  <a:gd name="connsiteY13" fmla="*/ 13501 h 21548"/>
                  <a:gd name="connsiteX14" fmla="*/ 3717 w 18256"/>
                  <a:gd name="connsiteY14" fmla="*/ 13688 h 21548"/>
                  <a:gd name="connsiteX15" fmla="*/ 3745 w 18256"/>
                  <a:gd name="connsiteY15" fmla="*/ 13877 h 21548"/>
                  <a:gd name="connsiteX16" fmla="*/ 3750 w 18256"/>
                  <a:gd name="connsiteY16" fmla="*/ 14063 h 21548"/>
                  <a:gd name="connsiteX17" fmla="*/ 3758 w 18256"/>
                  <a:gd name="connsiteY17" fmla="*/ 20177 h 21548"/>
                  <a:gd name="connsiteX18" fmla="*/ 3992 w 18256"/>
                  <a:gd name="connsiteY18" fmla="*/ 21155 h 21548"/>
                  <a:gd name="connsiteX19" fmla="*/ 4279 w 18256"/>
                  <a:gd name="connsiteY19" fmla="*/ 21407 h 21548"/>
                  <a:gd name="connsiteX20" fmla="*/ 4682 w 18256"/>
                  <a:gd name="connsiteY20" fmla="*/ 21479 h 21548"/>
                  <a:gd name="connsiteX21" fmla="*/ 8729 w 18256"/>
                  <a:gd name="connsiteY21" fmla="*/ 21479 h 21548"/>
                  <a:gd name="connsiteX22" fmla="*/ 9080 w 18256"/>
                  <a:gd name="connsiteY22" fmla="*/ 21198 h 21548"/>
                  <a:gd name="connsiteX23" fmla="*/ 9033 w 18256"/>
                  <a:gd name="connsiteY23" fmla="*/ 20673 h 21548"/>
                  <a:gd name="connsiteX24" fmla="*/ 10494 w 18256"/>
                  <a:gd name="connsiteY24" fmla="*/ 15414 h 21548"/>
                  <a:gd name="connsiteX25" fmla="*/ 12284 w 18256"/>
                  <a:gd name="connsiteY25" fmla="*/ 20673 h 21548"/>
                  <a:gd name="connsiteX26" fmla="*/ 12196 w 18256"/>
                  <a:gd name="connsiteY26" fmla="*/ 21249 h 21548"/>
                  <a:gd name="connsiteX27" fmla="*/ 12477 w 18256"/>
                  <a:gd name="connsiteY27" fmla="*/ 21546 h 21548"/>
                  <a:gd name="connsiteX28" fmla="*/ 16613 w 18256"/>
                  <a:gd name="connsiteY28" fmla="*/ 21546 h 21548"/>
                  <a:gd name="connsiteX29" fmla="*/ 17270 w 18256"/>
                  <a:gd name="connsiteY29" fmla="*/ 21151 h 21548"/>
                  <a:gd name="connsiteX30" fmla="*/ 14763 w 18256"/>
                  <a:gd name="connsiteY30" fmla="*/ 20260 h 21548"/>
                  <a:gd name="connsiteX31" fmla="*/ 17478 w 18256"/>
                  <a:gd name="connsiteY31" fmla="*/ 14260 h 21548"/>
                  <a:gd name="connsiteX32" fmla="*/ 17663 w 18256"/>
                  <a:gd name="connsiteY32" fmla="*/ 13742 h 21548"/>
                  <a:gd name="connsiteX33" fmla="*/ 14799 w 18256"/>
                  <a:gd name="connsiteY33" fmla="*/ 13357 h 21548"/>
                  <a:gd name="connsiteX34" fmla="*/ 14599 w 18256"/>
                  <a:gd name="connsiteY34" fmla="*/ 10551 h 21548"/>
                  <a:gd name="connsiteX35" fmla="*/ 18025 w 18256"/>
                  <a:gd name="connsiteY35" fmla="*/ 8004 h 21548"/>
                  <a:gd name="connsiteX36" fmla="*/ 14547 w 18256"/>
                  <a:gd name="connsiteY36" fmla="*/ 7794 h 21548"/>
                  <a:gd name="connsiteX37" fmla="*/ 14287 w 18256"/>
                  <a:gd name="connsiteY37" fmla="*/ 7067 h 21548"/>
                  <a:gd name="connsiteX38" fmla="*/ 14439 w 18256"/>
                  <a:gd name="connsiteY38" fmla="*/ 1589 h 21548"/>
                  <a:gd name="connsiteX39" fmla="*/ 14525 w 18256"/>
                  <a:gd name="connsiteY39" fmla="*/ 965 h 21548"/>
                  <a:gd name="connsiteX40" fmla="*/ 16701 w 18256"/>
                  <a:gd name="connsiteY40" fmla="*/ 35 h 21548"/>
                  <a:gd name="connsiteX41" fmla="*/ 12475 w 18256"/>
                  <a:gd name="connsiteY41" fmla="*/ 35 h 21548"/>
                  <a:gd name="connsiteX42" fmla="*/ 12242 w 18256"/>
                  <a:gd name="connsiteY42" fmla="*/ 246 h 21548"/>
                  <a:gd name="connsiteX43" fmla="*/ 12246 w 18256"/>
                  <a:gd name="connsiteY43" fmla="*/ 558 h 21548"/>
                  <a:gd name="connsiteX44" fmla="*/ 12348 w 18256"/>
                  <a:gd name="connsiteY44" fmla="*/ 843 h 21548"/>
                  <a:gd name="connsiteX45" fmla="*/ 10777 w 18256"/>
                  <a:gd name="connsiteY45" fmla="*/ 5901 h 21548"/>
                  <a:gd name="connsiteX46" fmla="*/ 9004 w 18256"/>
                  <a:gd name="connsiteY46" fmla="*/ 677 h 21548"/>
                  <a:gd name="connsiteX0" fmla="*/ 9004 w 18256"/>
                  <a:gd name="connsiteY0" fmla="*/ 677 h 21548"/>
                  <a:gd name="connsiteX1" fmla="*/ 9073 w 18256"/>
                  <a:gd name="connsiteY1" fmla="*/ 472 h 21548"/>
                  <a:gd name="connsiteX2" fmla="*/ 9077 w 18256"/>
                  <a:gd name="connsiteY2" fmla="*/ 227 h 21548"/>
                  <a:gd name="connsiteX3" fmla="*/ 8840 w 18256"/>
                  <a:gd name="connsiteY3" fmla="*/ 6 h 21548"/>
                  <a:gd name="connsiteX4" fmla="*/ 4591 w 18256"/>
                  <a:gd name="connsiteY4" fmla="*/ 6 h 21548"/>
                  <a:gd name="connsiteX5" fmla="*/ 4008 w 18256"/>
                  <a:gd name="connsiteY5" fmla="*/ 319 h 21548"/>
                  <a:gd name="connsiteX6" fmla="*/ 3762 w 18256"/>
                  <a:gd name="connsiteY6" fmla="*/ 1184 h 21548"/>
                  <a:gd name="connsiteX7" fmla="*/ 3762 w 18256"/>
                  <a:gd name="connsiteY7" fmla="*/ 7466 h 21548"/>
                  <a:gd name="connsiteX8" fmla="*/ 3759 w 18256"/>
                  <a:gd name="connsiteY8" fmla="*/ 7769 h 21548"/>
                  <a:gd name="connsiteX9" fmla="*/ 3683 w 18256"/>
                  <a:gd name="connsiteY9" fmla="*/ 7990 h 21548"/>
                  <a:gd name="connsiteX10" fmla="*/ 3371 w 18256"/>
                  <a:gd name="connsiteY10" fmla="*/ 8045 h 21548"/>
                  <a:gd name="connsiteX11" fmla="*/ 2 w 18256"/>
                  <a:gd name="connsiteY11" fmla="*/ 10579 h 21548"/>
                  <a:gd name="connsiteX12" fmla="*/ 3330 w 18256"/>
                  <a:gd name="connsiteY12" fmla="*/ 13534 h 21548"/>
                  <a:gd name="connsiteX13" fmla="*/ 3571 w 18256"/>
                  <a:gd name="connsiteY13" fmla="*/ 13501 h 21548"/>
                  <a:gd name="connsiteX14" fmla="*/ 3717 w 18256"/>
                  <a:gd name="connsiteY14" fmla="*/ 13688 h 21548"/>
                  <a:gd name="connsiteX15" fmla="*/ 3745 w 18256"/>
                  <a:gd name="connsiteY15" fmla="*/ 13877 h 21548"/>
                  <a:gd name="connsiteX16" fmla="*/ 3750 w 18256"/>
                  <a:gd name="connsiteY16" fmla="*/ 14063 h 21548"/>
                  <a:gd name="connsiteX17" fmla="*/ 3758 w 18256"/>
                  <a:gd name="connsiteY17" fmla="*/ 20177 h 21548"/>
                  <a:gd name="connsiteX18" fmla="*/ 3992 w 18256"/>
                  <a:gd name="connsiteY18" fmla="*/ 21155 h 21548"/>
                  <a:gd name="connsiteX19" fmla="*/ 4279 w 18256"/>
                  <a:gd name="connsiteY19" fmla="*/ 21407 h 21548"/>
                  <a:gd name="connsiteX20" fmla="*/ 4682 w 18256"/>
                  <a:gd name="connsiteY20" fmla="*/ 21479 h 21548"/>
                  <a:gd name="connsiteX21" fmla="*/ 8729 w 18256"/>
                  <a:gd name="connsiteY21" fmla="*/ 21479 h 21548"/>
                  <a:gd name="connsiteX22" fmla="*/ 9080 w 18256"/>
                  <a:gd name="connsiteY22" fmla="*/ 21198 h 21548"/>
                  <a:gd name="connsiteX23" fmla="*/ 9033 w 18256"/>
                  <a:gd name="connsiteY23" fmla="*/ 20673 h 21548"/>
                  <a:gd name="connsiteX24" fmla="*/ 10494 w 18256"/>
                  <a:gd name="connsiteY24" fmla="*/ 15414 h 21548"/>
                  <a:gd name="connsiteX25" fmla="*/ 12284 w 18256"/>
                  <a:gd name="connsiteY25" fmla="*/ 20673 h 21548"/>
                  <a:gd name="connsiteX26" fmla="*/ 12196 w 18256"/>
                  <a:gd name="connsiteY26" fmla="*/ 21249 h 21548"/>
                  <a:gd name="connsiteX27" fmla="*/ 12477 w 18256"/>
                  <a:gd name="connsiteY27" fmla="*/ 21546 h 21548"/>
                  <a:gd name="connsiteX28" fmla="*/ 16613 w 18256"/>
                  <a:gd name="connsiteY28" fmla="*/ 21546 h 21548"/>
                  <a:gd name="connsiteX29" fmla="*/ 17270 w 18256"/>
                  <a:gd name="connsiteY29" fmla="*/ 21151 h 21548"/>
                  <a:gd name="connsiteX30" fmla="*/ 14763 w 18256"/>
                  <a:gd name="connsiteY30" fmla="*/ 20260 h 21548"/>
                  <a:gd name="connsiteX31" fmla="*/ 17478 w 18256"/>
                  <a:gd name="connsiteY31" fmla="*/ 14260 h 21548"/>
                  <a:gd name="connsiteX32" fmla="*/ 15314 w 18256"/>
                  <a:gd name="connsiteY32" fmla="*/ 14333 h 21548"/>
                  <a:gd name="connsiteX33" fmla="*/ 14799 w 18256"/>
                  <a:gd name="connsiteY33" fmla="*/ 13357 h 21548"/>
                  <a:gd name="connsiteX34" fmla="*/ 14599 w 18256"/>
                  <a:gd name="connsiteY34" fmla="*/ 10551 h 21548"/>
                  <a:gd name="connsiteX35" fmla="*/ 18025 w 18256"/>
                  <a:gd name="connsiteY35" fmla="*/ 8004 h 21548"/>
                  <a:gd name="connsiteX36" fmla="*/ 14547 w 18256"/>
                  <a:gd name="connsiteY36" fmla="*/ 7794 h 21548"/>
                  <a:gd name="connsiteX37" fmla="*/ 14287 w 18256"/>
                  <a:gd name="connsiteY37" fmla="*/ 7067 h 21548"/>
                  <a:gd name="connsiteX38" fmla="*/ 14439 w 18256"/>
                  <a:gd name="connsiteY38" fmla="*/ 1589 h 21548"/>
                  <a:gd name="connsiteX39" fmla="*/ 14525 w 18256"/>
                  <a:gd name="connsiteY39" fmla="*/ 965 h 21548"/>
                  <a:gd name="connsiteX40" fmla="*/ 16701 w 18256"/>
                  <a:gd name="connsiteY40" fmla="*/ 35 h 21548"/>
                  <a:gd name="connsiteX41" fmla="*/ 12475 w 18256"/>
                  <a:gd name="connsiteY41" fmla="*/ 35 h 21548"/>
                  <a:gd name="connsiteX42" fmla="*/ 12242 w 18256"/>
                  <a:gd name="connsiteY42" fmla="*/ 246 h 21548"/>
                  <a:gd name="connsiteX43" fmla="*/ 12246 w 18256"/>
                  <a:gd name="connsiteY43" fmla="*/ 558 h 21548"/>
                  <a:gd name="connsiteX44" fmla="*/ 12348 w 18256"/>
                  <a:gd name="connsiteY44" fmla="*/ 843 h 21548"/>
                  <a:gd name="connsiteX45" fmla="*/ 10777 w 18256"/>
                  <a:gd name="connsiteY45" fmla="*/ 5901 h 21548"/>
                  <a:gd name="connsiteX46" fmla="*/ 9004 w 18256"/>
                  <a:gd name="connsiteY46" fmla="*/ 677 h 21548"/>
                  <a:gd name="connsiteX0" fmla="*/ 9004 w 18256"/>
                  <a:gd name="connsiteY0" fmla="*/ 677 h 21547"/>
                  <a:gd name="connsiteX1" fmla="*/ 9073 w 18256"/>
                  <a:gd name="connsiteY1" fmla="*/ 472 h 21547"/>
                  <a:gd name="connsiteX2" fmla="*/ 9077 w 18256"/>
                  <a:gd name="connsiteY2" fmla="*/ 227 h 21547"/>
                  <a:gd name="connsiteX3" fmla="*/ 8840 w 18256"/>
                  <a:gd name="connsiteY3" fmla="*/ 6 h 21547"/>
                  <a:gd name="connsiteX4" fmla="*/ 4591 w 18256"/>
                  <a:gd name="connsiteY4" fmla="*/ 6 h 21547"/>
                  <a:gd name="connsiteX5" fmla="*/ 4008 w 18256"/>
                  <a:gd name="connsiteY5" fmla="*/ 319 h 21547"/>
                  <a:gd name="connsiteX6" fmla="*/ 3762 w 18256"/>
                  <a:gd name="connsiteY6" fmla="*/ 1184 h 21547"/>
                  <a:gd name="connsiteX7" fmla="*/ 3762 w 18256"/>
                  <a:gd name="connsiteY7" fmla="*/ 7466 h 21547"/>
                  <a:gd name="connsiteX8" fmla="*/ 3759 w 18256"/>
                  <a:gd name="connsiteY8" fmla="*/ 7769 h 21547"/>
                  <a:gd name="connsiteX9" fmla="*/ 3683 w 18256"/>
                  <a:gd name="connsiteY9" fmla="*/ 7990 h 21547"/>
                  <a:gd name="connsiteX10" fmla="*/ 3371 w 18256"/>
                  <a:gd name="connsiteY10" fmla="*/ 8045 h 21547"/>
                  <a:gd name="connsiteX11" fmla="*/ 2 w 18256"/>
                  <a:gd name="connsiteY11" fmla="*/ 10579 h 21547"/>
                  <a:gd name="connsiteX12" fmla="*/ 3330 w 18256"/>
                  <a:gd name="connsiteY12" fmla="*/ 13534 h 21547"/>
                  <a:gd name="connsiteX13" fmla="*/ 3571 w 18256"/>
                  <a:gd name="connsiteY13" fmla="*/ 13501 h 21547"/>
                  <a:gd name="connsiteX14" fmla="*/ 3717 w 18256"/>
                  <a:gd name="connsiteY14" fmla="*/ 13688 h 21547"/>
                  <a:gd name="connsiteX15" fmla="*/ 3745 w 18256"/>
                  <a:gd name="connsiteY15" fmla="*/ 13877 h 21547"/>
                  <a:gd name="connsiteX16" fmla="*/ 3750 w 18256"/>
                  <a:gd name="connsiteY16" fmla="*/ 14063 h 21547"/>
                  <a:gd name="connsiteX17" fmla="*/ 3758 w 18256"/>
                  <a:gd name="connsiteY17" fmla="*/ 20177 h 21547"/>
                  <a:gd name="connsiteX18" fmla="*/ 3992 w 18256"/>
                  <a:gd name="connsiteY18" fmla="*/ 21155 h 21547"/>
                  <a:gd name="connsiteX19" fmla="*/ 4279 w 18256"/>
                  <a:gd name="connsiteY19" fmla="*/ 21407 h 21547"/>
                  <a:gd name="connsiteX20" fmla="*/ 4682 w 18256"/>
                  <a:gd name="connsiteY20" fmla="*/ 21479 h 21547"/>
                  <a:gd name="connsiteX21" fmla="*/ 8729 w 18256"/>
                  <a:gd name="connsiteY21" fmla="*/ 21479 h 21547"/>
                  <a:gd name="connsiteX22" fmla="*/ 9080 w 18256"/>
                  <a:gd name="connsiteY22" fmla="*/ 21198 h 21547"/>
                  <a:gd name="connsiteX23" fmla="*/ 9033 w 18256"/>
                  <a:gd name="connsiteY23" fmla="*/ 20673 h 21547"/>
                  <a:gd name="connsiteX24" fmla="*/ 10494 w 18256"/>
                  <a:gd name="connsiteY24" fmla="*/ 15414 h 21547"/>
                  <a:gd name="connsiteX25" fmla="*/ 12284 w 18256"/>
                  <a:gd name="connsiteY25" fmla="*/ 20673 h 21547"/>
                  <a:gd name="connsiteX26" fmla="*/ 12196 w 18256"/>
                  <a:gd name="connsiteY26" fmla="*/ 21249 h 21547"/>
                  <a:gd name="connsiteX27" fmla="*/ 12477 w 18256"/>
                  <a:gd name="connsiteY27" fmla="*/ 21546 h 21547"/>
                  <a:gd name="connsiteX28" fmla="*/ 16613 w 18256"/>
                  <a:gd name="connsiteY28" fmla="*/ 21546 h 21547"/>
                  <a:gd name="connsiteX29" fmla="*/ 14769 w 18256"/>
                  <a:gd name="connsiteY29" fmla="*/ 20914 h 21547"/>
                  <a:gd name="connsiteX30" fmla="*/ 14763 w 18256"/>
                  <a:gd name="connsiteY30" fmla="*/ 20260 h 21547"/>
                  <a:gd name="connsiteX31" fmla="*/ 17478 w 18256"/>
                  <a:gd name="connsiteY31" fmla="*/ 14260 h 21547"/>
                  <a:gd name="connsiteX32" fmla="*/ 15314 w 18256"/>
                  <a:gd name="connsiteY32" fmla="*/ 14333 h 21547"/>
                  <a:gd name="connsiteX33" fmla="*/ 14799 w 18256"/>
                  <a:gd name="connsiteY33" fmla="*/ 13357 h 21547"/>
                  <a:gd name="connsiteX34" fmla="*/ 14599 w 18256"/>
                  <a:gd name="connsiteY34" fmla="*/ 10551 h 21547"/>
                  <a:gd name="connsiteX35" fmla="*/ 18025 w 18256"/>
                  <a:gd name="connsiteY35" fmla="*/ 8004 h 21547"/>
                  <a:gd name="connsiteX36" fmla="*/ 14547 w 18256"/>
                  <a:gd name="connsiteY36" fmla="*/ 7794 h 21547"/>
                  <a:gd name="connsiteX37" fmla="*/ 14287 w 18256"/>
                  <a:gd name="connsiteY37" fmla="*/ 7067 h 21547"/>
                  <a:gd name="connsiteX38" fmla="*/ 14439 w 18256"/>
                  <a:gd name="connsiteY38" fmla="*/ 1589 h 21547"/>
                  <a:gd name="connsiteX39" fmla="*/ 14525 w 18256"/>
                  <a:gd name="connsiteY39" fmla="*/ 965 h 21547"/>
                  <a:gd name="connsiteX40" fmla="*/ 16701 w 18256"/>
                  <a:gd name="connsiteY40" fmla="*/ 35 h 21547"/>
                  <a:gd name="connsiteX41" fmla="*/ 12475 w 18256"/>
                  <a:gd name="connsiteY41" fmla="*/ 35 h 21547"/>
                  <a:gd name="connsiteX42" fmla="*/ 12242 w 18256"/>
                  <a:gd name="connsiteY42" fmla="*/ 246 h 21547"/>
                  <a:gd name="connsiteX43" fmla="*/ 12246 w 18256"/>
                  <a:gd name="connsiteY43" fmla="*/ 558 h 21547"/>
                  <a:gd name="connsiteX44" fmla="*/ 12348 w 18256"/>
                  <a:gd name="connsiteY44" fmla="*/ 843 h 21547"/>
                  <a:gd name="connsiteX45" fmla="*/ 10777 w 18256"/>
                  <a:gd name="connsiteY45" fmla="*/ 5901 h 21547"/>
                  <a:gd name="connsiteX46" fmla="*/ 9004 w 18256"/>
                  <a:gd name="connsiteY46" fmla="*/ 677 h 21547"/>
                  <a:gd name="connsiteX0" fmla="*/ 9004 w 18256"/>
                  <a:gd name="connsiteY0" fmla="*/ 677 h 21547"/>
                  <a:gd name="connsiteX1" fmla="*/ 9073 w 18256"/>
                  <a:gd name="connsiteY1" fmla="*/ 472 h 21547"/>
                  <a:gd name="connsiteX2" fmla="*/ 9077 w 18256"/>
                  <a:gd name="connsiteY2" fmla="*/ 227 h 21547"/>
                  <a:gd name="connsiteX3" fmla="*/ 8840 w 18256"/>
                  <a:gd name="connsiteY3" fmla="*/ 6 h 21547"/>
                  <a:gd name="connsiteX4" fmla="*/ 4591 w 18256"/>
                  <a:gd name="connsiteY4" fmla="*/ 6 h 21547"/>
                  <a:gd name="connsiteX5" fmla="*/ 4008 w 18256"/>
                  <a:gd name="connsiteY5" fmla="*/ 319 h 21547"/>
                  <a:gd name="connsiteX6" fmla="*/ 3762 w 18256"/>
                  <a:gd name="connsiteY6" fmla="*/ 1184 h 21547"/>
                  <a:gd name="connsiteX7" fmla="*/ 3762 w 18256"/>
                  <a:gd name="connsiteY7" fmla="*/ 7466 h 21547"/>
                  <a:gd name="connsiteX8" fmla="*/ 3759 w 18256"/>
                  <a:gd name="connsiteY8" fmla="*/ 7769 h 21547"/>
                  <a:gd name="connsiteX9" fmla="*/ 3683 w 18256"/>
                  <a:gd name="connsiteY9" fmla="*/ 7990 h 21547"/>
                  <a:gd name="connsiteX10" fmla="*/ 3371 w 18256"/>
                  <a:gd name="connsiteY10" fmla="*/ 8045 h 21547"/>
                  <a:gd name="connsiteX11" fmla="*/ 2 w 18256"/>
                  <a:gd name="connsiteY11" fmla="*/ 10579 h 21547"/>
                  <a:gd name="connsiteX12" fmla="*/ 3330 w 18256"/>
                  <a:gd name="connsiteY12" fmla="*/ 13534 h 21547"/>
                  <a:gd name="connsiteX13" fmla="*/ 3571 w 18256"/>
                  <a:gd name="connsiteY13" fmla="*/ 13501 h 21547"/>
                  <a:gd name="connsiteX14" fmla="*/ 3717 w 18256"/>
                  <a:gd name="connsiteY14" fmla="*/ 13688 h 21547"/>
                  <a:gd name="connsiteX15" fmla="*/ 3745 w 18256"/>
                  <a:gd name="connsiteY15" fmla="*/ 13877 h 21547"/>
                  <a:gd name="connsiteX16" fmla="*/ 3750 w 18256"/>
                  <a:gd name="connsiteY16" fmla="*/ 14063 h 21547"/>
                  <a:gd name="connsiteX17" fmla="*/ 3758 w 18256"/>
                  <a:gd name="connsiteY17" fmla="*/ 20177 h 21547"/>
                  <a:gd name="connsiteX18" fmla="*/ 3992 w 18256"/>
                  <a:gd name="connsiteY18" fmla="*/ 21155 h 21547"/>
                  <a:gd name="connsiteX19" fmla="*/ 4279 w 18256"/>
                  <a:gd name="connsiteY19" fmla="*/ 21407 h 21547"/>
                  <a:gd name="connsiteX20" fmla="*/ 4682 w 18256"/>
                  <a:gd name="connsiteY20" fmla="*/ 21479 h 21547"/>
                  <a:gd name="connsiteX21" fmla="*/ 8729 w 18256"/>
                  <a:gd name="connsiteY21" fmla="*/ 21479 h 21547"/>
                  <a:gd name="connsiteX22" fmla="*/ 9080 w 18256"/>
                  <a:gd name="connsiteY22" fmla="*/ 21198 h 21547"/>
                  <a:gd name="connsiteX23" fmla="*/ 9033 w 18256"/>
                  <a:gd name="connsiteY23" fmla="*/ 20673 h 21547"/>
                  <a:gd name="connsiteX24" fmla="*/ 10494 w 18256"/>
                  <a:gd name="connsiteY24" fmla="*/ 15414 h 21547"/>
                  <a:gd name="connsiteX25" fmla="*/ 12284 w 18256"/>
                  <a:gd name="connsiteY25" fmla="*/ 20673 h 21547"/>
                  <a:gd name="connsiteX26" fmla="*/ 12196 w 18256"/>
                  <a:gd name="connsiteY26" fmla="*/ 21249 h 21547"/>
                  <a:gd name="connsiteX27" fmla="*/ 12477 w 18256"/>
                  <a:gd name="connsiteY27" fmla="*/ 21546 h 21547"/>
                  <a:gd name="connsiteX28" fmla="*/ 16613 w 18256"/>
                  <a:gd name="connsiteY28" fmla="*/ 21546 h 21547"/>
                  <a:gd name="connsiteX29" fmla="*/ 14769 w 18256"/>
                  <a:gd name="connsiteY29" fmla="*/ 20914 h 21547"/>
                  <a:gd name="connsiteX30" fmla="*/ 14763 w 18256"/>
                  <a:gd name="connsiteY30" fmla="*/ 20260 h 21547"/>
                  <a:gd name="connsiteX31" fmla="*/ 14750 w 18256"/>
                  <a:gd name="connsiteY31" fmla="*/ 15798 h 21547"/>
                  <a:gd name="connsiteX32" fmla="*/ 15314 w 18256"/>
                  <a:gd name="connsiteY32" fmla="*/ 14333 h 21547"/>
                  <a:gd name="connsiteX33" fmla="*/ 14799 w 18256"/>
                  <a:gd name="connsiteY33" fmla="*/ 13357 h 21547"/>
                  <a:gd name="connsiteX34" fmla="*/ 14599 w 18256"/>
                  <a:gd name="connsiteY34" fmla="*/ 10551 h 21547"/>
                  <a:gd name="connsiteX35" fmla="*/ 18025 w 18256"/>
                  <a:gd name="connsiteY35" fmla="*/ 8004 h 21547"/>
                  <a:gd name="connsiteX36" fmla="*/ 14547 w 18256"/>
                  <a:gd name="connsiteY36" fmla="*/ 7794 h 21547"/>
                  <a:gd name="connsiteX37" fmla="*/ 14287 w 18256"/>
                  <a:gd name="connsiteY37" fmla="*/ 7067 h 21547"/>
                  <a:gd name="connsiteX38" fmla="*/ 14439 w 18256"/>
                  <a:gd name="connsiteY38" fmla="*/ 1589 h 21547"/>
                  <a:gd name="connsiteX39" fmla="*/ 14525 w 18256"/>
                  <a:gd name="connsiteY39" fmla="*/ 965 h 21547"/>
                  <a:gd name="connsiteX40" fmla="*/ 16701 w 18256"/>
                  <a:gd name="connsiteY40" fmla="*/ 35 h 21547"/>
                  <a:gd name="connsiteX41" fmla="*/ 12475 w 18256"/>
                  <a:gd name="connsiteY41" fmla="*/ 35 h 21547"/>
                  <a:gd name="connsiteX42" fmla="*/ 12242 w 18256"/>
                  <a:gd name="connsiteY42" fmla="*/ 246 h 21547"/>
                  <a:gd name="connsiteX43" fmla="*/ 12246 w 18256"/>
                  <a:gd name="connsiteY43" fmla="*/ 558 h 21547"/>
                  <a:gd name="connsiteX44" fmla="*/ 12348 w 18256"/>
                  <a:gd name="connsiteY44" fmla="*/ 843 h 21547"/>
                  <a:gd name="connsiteX45" fmla="*/ 10777 w 18256"/>
                  <a:gd name="connsiteY45" fmla="*/ 5901 h 21547"/>
                  <a:gd name="connsiteX46" fmla="*/ 9004 w 18256"/>
                  <a:gd name="connsiteY46" fmla="*/ 677 h 21547"/>
                  <a:gd name="connsiteX0" fmla="*/ 9004 w 16715"/>
                  <a:gd name="connsiteY0" fmla="*/ 677 h 21547"/>
                  <a:gd name="connsiteX1" fmla="*/ 9073 w 16715"/>
                  <a:gd name="connsiteY1" fmla="*/ 472 h 21547"/>
                  <a:gd name="connsiteX2" fmla="*/ 9077 w 16715"/>
                  <a:gd name="connsiteY2" fmla="*/ 227 h 21547"/>
                  <a:gd name="connsiteX3" fmla="*/ 8840 w 16715"/>
                  <a:gd name="connsiteY3" fmla="*/ 6 h 21547"/>
                  <a:gd name="connsiteX4" fmla="*/ 4591 w 16715"/>
                  <a:gd name="connsiteY4" fmla="*/ 6 h 21547"/>
                  <a:gd name="connsiteX5" fmla="*/ 4008 w 16715"/>
                  <a:gd name="connsiteY5" fmla="*/ 319 h 21547"/>
                  <a:gd name="connsiteX6" fmla="*/ 3762 w 16715"/>
                  <a:gd name="connsiteY6" fmla="*/ 1184 h 21547"/>
                  <a:gd name="connsiteX7" fmla="*/ 3762 w 16715"/>
                  <a:gd name="connsiteY7" fmla="*/ 7466 h 21547"/>
                  <a:gd name="connsiteX8" fmla="*/ 3759 w 16715"/>
                  <a:gd name="connsiteY8" fmla="*/ 7769 h 21547"/>
                  <a:gd name="connsiteX9" fmla="*/ 3683 w 16715"/>
                  <a:gd name="connsiteY9" fmla="*/ 7990 h 21547"/>
                  <a:gd name="connsiteX10" fmla="*/ 3371 w 16715"/>
                  <a:gd name="connsiteY10" fmla="*/ 8045 h 21547"/>
                  <a:gd name="connsiteX11" fmla="*/ 2 w 16715"/>
                  <a:gd name="connsiteY11" fmla="*/ 10579 h 21547"/>
                  <a:gd name="connsiteX12" fmla="*/ 3330 w 16715"/>
                  <a:gd name="connsiteY12" fmla="*/ 13534 h 21547"/>
                  <a:gd name="connsiteX13" fmla="*/ 3571 w 16715"/>
                  <a:gd name="connsiteY13" fmla="*/ 13501 h 21547"/>
                  <a:gd name="connsiteX14" fmla="*/ 3717 w 16715"/>
                  <a:gd name="connsiteY14" fmla="*/ 13688 h 21547"/>
                  <a:gd name="connsiteX15" fmla="*/ 3745 w 16715"/>
                  <a:gd name="connsiteY15" fmla="*/ 13877 h 21547"/>
                  <a:gd name="connsiteX16" fmla="*/ 3750 w 16715"/>
                  <a:gd name="connsiteY16" fmla="*/ 14063 h 21547"/>
                  <a:gd name="connsiteX17" fmla="*/ 3758 w 16715"/>
                  <a:gd name="connsiteY17" fmla="*/ 20177 h 21547"/>
                  <a:gd name="connsiteX18" fmla="*/ 3992 w 16715"/>
                  <a:gd name="connsiteY18" fmla="*/ 21155 h 21547"/>
                  <a:gd name="connsiteX19" fmla="*/ 4279 w 16715"/>
                  <a:gd name="connsiteY19" fmla="*/ 21407 h 21547"/>
                  <a:gd name="connsiteX20" fmla="*/ 4682 w 16715"/>
                  <a:gd name="connsiteY20" fmla="*/ 21479 h 21547"/>
                  <a:gd name="connsiteX21" fmla="*/ 8729 w 16715"/>
                  <a:gd name="connsiteY21" fmla="*/ 21479 h 21547"/>
                  <a:gd name="connsiteX22" fmla="*/ 9080 w 16715"/>
                  <a:gd name="connsiteY22" fmla="*/ 21198 h 21547"/>
                  <a:gd name="connsiteX23" fmla="*/ 9033 w 16715"/>
                  <a:gd name="connsiteY23" fmla="*/ 20673 h 21547"/>
                  <a:gd name="connsiteX24" fmla="*/ 10494 w 16715"/>
                  <a:gd name="connsiteY24" fmla="*/ 15414 h 21547"/>
                  <a:gd name="connsiteX25" fmla="*/ 12284 w 16715"/>
                  <a:gd name="connsiteY25" fmla="*/ 20673 h 21547"/>
                  <a:gd name="connsiteX26" fmla="*/ 12196 w 16715"/>
                  <a:gd name="connsiteY26" fmla="*/ 21249 h 21547"/>
                  <a:gd name="connsiteX27" fmla="*/ 12477 w 16715"/>
                  <a:gd name="connsiteY27" fmla="*/ 21546 h 21547"/>
                  <a:gd name="connsiteX28" fmla="*/ 16613 w 16715"/>
                  <a:gd name="connsiteY28" fmla="*/ 21546 h 21547"/>
                  <a:gd name="connsiteX29" fmla="*/ 14769 w 16715"/>
                  <a:gd name="connsiteY29" fmla="*/ 20914 h 21547"/>
                  <a:gd name="connsiteX30" fmla="*/ 14763 w 16715"/>
                  <a:gd name="connsiteY30" fmla="*/ 20260 h 21547"/>
                  <a:gd name="connsiteX31" fmla="*/ 14750 w 16715"/>
                  <a:gd name="connsiteY31" fmla="*/ 15798 h 21547"/>
                  <a:gd name="connsiteX32" fmla="*/ 15314 w 16715"/>
                  <a:gd name="connsiteY32" fmla="*/ 14333 h 21547"/>
                  <a:gd name="connsiteX33" fmla="*/ 14799 w 16715"/>
                  <a:gd name="connsiteY33" fmla="*/ 13357 h 21547"/>
                  <a:gd name="connsiteX34" fmla="*/ 14599 w 16715"/>
                  <a:gd name="connsiteY34" fmla="*/ 10551 h 21547"/>
                  <a:gd name="connsiteX35" fmla="*/ 14766 w 16715"/>
                  <a:gd name="connsiteY35" fmla="*/ 8122 h 21547"/>
                  <a:gd name="connsiteX36" fmla="*/ 14547 w 16715"/>
                  <a:gd name="connsiteY36" fmla="*/ 7794 h 21547"/>
                  <a:gd name="connsiteX37" fmla="*/ 14287 w 16715"/>
                  <a:gd name="connsiteY37" fmla="*/ 7067 h 21547"/>
                  <a:gd name="connsiteX38" fmla="*/ 14439 w 16715"/>
                  <a:gd name="connsiteY38" fmla="*/ 1589 h 21547"/>
                  <a:gd name="connsiteX39" fmla="*/ 14525 w 16715"/>
                  <a:gd name="connsiteY39" fmla="*/ 965 h 21547"/>
                  <a:gd name="connsiteX40" fmla="*/ 16701 w 16715"/>
                  <a:gd name="connsiteY40" fmla="*/ 35 h 21547"/>
                  <a:gd name="connsiteX41" fmla="*/ 12475 w 16715"/>
                  <a:gd name="connsiteY41" fmla="*/ 35 h 21547"/>
                  <a:gd name="connsiteX42" fmla="*/ 12242 w 16715"/>
                  <a:gd name="connsiteY42" fmla="*/ 246 h 21547"/>
                  <a:gd name="connsiteX43" fmla="*/ 12246 w 16715"/>
                  <a:gd name="connsiteY43" fmla="*/ 558 h 21547"/>
                  <a:gd name="connsiteX44" fmla="*/ 12348 w 16715"/>
                  <a:gd name="connsiteY44" fmla="*/ 843 h 21547"/>
                  <a:gd name="connsiteX45" fmla="*/ 10777 w 16715"/>
                  <a:gd name="connsiteY45" fmla="*/ 5901 h 21547"/>
                  <a:gd name="connsiteX46" fmla="*/ 9004 w 16715"/>
                  <a:gd name="connsiteY46" fmla="*/ 677 h 21547"/>
                  <a:gd name="connsiteX0" fmla="*/ 9004 w 16636"/>
                  <a:gd name="connsiteY0" fmla="*/ 677 h 21547"/>
                  <a:gd name="connsiteX1" fmla="*/ 9073 w 16636"/>
                  <a:gd name="connsiteY1" fmla="*/ 472 h 21547"/>
                  <a:gd name="connsiteX2" fmla="*/ 9077 w 16636"/>
                  <a:gd name="connsiteY2" fmla="*/ 227 h 21547"/>
                  <a:gd name="connsiteX3" fmla="*/ 8840 w 16636"/>
                  <a:gd name="connsiteY3" fmla="*/ 6 h 21547"/>
                  <a:gd name="connsiteX4" fmla="*/ 4591 w 16636"/>
                  <a:gd name="connsiteY4" fmla="*/ 6 h 21547"/>
                  <a:gd name="connsiteX5" fmla="*/ 4008 w 16636"/>
                  <a:gd name="connsiteY5" fmla="*/ 319 h 21547"/>
                  <a:gd name="connsiteX6" fmla="*/ 3762 w 16636"/>
                  <a:gd name="connsiteY6" fmla="*/ 1184 h 21547"/>
                  <a:gd name="connsiteX7" fmla="*/ 3762 w 16636"/>
                  <a:gd name="connsiteY7" fmla="*/ 7466 h 21547"/>
                  <a:gd name="connsiteX8" fmla="*/ 3759 w 16636"/>
                  <a:gd name="connsiteY8" fmla="*/ 7769 h 21547"/>
                  <a:gd name="connsiteX9" fmla="*/ 3683 w 16636"/>
                  <a:gd name="connsiteY9" fmla="*/ 7990 h 21547"/>
                  <a:gd name="connsiteX10" fmla="*/ 3371 w 16636"/>
                  <a:gd name="connsiteY10" fmla="*/ 8045 h 21547"/>
                  <a:gd name="connsiteX11" fmla="*/ 2 w 16636"/>
                  <a:gd name="connsiteY11" fmla="*/ 10579 h 21547"/>
                  <a:gd name="connsiteX12" fmla="*/ 3330 w 16636"/>
                  <a:gd name="connsiteY12" fmla="*/ 13534 h 21547"/>
                  <a:gd name="connsiteX13" fmla="*/ 3571 w 16636"/>
                  <a:gd name="connsiteY13" fmla="*/ 13501 h 21547"/>
                  <a:gd name="connsiteX14" fmla="*/ 3717 w 16636"/>
                  <a:gd name="connsiteY14" fmla="*/ 13688 h 21547"/>
                  <a:gd name="connsiteX15" fmla="*/ 3745 w 16636"/>
                  <a:gd name="connsiteY15" fmla="*/ 13877 h 21547"/>
                  <a:gd name="connsiteX16" fmla="*/ 3750 w 16636"/>
                  <a:gd name="connsiteY16" fmla="*/ 14063 h 21547"/>
                  <a:gd name="connsiteX17" fmla="*/ 3758 w 16636"/>
                  <a:gd name="connsiteY17" fmla="*/ 20177 h 21547"/>
                  <a:gd name="connsiteX18" fmla="*/ 3992 w 16636"/>
                  <a:gd name="connsiteY18" fmla="*/ 21155 h 21547"/>
                  <a:gd name="connsiteX19" fmla="*/ 4279 w 16636"/>
                  <a:gd name="connsiteY19" fmla="*/ 21407 h 21547"/>
                  <a:gd name="connsiteX20" fmla="*/ 4682 w 16636"/>
                  <a:gd name="connsiteY20" fmla="*/ 21479 h 21547"/>
                  <a:gd name="connsiteX21" fmla="*/ 8729 w 16636"/>
                  <a:gd name="connsiteY21" fmla="*/ 21479 h 21547"/>
                  <a:gd name="connsiteX22" fmla="*/ 9080 w 16636"/>
                  <a:gd name="connsiteY22" fmla="*/ 21198 h 21547"/>
                  <a:gd name="connsiteX23" fmla="*/ 9033 w 16636"/>
                  <a:gd name="connsiteY23" fmla="*/ 20673 h 21547"/>
                  <a:gd name="connsiteX24" fmla="*/ 10494 w 16636"/>
                  <a:gd name="connsiteY24" fmla="*/ 15414 h 21547"/>
                  <a:gd name="connsiteX25" fmla="*/ 12284 w 16636"/>
                  <a:gd name="connsiteY25" fmla="*/ 20673 h 21547"/>
                  <a:gd name="connsiteX26" fmla="*/ 12196 w 16636"/>
                  <a:gd name="connsiteY26" fmla="*/ 21249 h 21547"/>
                  <a:gd name="connsiteX27" fmla="*/ 12477 w 16636"/>
                  <a:gd name="connsiteY27" fmla="*/ 21546 h 21547"/>
                  <a:gd name="connsiteX28" fmla="*/ 16613 w 16636"/>
                  <a:gd name="connsiteY28" fmla="*/ 21546 h 21547"/>
                  <a:gd name="connsiteX29" fmla="*/ 14769 w 16636"/>
                  <a:gd name="connsiteY29" fmla="*/ 20914 h 21547"/>
                  <a:gd name="connsiteX30" fmla="*/ 14763 w 16636"/>
                  <a:gd name="connsiteY30" fmla="*/ 20260 h 21547"/>
                  <a:gd name="connsiteX31" fmla="*/ 14750 w 16636"/>
                  <a:gd name="connsiteY31" fmla="*/ 15798 h 21547"/>
                  <a:gd name="connsiteX32" fmla="*/ 15314 w 16636"/>
                  <a:gd name="connsiteY32" fmla="*/ 14333 h 21547"/>
                  <a:gd name="connsiteX33" fmla="*/ 14799 w 16636"/>
                  <a:gd name="connsiteY33" fmla="*/ 13357 h 21547"/>
                  <a:gd name="connsiteX34" fmla="*/ 14599 w 16636"/>
                  <a:gd name="connsiteY34" fmla="*/ 10551 h 21547"/>
                  <a:gd name="connsiteX35" fmla="*/ 14766 w 16636"/>
                  <a:gd name="connsiteY35" fmla="*/ 8122 h 21547"/>
                  <a:gd name="connsiteX36" fmla="*/ 14547 w 16636"/>
                  <a:gd name="connsiteY36" fmla="*/ 7794 h 21547"/>
                  <a:gd name="connsiteX37" fmla="*/ 14287 w 16636"/>
                  <a:gd name="connsiteY37" fmla="*/ 7067 h 21547"/>
                  <a:gd name="connsiteX38" fmla="*/ 14439 w 16636"/>
                  <a:gd name="connsiteY38" fmla="*/ 1589 h 21547"/>
                  <a:gd name="connsiteX39" fmla="*/ 14525 w 16636"/>
                  <a:gd name="connsiteY39" fmla="*/ 965 h 21547"/>
                  <a:gd name="connsiteX40" fmla="*/ 14352 w 16636"/>
                  <a:gd name="connsiteY40" fmla="*/ 35 h 21547"/>
                  <a:gd name="connsiteX41" fmla="*/ 12475 w 16636"/>
                  <a:gd name="connsiteY41" fmla="*/ 35 h 21547"/>
                  <a:gd name="connsiteX42" fmla="*/ 12242 w 16636"/>
                  <a:gd name="connsiteY42" fmla="*/ 246 h 21547"/>
                  <a:gd name="connsiteX43" fmla="*/ 12246 w 16636"/>
                  <a:gd name="connsiteY43" fmla="*/ 558 h 21547"/>
                  <a:gd name="connsiteX44" fmla="*/ 12348 w 16636"/>
                  <a:gd name="connsiteY44" fmla="*/ 843 h 21547"/>
                  <a:gd name="connsiteX45" fmla="*/ 10777 w 16636"/>
                  <a:gd name="connsiteY45" fmla="*/ 5901 h 21547"/>
                  <a:gd name="connsiteX46" fmla="*/ 9004 w 16636"/>
                  <a:gd name="connsiteY46" fmla="*/ 677 h 21547"/>
                  <a:gd name="connsiteX0" fmla="*/ 9004 w 16636"/>
                  <a:gd name="connsiteY0" fmla="*/ 677 h 21547"/>
                  <a:gd name="connsiteX1" fmla="*/ 9073 w 16636"/>
                  <a:gd name="connsiteY1" fmla="*/ 472 h 21547"/>
                  <a:gd name="connsiteX2" fmla="*/ 9077 w 16636"/>
                  <a:gd name="connsiteY2" fmla="*/ 227 h 21547"/>
                  <a:gd name="connsiteX3" fmla="*/ 8840 w 16636"/>
                  <a:gd name="connsiteY3" fmla="*/ 6 h 21547"/>
                  <a:gd name="connsiteX4" fmla="*/ 4591 w 16636"/>
                  <a:gd name="connsiteY4" fmla="*/ 6 h 21547"/>
                  <a:gd name="connsiteX5" fmla="*/ 4008 w 16636"/>
                  <a:gd name="connsiteY5" fmla="*/ 319 h 21547"/>
                  <a:gd name="connsiteX6" fmla="*/ 3762 w 16636"/>
                  <a:gd name="connsiteY6" fmla="*/ 1184 h 21547"/>
                  <a:gd name="connsiteX7" fmla="*/ 3762 w 16636"/>
                  <a:gd name="connsiteY7" fmla="*/ 7466 h 21547"/>
                  <a:gd name="connsiteX8" fmla="*/ 3759 w 16636"/>
                  <a:gd name="connsiteY8" fmla="*/ 7769 h 21547"/>
                  <a:gd name="connsiteX9" fmla="*/ 3683 w 16636"/>
                  <a:gd name="connsiteY9" fmla="*/ 7990 h 21547"/>
                  <a:gd name="connsiteX10" fmla="*/ 3371 w 16636"/>
                  <a:gd name="connsiteY10" fmla="*/ 8045 h 21547"/>
                  <a:gd name="connsiteX11" fmla="*/ 2 w 16636"/>
                  <a:gd name="connsiteY11" fmla="*/ 10579 h 21547"/>
                  <a:gd name="connsiteX12" fmla="*/ 3330 w 16636"/>
                  <a:gd name="connsiteY12" fmla="*/ 13534 h 21547"/>
                  <a:gd name="connsiteX13" fmla="*/ 3571 w 16636"/>
                  <a:gd name="connsiteY13" fmla="*/ 13501 h 21547"/>
                  <a:gd name="connsiteX14" fmla="*/ 3717 w 16636"/>
                  <a:gd name="connsiteY14" fmla="*/ 13688 h 21547"/>
                  <a:gd name="connsiteX15" fmla="*/ 3745 w 16636"/>
                  <a:gd name="connsiteY15" fmla="*/ 13877 h 21547"/>
                  <a:gd name="connsiteX16" fmla="*/ 3750 w 16636"/>
                  <a:gd name="connsiteY16" fmla="*/ 14063 h 21547"/>
                  <a:gd name="connsiteX17" fmla="*/ 3758 w 16636"/>
                  <a:gd name="connsiteY17" fmla="*/ 20177 h 21547"/>
                  <a:gd name="connsiteX18" fmla="*/ 3992 w 16636"/>
                  <a:gd name="connsiteY18" fmla="*/ 21155 h 21547"/>
                  <a:gd name="connsiteX19" fmla="*/ 4279 w 16636"/>
                  <a:gd name="connsiteY19" fmla="*/ 21407 h 21547"/>
                  <a:gd name="connsiteX20" fmla="*/ 4682 w 16636"/>
                  <a:gd name="connsiteY20" fmla="*/ 21479 h 21547"/>
                  <a:gd name="connsiteX21" fmla="*/ 8729 w 16636"/>
                  <a:gd name="connsiteY21" fmla="*/ 21479 h 21547"/>
                  <a:gd name="connsiteX22" fmla="*/ 9080 w 16636"/>
                  <a:gd name="connsiteY22" fmla="*/ 21198 h 21547"/>
                  <a:gd name="connsiteX23" fmla="*/ 9033 w 16636"/>
                  <a:gd name="connsiteY23" fmla="*/ 20673 h 21547"/>
                  <a:gd name="connsiteX24" fmla="*/ 10494 w 16636"/>
                  <a:gd name="connsiteY24" fmla="*/ 15414 h 21547"/>
                  <a:gd name="connsiteX25" fmla="*/ 12284 w 16636"/>
                  <a:gd name="connsiteY25" fmla="*/ 20673 h 21547"/>
                  <a:gd name="connsiteX26" fmla="*/ 12196 w 16636"/>
                  <a:gd name="connsiteY26" fmla="*/ 21249 h 21547"/>
                  <a:gd name="connsiteX27" fmla="*/ 12477 w 16636"/>
                  <a:gd name="connsiteY27" fmla="*/ 21546 h 21547"/>
                  <a:gd name="connsiteX28" fmla="*/ 16613 w 16636"/>
                  <a:gd name="connsiteY28" fmla="*/ 21546 h 21547"/>
                  <a:gd name="connsiteX29" fmla="*/ 14769 w 16636"/>
                  <a:gd name="connsiteY29" fmla="*/ 20914 h 21547"/>
                  <a:gd name="connsiteX30" fmla="*/ 14763 w 16636"/>
                  <a:gd name="connsiteY30" fmla="*/ 20260 h 21547"/>
                  <a:gd name="connsiteX31" fmla="*/ 14750 w 16636"/>
                  <a:gd name="connsiteY31" fmla="*/ 15798 h 21547"/>
                  <a:gd name="connsiteX32" fmla="*/ 15314 w 16636"/>
                  <a:gd name="connsiteY32" fmla="*/ 14333 h 21547"/>
                  <a:gd name="connsiteX33" fmla="*/ 14799 w 16636"/>
                  <a:gd name="connsiteY33" fmla="*/ 13357 h 21547"/>
                  <a:gd name="connsiteX34" fmla="*/ 14599 w 16636"/>
                  <a:gd name="connsiteY34" fmla="*/ 10551 h 21547"/>
                  <a:gd name="connsiteX35" fmla="*/ 14533 w 16636"/>
                  <a:gd name="connsiteY35" fmla="*/ 8018 h 21547"/>
                  <a:gd name="connsiteX36" fmla="*/ 14547 w 16636"/>
                  <a:gd name="connsiteY36" fmla="*/ 7794 h 21547"/>
                  <a:gd name="connsiteX37" fmla="*/ 14287 w 16636"/>
                  <a:gd name="connsiteY37" fmla="*/ 7067 h 21547"/>
                  <a:gd name="connsiteX38" fmla="*/ 14439 w 16636"/>
                  <a:gd name="connsiteY38" fmla="*/ 1589 h 21547"/>
                  <a:gd name="connsiteX39" fmla="*/ 14525 w 16636"/>
                  <a:gd name="connsiteY39" fmla="*/ 965 h 21547"/>
                  <a:gd name="connsiteX40" fmla="*/ 14352 w 16636"/>
                  <a:gd name="connsiteY40" fmla="*/ 35 h 21547"/>
                  <a:gd name="connsiteX41" fmla="*/ 12475 w 16636"/>
                  <a:gd name="connsiteY41" fmla="*/ 35 h 21547"/>
                  <a:gd name="connsiteX42" fmla="*/ 12242 w 16636"/>
                  <a:gd name="connsiteY42" fmla="*/ 246 h 21547"/>
                  <a:gd name="connsiteX43" fmla="*/ 12246 w 16636"/>
                  <a:gd name="connsiteY43" fmla="*/ 558 h 21547"/>
                  <a:gd name="connsiteX44" fmla="*/ 12348 w 16636"/>
                  <a:gd name="connsiteY44" fmla="*/ 843 h 21547"/>
                  <a:gd name="connsiteX45" fmla="*/ 10777 w 16636"/>
                  <a:gd name="connsiteY45" fmla="*/ 5901 h 21547"/>
                  <a:gd name="connsiteX46" fmla="*/ 9004 w 16636"/>
                  <a:gd name="connsiteY46" fmla="*/ 677 h 21547"/>
                  <a:gd name="connsiteX0" fmla="*/ 9004 w 16636"/>
                  <a:gd name="connsiteY0" fmla="*/ 677 h 21547"/>
                  <a:gd name="connsiteX1" fmla="*/ 9073 w 16636"/>
                  <a:gd name="connsiteY1" fmla="*/ 472 h 21547"/>
                  <a:gd name="connsiteX2" fmla="*/ 9077 w 16636"/>
                  <a:gd name="connsiteY2" fmla="*/ 227 h 21547"/>
                  <a:gd name="connsiteX3" fmla="*/ 8840 w 16636"/>
                  <a:gd name="connsiteY3" fmla="*/ 6 h 21547"/>
                  <a:gd name="connsiteX4" fmla="*/ 4591 w 16636"/>
                  <a:gd name="connsiteY4" fmla="*/ 6 h 21547"/>
                  <a:gd name="connsiteX5" fmla="*/ 4008 w 16636"/>
                  <a:gd name="connsiteY5" fmla="*/ 319 h 21547"/>
                  <a:gd name="connsiteX6" fmla="*/ 3762 w 16636"/>
                  <a:gd name="connsiteY6" fmla="*/ 1184 h 21547"/>
                  <a:gd name="connsiteX7" fmla="*/ 3762 w 16636"/>
                  <a:gd name="connsiteY7" fmla="*/ 7466 h 21547"/>
                  <a:gd name="connsiteX8" fmla="*/ 3759 w 16636"/>
                  <a:gd name="connsiteY8" fmla="*/ 7769 h 21547"/>
                  <a:gd name="connsiteX9" fmla="*/ 3683 w 16636"/>
                  <a:gd name="connsiteY9" fmla="*/ 7990 h 21547"/>
                  <a:gd name="connsiteX10" fmla="*/ 3371 w 16636"/>
                  <a:gd name="connsiteY10" fmla="*/ 8045 h 21547"/>
                  <a:gd name="connsiteX11" fmla="*/ 2 w 16636"/>
                  <a:gd name="connsiteY11" fmla="*/ 10579 h 21547"/>
                  <a:gd name="connsiteX12" fmla="*/ 3330 w 16636"/>
                  <a:gd name="connsiteY12" fmla="*/ 13534 h 21547"/>
                  <a:gd name="connsiteX13" fmla="*/ 3571 w 16636"/>
                  <a:gd name="connsiteY13" fmla="*/ 13501 h 21547"/>
                  <a:gd name="connsiteX14" fmla="*/ 3717 w 16636"/>
                  <a:gd name="connsiteY14" fmla="*/ 13688 h 21547"/>
                  <a:gd name="connsiteX15" fmla="*/ 3745 w 16636"/>
                  <a:gd name="connsiteY15" fmla="*/ 13877 h 21547"/>
                  <a:gd name="connsiteX16" fmla="*/ 3750 w 16636"/>
                  <a:gd name="connsiteY16" fmla="*/ 14063 h 21547"/>
                  <a:gd name="connsiteX17" fmla="*/ 3758 w 16636"/>
                  <a:gd name="connsiteY17" fmla="*/ 20177 h 21547"/>
                  <a:gd name="connsiteX18" fmla="*/ 3992 w 16636"/>
                  <a:gd name="connsiteY18" fmla="*/ 21155 h 21547"/>
                  <a:gd name="connsiteX19" fmla="*/ 4279 w 16636"/>
                  <a:gd name="connsiteY19" fmla="*/ 21407 h 21547"/>
                  <a:gd name="connsiteX20" fmla="*/ 4682 w 16636"/>
                  <a:gd name="connsiteY20" fmla="*/ 21479 h 21547"/>
                  <a:gd name="connsiteX21" fmla="*/ 8729 w 16636"/>
                  <a:gd name="connsiteY21" fmla="*/ 21479 h 21547"/>
                  <a:gd name="connsiteX22" fmla="*/ 9080 w 16636"/>
                  <a:gd name="connsiteY22" fmla="*/ 21198 h 21547"/>
                  <a:gd name="connsiteX23" fmla="*/ 9033 w 16636"/>
                  <a:gd name="connsiteY23" fmla="*/ 20673 h 21547"/>
                  <a:gd name="connsiteX24" fmla="*/ 10494 w 16636"/>
                  <a:gd name="connsiteY24" fmla="*/ 15414 h 21547"/>
                  <a:gd name="connsiteX25" fmla="*/ 12284 w 16636"/>
                  <a:gd name="connsiteY25" fmla="*/ 20673 h 21547"/>
                  <a:gd name="connsiteX26" fmla="*/ 12196 w 16636"/>
                  <a:gd name="connsiteY26" fmla="*/ 21249 h 21547"/>
                  <a:gd name="connsiteX27" fmla="*/ 12477 w 16636"/>
                  <a:gd name="connsiteY27" fmla="*/ 21546 h 21547"/>
                  <a:gd name="connsiteX28" fmla="*/ 16613 w 16636"/>
                  <a:gd name="connsiteY28" fmla="*/ 21546 h 21547"/>
                  <a:gd name="connsiteX29" fmla="*/ 14769 w 16636"/>
                  <a:gd name="connsiteY29" fmla="*/ 20914 h 21547"/>
                  <a:gd name="connsiteX30" fmla="*/ 14763 w 16636"/>
                  <a:gd name="connsiteY30" fmla="*/ 20260 h 21547"/>
                  <a:gd name="connsiteX31" fmla="*/ 14750 w 16636"/>
                  <a:gd name="connsiteY31" fmla="*/ 15798 h 21547"/>
                  <a:gd name="connsiteX32" fmla="*/ 15314 w 16636"/>
                  <a:gd name="connsiteY32" fmla="*/ 14333 h 21547"/>
                  <a:gd name="connsiteX33" fmla="*/ 14799 w 16636"/>
                  <a:gd name="connsiteY33" fmla="*/ 13357 h 21547"/>
                  <a:gd name="connsiteX34" fmla="*/ 14599 w 16636"/>
                  <a:gd name="connsiteY34" fmla="*/ 10551 h 21547"/>
                  <a:gd name="connsiteX35" fmla="*/ 14533 w 16636"/>
                  <a:gd name="connsiteY35" fmla="*/ 8018 h 21547"/>
                  <a:gd name="connsiteX36" fmla="*/ 14547 w 16636"/>
                  <a:gd name="connsiteY36" fmla="*/ 7794 h 21547"/>
                  <a:gd name="connsiteX37" fmla="*/ 14287 w 16636"/>
                  <a:gd name="connsiteY37" fmla="*/ 7067 h 21547"/>
                  <a:gd name="connsiteX38" fmla="*/ 14439 w 16636"/>
                  <a:gd name="connsiteY38" fmla="*/ 1589 h 21547"/>
                  <a:gd name="connsiteX39" fmla="*/ 14325 w 16636"/>
                  <a:gd name="connsiteY39" fmla="*/ 757 h 21547"/>
                  <a:gd name="connsiteX40" fmla="*/ 14352 w 16636"/>
                  <a:gd name="connsiteY40" fmla="*/ 35 h 21547"/>
                  <a:gd name="connsiteX41" fmla="*/ 12475 w 16636"/>
                  <a:gd name="connsiteY41" fmla="*/ 35 h 21547"/>
                  <a:gd name="connsiteX42" fmla="*/ 12242 w 16636"/>
                  <a:gd name="connsiteY42" fmla="*/ 246 h 21547"/>
                  <a:gd name="connsiteX43" fmla="*/ 12246 w 16636"/>
                  <a:gd name="connsiteY43" fmla="*/ 558 h 21547"/>
                  <a:gd name="connsiteX44" fmla="*/ 12348 w 16636"/>
                  <a:gd name="connsiteY44" fmla="*/ 843 h 21547"/>
                  <a:gd name="connsiteX45" fmla="*/ 10777 w 16636"/>
                  <a:gd name="connsiteY45" fmla="*/ 5901 h 21547"/>
                  <a:gd name="connsiteX46" fmla="*/ 9004 w 16636"/>
                  <a:gd name="connsiteY46" fmla="*/ 677 h 21547"/>
                  <a:gd name="connsiteX0" fmla="*/ 9004 w 16636"/>
                  <a:gd name="connsiteY0" fmla="*/ 677 h 21547"/>
                  <a:gd name="connsiteX1" fmla="*/ 9073 w 16636"/>
                  <a:gd name="connsiteY1" fmla="*/ 472 h 21547"/>
                  <a:gd name="connsiteX2" fmla="*/ 9077 w 16636"/>
                  <a:gd name="connsiteY2" fmla="*/ 227 h 21547"/>
                  <a:gd name="connsiteX3" fmla="*/ 8840 w 16636"/>
                  <a:gd name="connsiteY3" fmla="*/ 6 h 21547"/>
                  <a:gd name="connsiteX4" fmla="*/ 4591 w 16636"/>
                  <a:gd name="connsiteY4" fmla="*/ 6 h 21547"/>
                  <a:gd name="connsiteX5" fmla="*/ 4008 w 16636"/>
                  <a:gd name="connsiteY5" fmla="*/ 319 h 21547"/>
                  <a:gd name="connsiteX6" fmla="*/ 3762 w 16636"/>
                  <a:gd name="connsiteY6" fmla="*/ 1184 h 21547"/>
                  <a:gd name="connsiteX7" fmla="*/ 3762 w 16636"/>
                  <a:gd name="connsiteY7" fmla="*/ 7466 h 21547"/>
                  <a:gd name="connsiteX8" fmla="*/ 3759 w 16636"/>
                  <a:gd name="connsiteY8" fmla="*/ 7769 h 21547"/>
                  <a:gd name="connsiteX9" fmla="*/ 3683 w 16636"/>
                  <a:gd name="connsiteY9" fmla="*/ 7990 h 21547"/>
                  <a:gd name="connsiteX10" fmla="*/ 3371 w 16636"/>
                  <a:gd name="connsiteY10" fmla="*/ 8045 h 21547"/>
                  <a:gd name="connsiteX11" fmla="*/ 2 w 16636"/>
                  <a:gd name="connsiteY11" fmla="*/ 10579 h 21547"/>
                  <a:gd name="connsiteX12" fmla="*/ 3330 w 16636"/>
                  <a:gd name="connsiteY12" fmla="*/ 13534 h 21547"/>
                  <a:gd name="connsiteX13" fmla="*/ 3571 w 16636"/>
                  <a:gd name="connsiteY13" fmla="*/ 13501 h 21547"/>
                  <a:gd name="connsiteX14" fmla="*/ 3717 w 16636"/>
                  <a:gd name="connsiteY14" fmla="*/ 13688 h 21547"/>
                  <a:gd name="connsiteX15" fmla="*/ 3745 w 16636"/>
                  <a:gd name="connsiteY15" fmla="*/ 13877 h 21547"/>
                  <a:gd name="connsiteX16" fmla="*/ 3750 w 16636"/>
                  <a:gd name="connsiteY16" fmla="*/ 14063 h 21547"/>
                  <a:gd name="connsiteX17" fmla="*/ 3758 w 16636"/>
                  <a:gd name="connsiteY17" fmla="*/ 20177 h 21547"/>
                  <a:gd name="connsiteX18" fmla="*/ 3992 w 16636"/>
                  <a:gd name="connsiteY18" fmla="*/ 21155 h 21547"/>
                  <a:gd name="connsiteX19" fmla="*/ 4279 w 16636"/>
                  <a:gd name="connsiteY19" fmla="*/ 21407 h 21547"/>
                  <a:gd name="connsiteX20" fmla="*/ 4682 w 16636"/>
                  <a:gd name="connsiteY20" fmla="*/ 21479 h 21547"/>
                  <a:gd name="connsiteX21" fmla="*/ 8729 w 16636"/>
                  <a:gd name="connsiteY21" fmla="*/ 21479 h 21547"/>
                  <a:gd name="connsiteX22" fmla="*/ 9080 w 16636"/>
                  <a:gd name="connsiteY22" fmla="*/ 21198 h 21547"/>
                  <a:gd name="connsiteX23" fmla="*/ 9033 w 16636"/>
                  <a:gd name="connsiteY23" fmla="*/ 20673 h 21547"/>
                  <a:gd name="connsiteX24" fmla="*/ 10494 w 16636"/>
                  <a:gd name="connsiteY24" fmla="*/ 15414 h 21547"/>
                  <a:gd name="connsiteX25" fmla="*/ 12284 w 16636"/>
                  <a:gd name="connsiteY25" fmla="*/ 20673 h 21547"/>
                  <a:gd name="connsiteX26" fmla="*/ 12196 w 16636"/>
                  <a:gd name="connsiteY26" fmla="*/ 21249 h 21547"/>
                  <a:gd name="connsiteX27" fmla="*/ 12477 w 16636"/>
                  <a:gd name="connsiteY27" fmla="*/ 21546 h 21547"/>
                  <a:gd name="connsiteX28" fmla="*/ 16613 w 16636"/>
                  <a:gd name="connsiteY28" fmla="*/ 21546 h 21547"/>
                  <a:gd name="connsiteX29" fmla="*/ 14769 w 16636"/>
                  <a:gd name="connsiteY29" fmla="*/ 20914 h 21547"/>
                  <a:gd name="connsiteX30" fmla="*/ 14763 w 16636"/>
                  <a:gd name="connsiteY30" fmla="*/ 20260 h 21547"/>
                  <a:gd name="connsiteX31" fmla="*/ 14750 w 16636"/>
                  <a:gd name="connsiteY31" fmla="*/ 15798 h 21547"/>
                  <a:gd name="connsiteX32" fmla="*/ 15314 w 16636"/>
                  <a:gd name="connsiteY32" fmla="*/ 14333 h 21547"/>
                  <a:gd name="connsiteX33" fmla="*/ 14799 w 16636"/>
                  <a:gd name="connsiteY33" fmla="*/ 13357 h 21547"/>
                  <a:gd name="connsiteX34" fmla="*/ 14599 w 16636"/>
                  <a:gd name="connsiteY34" fmla="*/ 10551 h 21547"/>
                  <a:gd name="connsiteX35" fmla="*/ 14533 w 16636"/>
                  <a:gd name="connsiteY35" fmla="*/ 8018 h 21547"/>
                  <a:gd name="connsiteX36" fmla="*/ 14547 w 16636"/>
                  <a:gd name="connsiteY36" fmla="*/ 7794 h 21547"/>
                  <a:gd name="connsiteX37" fmla="*/ 14287 w 16636"/>
                  <a:gd name="connsiteY37" fmla="*/ 7067 h 21547"/>
                  <a:gd name="connsiteX38" fmla="*/ 14140 w 16636"/>
                  <a:gd name="connsiteY38" fmla="*/ 1745 h 21547"/>
                  <a:gd name="connsiteX39" fmla="*/ 14325 w 16636"/>
                  <a:gd name="connsiteY39" fmla="*/ 757 h 21547"/>
                  <a:gd name="connsiteX40" fmla="*/ 14352 w 16636"/>
                  <a:gd name="connsiteY40" fmla="*/ 35 h 21547"/>
                  <a:gd name="connsiteX41" fmla="*/ 12475 w 16636"/>
                  <a:gd name="connsiteY41" fmla="*/ 35 h 21547"/>
                  <a:gd name="connsiteX42" fmla="*/ 12242 w 16636"/>
                  <a:gd name="connsiteY42" fmla="*/ 246 h 21547"/>
                  <a:gd name="connsiteX43" fmla="*/ 12246 w 16636"/>
                  <a:gd name="connsiteY43" fmla="*/ 558 h 21547"/>
                  <a:gd name="connsiteX44" fmla="*/ 12348 w 16636"/>
                  <a:gd name="connsiteY44" fmla="*/ 843 h 21547"/>
                  <a:gd name="connsiteX45" fmla="*/ 10777 w 16636"/>
                  <a:gd name="connsiteY45" fmla="*/ 5901 h 21547"/>
                  <a:gd name="connsiteX46" fmla="*/ 9004 w 16636"/>
                  <a:gd name="connsiteY46" fmla="*/ 677 h 21547"/>
                  <a:gd name="connsiteX0" fmla="*/ 9004 w 16636"/>
                  <a:gd name="connsiteY0" fmla="*/ 677 h 21547"/>
                  <a:gd name="connsiteX1" fmla="*/ 9073 w 16636"/>
                  <a:gd name="connsiteY1" fmla="*/ 472 h 21547"/>
                  <a:gd name="connsiteX2" fmla="*/ 9077 w 16636"/>
                  <a:gd name="connsiteY2" fmla="*/ 227 h 21547"/>
                  <a:gd name="connsiteX3" fmla="*/ 8840 w 16636"/>
                  <a:gd name="connsiteY3" fmla="*/ 6 h 21547"/>
                  <a:gd name="connsiteX4" fmla="*/ 4591 w 16636"/>
                  <a:gd name="connsiteY4" fmla="*/ 6 h 21547"/>
                  <a:gd name="connsiteX5" fmla="*/ 4008 w 16636"/>
                  <a:gd name="connsiteY5" fmla="*/ 319 h 21547"/>
                  <a:gd name="connsiteX6" fmla="*/ 3762 w 16636"/>
                  <a:gd name="connsiteY6" fmla="*/ 1184 h 21547"/>
                  <a:gd name="connsiteX7" fmla="*/ 3762 w 16636"/>
                  <a:gd name="connsiteY7" fmla="*/ 7466 h 21547"/>
                  <a:gd name="connsiteX8" fmla="*/ 3759 w 16636"/>
                  <a:gd name="connsiteY8" fmla="*/ 7769 h 21547"/>
                  <a:gd name="connsiteX9" fmla="*/ 3683 w 16636"/>
                  <a:gd name="connsiteY9" fmla="*/ 7990 h 21547"/>
                  <a:gd name="connsiteX10" fmla="*/ 3371 w 16636"/>
                  <a:gd name="connsiteY10" fmla="*/ 8045 h 21547"/>
                  <a:gd name="connsiteX11" fmla="*/ 2 w 16636"/>
                  <a:gd name="connsiteY11" fmla="*/ 10579 h 21547"/>
                  <a:gd name="connsiteX12" fmla="*/ 3330 w 16636"/>
                  <a:gd name="connsiteY12" fmla="*/ 13534 h 21547"/>
                  <a:gd name="connsiteX13" fmla="*/ 3571 w 16636"/>
                  <a:gd name="connsiteY13" fmla="*/ 13501 h 21547"/>
                  <a:gd name="connsiteX14" fmla="*/ 3717 w 16636"/>
                  <a:gd name="connsiteY14" fmla="*/ 13688 h 21547"/>
                  <a:gd name="connsiteX15" fmla="*/ 3745 w 16636"/>
                  <a:gd name="connsiteY15" fmla="*/ 13877 h 21547"/>
                  <a:gd name="connsiteX16" fmla="*/ 3750 w 16636"/>
                  <a:gd name="connsiteY16" fmla="*/ 14063 h 21547"/>
                  <a:gd name="connsiteX17" fmla="*/ 3758 w 16636"/>
                  <a:gd name="connsiteY17" fmla="*/ 20177 h 21547"/>
                  <a:gd name="connsiteX18" fmla="*/ 3992 w 16636"/>
                  <a:gd name="connsiteY18" fmla="*/ 21155 h 21547"/>
                  <a:gd name="connsiteX19" fmla="*/ 4279 w 16636"/>
                  <a:gd name="connsiteY19" fmla="*/ 21407 h 21547"/>
                  <a:gd name="connsiteX20" fmla="*/ 4682 w 16636"/>
                  <a:gd name="connsiteY20" fmla="*/ 21479 h 21547"/>
                  <a:gd name="connsiteX21" fmla="*/ 8729 w 16636"/>
                  <a:gd name="connsiteY21" fmla="*/ 21479 h 21547"/>
                  <a:gd name="connsiteX22" fmla="*/ 9080 w 16636"/>
                  <a:gd name="connsiteY22" fmla="*/ 21198 h 21547"/>
                  <a:gd name="connsiteX23" fmla="*/ 9033 w 16636"/>
                  <a:gd name="connsiteY23" fmla="*/ 20673 h 21547"/>
                  <a:gd name="connsiteX24" fmla="*/ 10494 w 16636"/>
                  <a:gd name="connsiteY24" fmla="*/ 15414 h 21547"/>
                  <a:gd name="connsiteX25" fmla="*/ 12284 w 16636"/>
                  <a:gd name="connsiteY25" fmla="*/ 20673 h 21547"/>
                  <a:gd name="connsiteX26" fmla="*/ 12196 w 16636"/>
                  <a:gd name="connsiteY26" fmla="*/ 21249 h 21547"/>
                  <a:gd name="connsiteX27" fmla="*/ 12477 w 16636"/>
                  <a:gd name="connsiteY27" fmla="*/ 21546 h 21547"/>
                  <a:gd name="connsiteX28" fmla="*/ 16613 w 16636"/>
                  <a:gd name="connsiteY28" fmla="*/ 21546 h 21547"/>
                  <a:gd name="connsiteX29" fmla="*/ 14769 w 16636"/>
                  <a:gd name="connsiteY29" fmla="*/ 20914 h 21547"/>
                  <a:gd name="connsiteX30" fmla="*/ 14763 w 16636"/>
                  <a:gd name="connsiteY30" fmla="*/ 20260 h 21547"/>
                  <a:gd name="connsiteX31" fmla="*/ 14750 w 16636"/>
                  <a:gd name="connsiteY31" fmla="*/ 15798 h 21547"/>
                  <a:gd name="connsiteX32" fmla="*/ 15314 w 16636"/>
                  <a:gd name="connsiteY32" fmla="*/ 14333 h 21547"/>
                  <a:gd name="connsiteX33" fmla="*/ 14799 w 16636"/>
                  <a:gd name="connsiteY33" fmla="*/ 13357 h 21547"/>
                  <a:gd name="connsiteX34" fmla="*/ 14599 w 16636"/>
                  <a:gd name="connsiteY34" fmla="*/ 10551 h 21547"/>
                  <a:gd name="connsiteX35" fmla="*/ 14533 w 16636"/>
                  <a:gd name="connsiteY35" fmla="*/ 8018 h 21547"/>
                  <a:gd name="connsiteX36" fmla="*/ 14547 w 16636"/>
                  <a:gd name="connsiteY36" fmla="*/ 7794 h 21547"/>
                  <a:gd name="connsiteX37" fmla="*/ 14287 w 16636"/>
                  <a:gd name="connsiteY37" fmla="*/ 7067 h 21547"/>
                  <a:gd name="connsiteX38" fmla="*/ 14140 w 16636"/>
                  <a:gd name="connsiteY38" fmla="*/ 1745 h 21547"/>
                  <a:gd name="connsiteX39" fmla="*/ 14159 w 16636"/>
                  <a:gd name="connsiteY39" fmla="*/ 757 h 21547"/>
                  <a:gd name="connsiteX40" fmla="*/ 14352 w 16636"/>
                  <a:gd name="connsiteY40" fmla="*/ 35 h 21547"/>
                  <a:gd name="connsiteX41" fmla="*/ 12475 w 16636"/>
                  <a:gd name="connsiteY41" fmla="*/ 35 h 21547"/>
                  <a:gd name="connsiteX42" fmla="*/ 12242 w 16636"/>
                  <a:gd name="connsiteY42" fmla="*/ 246 h 21547"/>
                  <a:gd name="connsiteX43" fmla="*/ 12246 w 16636"/>
                  <a:gd name="connsiteY43" fmla="*/ 558 h 21547"/>
                  <a:gd name="connsiteX44" fmla="*/ 12348 w 16636"/>
                  <a:gd name="connsiteY44" fmla="*/ 843 h 21547"/>
                  <a:gd name="connsiteX45" fmla="*/ 10777 w 16636"/>
                  <a:gd name="connsiteY45" fmla="*/ 5901 h 21547"/>
                  <a:gd name="connsiteX46" fmla="*/ 9004 w 16636"/>
                  <a:gd name="connsiteY46" fmla="*/ 677 h 21547"/>
                  <a:gd name="connsiteX0" fmla="*/ 9004 w 16636"/>
                  <a:gd name="connsiteY0" fmla="*/ 694 h 21564"/>
                  <a:gd name="connsiteX1" fmla="*/ 9073 w 16636"/>
                  <a:gd name="connsiteY1" fmla="*/ 489 h 21564"/>
                  <a:gd name="connsiteX2" fmla="*/ 9077 w 16636"/>
                  <a:gd name="connsiteY2" fmla="*/ 244 h 21564"/>
                  <a:gd name="connsiteX3" fmla="*/ 8840 w 16636"/>
                  <a:gd name="connsiteY3" fmla="*/ 23 h 21564"/>
                  <a:gd name="connsiteX4" fmla="*/ 4591 w 16636"/>
                  <a:gd name="connsiteY4" fmla="*/ 23 h 21564"/>
                  <a:gd name="connsiteX5" fmla="*/ 4008 w 16636"/>
                  <a:gd name="connsiteY5" fmla="*/ 336 h 21564"/>
                  <a:gd name="connsiteX6" fmla="*/ 3762 w 16636"/>
                  <a:gd name="connsiteY6" fmla="*/ 1201 h 21564"/>
                  <a:gd name="connsiteX7" fmla="*/ 3762 w 16636"/>
                  <a:gd name="connsiteY7" fmla="*/ 7483 h 21564"/>
                  <a:gd name="connsiteX8" fmla="*/ 3759 w 16636"/>
                  <a:gd name="connsiteY8" fmla="*/ 7786 h 21564"/>
                  <a:gd name="connsiteX9" fmla="*/ 3683 w 16636"/>
                  <a:gd name="connsiteY9" fmla="*/ 8007 h 21564"/>
                  <a:gd name="connsiteX10" fmla="*/ 3371 w 16636"/>
                  <a:gd name="connsiteY10" fmla="*/ 8062 h 21564"/>
                  <a:gd name="connsiteX11" fmla="*/ 2 w 16636"/>
                  <a:gd name="connsiteY11" fmla="*/ 10596 h 21564"/>
                  <a:gd name="connsiteX12" fmla="*/ 3330 w 16636"/>
                  <a:gd name="connsiteY12" fmla="*/ 13551 h 21564"/>
                  <a:gd name="connsiteX13" fmla="*/ 3571 w 16636"/>
                  <a:gd name="connsiteY13" fmla="*/ 13518 h 21564"/>
                  <a:gd name="connsiteX14" fmla="*/ 3717 w 16636"/>
                  <a:gd name="connsiteY14" fmla="*/ 13705 h 21564"/>
                  <a:gd name="connsiteX15" fmla="*/ 3745 w 16636"/>
                  <a:gd name="connsiteY15" fmla="*/ 13894 h 21564"/>
                  <a:gd name="connsiteX16" fmla="*/ 3750 w 16636"/>
                  <a:gd name="connsiteY16" fmla="*/ 14080 h 21564"/>
                  <a:gd name="connsiteX17" fmla="*/ 3758 w 16636"/>
                  <a:gd name="connsiteY17" fmla="*/ 20194 h 21564"/>
                  <a:gd name="connsiteX18" fmla="*/ 3992 w 16636"/>
                  <a:gd name="connsiteY18" fmla="*/ 21172 h 21564"/>
                  <a:gd name="connsiteX19" fmla="*/ 4279 w 16636"/>
                  <a:gd name="connsiteY19" fmla="*/ 21424 h 21564"/>
                  <a:gd name="connsiteX20" fmla="*/ 4682 w 16636"/>
                  <a:gd name="connsiteY20" fmla="*/ 21496 h 21564"/>
                  <a:gd name="connsiteX21" fmla="*/ 8729 w 16636"/>
                  <a:gd name="connsiteY21" fmla="*/ 21496 h 21564"/>
                  <a:gd name="connsiteX22" fmla="*/ 9080 w 16636"/>
                  <a:gd name="connsiteY22" fmla="*/ 21215 h 21564"/>
                  <a:gd name="connsiteX23" fmla="*/ 9033 w 16636"/>
                  <a:gd name="connsiteY23" fmla="*/ 20690 h 21564"/>
                  <a:gd name="connsiteX24" fmla="*/ 10494 w 16636"/>
                  <a:gd name="connsiteY24" fmla="*/ 15431 h 21564"/>
                  <a:gd name="connsiteX25" fmla="*/ 12284 w 16636"/>
                  <a:gd name="connsiteY25" fmla="*/ 20690 h 21564"/>
                  <a:gd name="connsiteX26" fmla="*/ 12196 w 16636"/>
                  <a:gd name="connsiteY26" fmla="*/ 21266 h 21564"/>
                  <a:gd name="connsiteX27" fmla="*/ 12477 w 16636"/>
                  <a:gd name="connsiteY27" fmla="*/ 21563 h 21564"/>
                  <a:gd name="connsiteX28" fmla="*/ 16613 w 16636"/>
                  <a:gd name="connsiteY28" fmla="*/ 21563 h 21564"/>
                  <a:gd name="connsiteX29" fmla="*/ 14769 w 16636"/>
                  <a:gd name="connsiteY29" fmla="*/ 20931 h 21564"/>
                  <a:gd name="connsiteX30" fmla="*/ 14763 w 16636"/>
                  <a:gd name="connsiteY30" fmla="*/ 20277 h 21564"/>
                  <a:gd name="connsiteX31" fmla="*/ 14750 w 16636"/>
                  <a:gd name="connsiteY31" fmla="*/ 15815 h 21564"/>
                  <a:gd name="connsiteX32" fmla="*/ 15314 w 16636"/>
                  <a:gd name="connsiteY32" fmla="*/ 14350 h 21564"/>
                  <a:gd name="connsiteX33" fmla="*/ 14799 w 16636"/>
                  <a:gd name="connsiteY33" fmla="*/ 13374 h 21564"/>
                  <a:gd name="connsiteX34" fmla="*/ 14599 w 16636"/>
                  <a:gd name="connsiteY34" fmla="*/ 10568 h 21564"/>
                  <a:gd name="connsiteX35" fmla="*/ 14533 w 16636"/>
                  <a:gd name="connsiteY35" fmla="*/ 8035 h 21564"/>
                  <a:gd name="connsiteX36" fmla="*/ 14547 w 16636"/>
                  <a:gd name="connsiteY36" fmla="*/ 7811 h 21564"/>
                  <a:gd name="connsiteX37" fmla="*/ 14287 w 16636"/>
                  <a:gd name="connsiteY37" fmla="*/ 7084 h 21564"/>
                  <a:gd name="connsiteX38" fmla="*/ 14140 w 16636"/>
                  <a:gd name="connsiteY38" fmla="*/ 1762 h 21564"/>
                  <a:gd name="connsiteX39" fmla="*/ 14159 w 16636"/>
                  <a:gd name="connsiteY39" fmla="*/ 774 h 21564"/>
                  <a:gd name="connsiteX40" fmla="*/ 14219 w 16636"/>
                  <a:gd name="connsiteY40" fmla="*/ 0 h 21564"/>
                  <a:gd name="connsiteX41" fmla="*/ 12475 w 16636"/>
                  <a:gd name="connsiteY41" fmla="*/ 52 h 21564"/>
                  <a:gd name="connsiteX42" fmla="*/ 12242 w 16636"/>
                  <a:gd name="connsiteY42" fmla="*/ 263 h 21564"/>
                  <a:gd name="connsiteX43" fmla="*/ 12246 w 16636"/>
                  <a:gd name="connsiteY43" fmla="*/ 575 h 21564"/>
                  <a:gd name="connsiteX44" fmla="*/ 12348 w 16636"/>
                  <a:gd name="connsiteY44" fmla="*/ 860 h 21564"/>
                  <a:gd name="connsiteX45" fmla="*/ 10777 w 16636"/>
                  <a:gd name="connsiteY45" fmla="*/ 5918 h 21564"/>
                  <a:gd name="connsiteX46" fmla="*/ 9004 w 16636"/>
                  <a:gd name="connsiteY46" fmla="*/ 694 h 21564"/>
                  <a:gd name="connsiteX0" fmla="*/ 9004 w 16636"/>
                  <a:gd name="connsiteY0" fmla="*/ 694 h 21564"/>
                  <a:gd name="connsiteX1" fmla="*/ 9073 w 16636"/>
                  <a:gd name="connsiteY1" fmla="*/ 489 h 21564"/>
                  <a:gd name="connsiteX2" fmla="*/ 9077 w 16636"/>
                  <a:gd name="connsiteY2" fmla="*/ 244 h 21564"/>
                  <a:gd name="connsiteX3" fmla="*/ 8840 w 16636"/>
                  <a:gd name="connsiteY3" fmla="*/ 23 h 21564"/>
                  <a:gd name="connsiteX4" fmla="*/ 4591 w 16636"/>
                  <a:gd name="connsiteY4" fmla="*/ 23 h 21564"/>
                  <a:gd name="connsiteX5" fmla="*/ 4008 w 16636"/>
                  <a:gd name="connsiteY5" fmla="*/ 336 h 21564"/>
                  <a:gd name="connsiteX6" fmla="*/ 3762 w 16636"/>
                  <a:gd name="connsiteY6" fmla="*/ 1201 h 21564"/>
                  <a:gd name="connsiteX7" fmla="*/ 3762 w 16636"/>
                  <a:gd name="connsiteY7" fmla="*/ 7483 h 21564"/>
                  <a:gd name="connsiteX8" fmla="*/ 3759 w 16636"/>
                  <a:gd name="connsiteY8" fmla="*/ 7786 h 21564"/>
                  <a:gd name="connsiteX9" fmla="*/ 3683 w 16636"/>
                  <a:gd name="connsiteY9" fmla="*/ 8007 h 21564"/>
                  <a:gd name="connsiteX10" fmla="*/ 3371 w 16636"/>
                  <a:gd name="connsiteY10" fmla="*/ 8062 h 21564"/>
                  <a:gd name="connsiteX11" fmla="*/ 2 w 16636"/>
                  <a:gd name="connsiteY11" fmla="*/ 10596 h 21564"/>
                  <a:gd name="connsiteX12" fmla="*/ 3330 w 16636"/>
                  <a:gd name="connsiteY12" fmla="*/ 13551 h 21564"/>
                  <a:gd name="connsiteX13" fmla="*/ 3571 w 16636"/>
                  <a:gd name="connsiteY13" fmla="*/ 13518 h 21564"/>
                  <a:gd name="connsiteX14" fmla="*/ 3717 w 16636"/>
                  <a:gd name="connsiteY14" fmla="*/ 13705 h 21564"/>
                  <a:gd name="connsiteX15" fmla="*/ 3745 w 16636"/>
                  <a:gd name="connsiteY15" fmla="*/ 13894 h 21564"/>
                  <a:gd name="connsiteX16" fmla="*/ 3750 w 16636"/>
                  <a:gd name="connsiteY16" fmla="*/ 14080 h 21564"/>
                  <a:gd name="connsiteX17" fmla="*/ 3758 w 16636"/>
                  <a:gd name="connsiteY17" fmla="*/ 20194 h 21564"/>
                  <a:gd name="connsiteX18" fmla="*/ 3992 w 16636"/>
                  <a:gd name="connsiteY18" fmla="*/ 21172 h 21564"/>
                  <a:gd name="connsiteX19" fmla="*/ 4279 w 16636"/>
                  <a:gd name="connsiteY19" fmla="*/ 21424 h 21564"/>
                  <a:gd name="connsiteX20" fmla="*/ 4682 w 16636"/>
                  <a:gd name="connsiteY20" fmla="*/ 21496 h 21564"/>
                  <a:gd name="connsiteX21" fmla="*/ 8729 w 16636"/>
                  <a:gd name="connsiteY21" fmla="*/ 21496 h 21564"/>
                  <a:gd name="connsiteX22" fmla="*/ 9080 w 16636"/>
                  <a:gd name="connsiteY22" fmla="*/ 21215 h 21564"/>
                  <a:gd name="connsiteX23" fmla="*/ 9033 w 16636"/>
                  <a:gd name="connsiteY23" fmla="*/ 20690 h 21564"/>
                  <a:gd name="connsiteX24" fmla="*/ 10494 w 16636"/>
                  <a:gd name="connsiteY24" fmla="*/ 15431 h 21564"/>
                  <a:gd name="connsiteX25" fmla="*/ 12284 w 16636"/>
                  <a:gd name="connsiteY25" fmla="*/ 20690 h 21564"/>
                  <a:gd name="connsiteX26" fmla="*/ 12196 w 16636"/>
                  <a:gd name="connsiteY26" fmla="*/ 21266 h 21564"/>
                  <a:gd name="connsiteX27" fmla="*/ 12477 w 16636"/>
                  <a:gd name="connsiteY27" fmla="*/ 21563 h 21564"/>
                  <a:gd name="connsiteX28" fmla="*/ 16613 w 16636"/>
                  <a:gd name="connsiteY28" fmla="*/ 21563 h 21564"/>
                  <a:gd name="connsiteX29" fmla="*/ 14769 w 16636"/>
                  <a:gd name="connsiteY29" fmla="*/ 20931 h 21564"/>
                  <a:gd name="connsiteX30" fmla="*/ 14763 w 16636"/>
                  <a:gd name="connsiteY30" fmla="*/ 20277 h 21564"/>
                  <a:gd name="connsiteX31" fmla="*/ 14750 w 16636"/>
                  <a:gd name="connsiteY31" fmla="*/ 15815 h 21564"/>
                  <a:gd name="connsiteX32" fmla="*/ 15314 w 16636"/>
                  <a:gd name="connsiteY32" fmla="*/ 14350 h 21564"/>
                  <a:gd name="connsiteX33" fmla="*/ 14799 w 16636"/>
                  <a:gd name="connsiteY33" fmla="*/ 13374 h 21564"/>
                  <a:gd name="connsiteX34" fmla="*/ 14599 w 16636"/>
                  <a:gd name="connsiteY34" fmla="*/ 10568 h 21564"/>
                  <a:gd name="connsiteX35" fmla="*/ 14533 w 16636"/>
                  <a:gd name="connsiteY35" fmla="*/ 8035 h 21564"/>
                  <a:gd name="connsiteX36" fmla="*/ 14115 w 16636"/>
                  <a:gd name="connsiteY36" fmla="*/ 7811 h 21564"/>
                  <a:gd name="connsiteX37" fmla="*/ 14287 w 16636"/>
                  <a:gd name="connsiteY37" fmla="*/ 7084 h 21564"/>
                  <a:gd name="connsiteX38" fmla="*/ 14140 w 16636"/>
                  <a:gd name="connsiteY38" fmla="*/ 1762 h 21564"/>
                  <a:gd name="connsiteX39" fmla="*/ 14159 w 16636"/>
                  <a:gd name="connsiteY39" fmla="*/ 774 h 21564"/>
                  <a:gd name="connsiteX40" fmla="*/ 14219 w 16636"/>
                  <a:gd name="connsiteY40" fmla="*/ 0 h 21564"/>
                  <a:gd name="connsiteX41" fmla="*/ 12475 w 16636"/>
                  <a:gd name="connsiteY41" fmla="*/ 52 h 21564"/>
                  <a:gd name="connsiteX42" fmla="*/ 12242 w 16636"/>
                  <a:gd name="connsiteY42" fmla="*/ 263 h 21564"/>
                  <a:gd name="connsiteX43" fmla="*/ 12246 w 16636"/>
                  <a:gd name="connsiteY43" fmla="*/ 575 h 21564"/>
                  <a:gd name="connsiteX44" fmla="*/ 12348 w 16636"/>
                  <a:gd name="connsiteY44" fmla="*/ 860 h 21564"/>
                  <a:gd name="connsiteX45" fmla="*/ 10777 w 16636"/>
                  <a:gd name="connsiteY45" fmla="*/ 5918 h 21564"/>
                  <a:gd name="connsiteX46" fmla="*/ 9004 w 16636"/>
                  <a:gd name="connsiteY46" fmla="*/ 694 h 21564"/>
                  <a:gd name="connsiteX0" fmla="*/ 9004 w 16636"/>
                  <a:gd name="connsiteY0" fmla="*/ 694 h 21564"/>
                  <a:gd name="connsiteX1" fmla="*/ 9073 w 16636"/>
                  <a:gd name="connsiteY1" fmla="*/ 489 h 21564"/>
                  <a:gd name="connsiteX2" fmla="*/ 9077 w 16636"/>
                  <a:gd name="connsiteY2" fmla="*/ 244 h 21564"/>
                  <a:gd name="connsiteX3" fmla="*/ 8840 w 16636"/>
                  <a:gd name="connsiteY3" fmla="*/ 23 h 21564"/>
                  <a:gd name="connsiteX4" fmla="*/ 4591 w 16636"/>
                  <a:gd name="connsiteY4" fmla="*/ 23 h 21564"/>
                  <a:gd name="connsiteX5" fmla="*/ 4008 w 16636"/>
                  <a:gd name="connsiteY5" fmla="*/ 336 h 21564"/>
                  <a:gd name="connsiteX6" fmla="*/ 3762 w 16636"/>
                  <a:gd name="connsiteY6" fmla="*/ 1201 h 21564"/>
                  <a:gd name="connsiteX7" fmla="*/ 3762 w 16636"/>
                  <a:gd name="connsiteY7" fmla="*/ 7483 h 21564"/>
                  <a:gd name="connsiteX8" fmla="*/ 3759 w 16636"/>
                  <a:gd name="connsiteY8" fmla="*/ 7786 h 21564"/>
                  <a:gd name="connsiteX9" fmla="*/ 3683 w 16636"/>
                  <a:gd name="connsiteY9" fmla="*/ 8007 h 21564"/>
                  <a:gd name="connsiteX10" fmla="*/ 3371 w 16636"/>
                  <a:gd name="connsiteY10" fmla="*/ 8062 h 21564"/>
                  <a:gd name="connsiteX11" fmla="*/ 2 w 16636"/>
                  <a:gd name="connsiteY11" fmla="*/ 10596 h 21564"/>
                  <a:gd name="connsiteX12" fmla="*/ 3330 w 16636"/>
                  <a:gd name="connsiteY12" fmla="*/ 13551 h 21564"/>
                  <a:gd name="connsiteX13" fmla="*/ 3571 w 16636"/>
                  <a:gd name="connsiteY13" fmla="*/ 13518 h 21564"/>
                  <a:gd name="connsiteX14" fmla="*/ 3717 w 16636"/>
                  <a:gd name="connsiteY14" fmla="*/ 13705 h 21564"/>
                  <a:gd name="connsiteX15" fmla="*/ 3745 w 16636"/>
                  <a:gd name="connsiteY15" fmla="*/ 13894 h 21564"/>
                  <a:gd name="connsiteX16" fmla="*/ 3750 w 16636"/>
                  <a:gd name="connsiteY16" fmla="*/ 14080 h 21564"/>
                  <a:gd name="connsiteX17" fmla="*/ 3758 w 16636"/>
                  <a:gd name="connsiteY17" fmla="*/ 20194 h 21564"/>
                  <a:gd name="connsiteX18" fmla="*/ 3992 w 16636"/>
                  <a:gd name="connsiteY18" fmla="*/ 21172 h 21564"/>
                  <a:gd name="connsiteX19" fmla="*/ 4279 w 16636"/>
                  <a:gd name="connsiteY19" fmla="*/ 21424 h 21564"/>
                  <a:gd name="connsiteX20" fmla="*/ 4682 w 16636"/>
                  <a:gd name="connsiteY20" fmla="*/ 21496 h 21564"/>
                  <a:gd name="connsiteX21" fmla="*/ 8729 w 16636"/>
                  <a:gd name="connsiteY21" fmla="*/ 21496 h 21564"/>
                  <a:gd name="connsiteX22" fmla="*/ 9080 w 16636"/>
                  <a:gd name="connsiteY22" fmla="*/ 21215 h 21564"/>
                  <a:gd name="connsiteX23" fmla="*/ 9033 w 16636"/>
                  <a:gd name="connsiteY23" fmla="*/ 20690 h 21564"/>
                  <a:gd name="connsiteX24" fmla="*/ 10494 w 16636"/>
                  <a:gd name="connsiteY24" fmla="*/ 15431 h 21564"/>
                  <a:gd name="connsiteX25" fmla="*/ 12284 w 16636"/>
                  <a:gd name="connsiteY25" fmla="*/ 20690 h 21564"/>
                  <a:gd name="connsiteX26" fmla="*/ 12196 w 16636"/>
                  <a:gd name="connsiteY26" fmla="*/ 21266 h 21564"/>
                  <a:gd name="connsiteX27" fmla="*/ 12477 w 16636"/>
                  <a:gd name="connsiteY27" fmla="*/ 21563 h 21564"/>
                  <a:gd name="connsiteX28" fmla="*/ 16613 w 16636"/>
                  <a:gd name="connsiteY28" fmla="*/ 21563 h 21564"/>
                  <a:gd name="connsiteX29" fmla="*/ 14769 w 16636"/>
                  <a:gd name="connsiteY29" fmla="*/ 20931 h 21564"/>
                  <a:gd name="connsiteX30" fmla="*/ 14763 w 16636"/>
                  <a:gd name="connsiteY30" fmla="*/ 20277 h 21564"/>
                  <a:gd name="connsiteX31" fmla="*/ 14750 w 16636"/>
                  <a:gd name="connsiteY31" fmla="*/ 15815 h 21564"/>
                  <a:gd name="connsiteX32" fmla="*/ 15314 w 16636"/>
                  <a:gd name="connsiteY32" fmla="*/ 14350 h 21564"/>
                  <a:gd name="connsiteX33" fmla="*/ 14799 w 16636"/>
                  <a:gd name="connsiteY33" fmla="*/ 13374 h 21564"/>
                  <a:gd name="connsiteX34" fmla="*/ 14133 w 16636"/>
                  <a:gd name="connsiteY34" fmla="*/ 10672 h 21564"/>
                  <a:gd name="connsiteX35" fmla="*/ 14533 w 16636"/>
                  <a:gd name="connsiteY35" fmla="*/ 8035 h 21564"/>
                  <a:gd name="connsiteX36" fmla="*/ 14115 w 16636"/>
                  <a:gd name="connsiteY36" fmla="*/ 7811 h 21564"/>
                  <a:gd name="connsiteX37" fmla="*/ 14287 w 16636"/>
                  <a:gd name="connsiteY37" fmla="*/ 7084 h 21564"/>
                  <a:gd name="connsiteX38" fmla="*/ 14140 w 16636"/>
                  <a:gd name="connsiteY38" fmla="*/ 1762 h 21564"/>
                  <a:gd name="connsiteX39" fmla="*/ 14159 w 16636"/>
                  <a:gd name="connsiteY39" fmla="*/ 774 h 21564"/>
                  <a:gd name="connsiteX40" fmla="*/ 14219 w 16636"/>
                  <a:gd name="connsiteY40" fmla="*/ 0 h 21564"/>
                  <a:gd name="connsiteX41" fmla="*/ 12475 w 16636"/>
                  <a:gd name="connsiteY41" fmla="*/ 52 h 21564"/>
                  <a:gd name="connsiteX42" fmla="*/ 12242 w 16636"/>
                  <a:gd name="connsiteY42" fmla="*/ 263 h 21564"/>
                  <a:gd name="connsiteX43" fmla="*/ 12246 w 16636"/>
                  <a:gd name="connsiteY43" fmla="*/ 575 h 21564"/>
                  <a:gd name="connsiteX44" fmla="*/ 12348 w 16636"/>
                  <a:gd name="connsiteY44" fmla="*/ 860 h 21564"/>
                  <a:gd name="connsiteX45" fmla="*/ 10777 w 16636"/>
                  <a:gd name="connsiteY45" fmla="*/ 5918 h 21564"/>
                  <a:gd name="connsiteX46" fmla="*/ 9004 w 16636"/>
                  <a:gd name="connsiteY46" fmla="*/ 694 h 21564"/>
                  <a:gd name="connsiteX0" fmla="*/ 9004 w 16636"/>
                  <a:gd name="connsiteY0" fmla="*/ 694 h 21564"/>
                  <a:gd name="connsiteX1" fmla="*/ 9073 w 16636"/>
                  <a:gd name="connsiteY1" fmla="*/ 489 h 21564"/>
                  <a:gd name="connsiteX2" fmla="*/ 9077 w 16636"/>
                  <a:gd name="connsiteY2" fmla="*/ 244 h 21564"/>
                  <a:gd name="connsiteX3" fmla="*/ 8840 w 16636"/>
                  <a:gd name="connsiteY3" fmla="*/ 23 h 21564"/>
                  <a:gd name="connsiteX4" fmla="*/ 4591 w 16636"/>
                  <a:gd name="connsiteY4" fmla="*/ 23 h 21564"/>
                  <a:gd name="connsiteX5" fmla="*/ 4008 w 16636"/>
                  <a:gd name="connsiteY5" fmla="*/ 336 h 21564"/>
                  <a:gd name="connsiteX6" fmla="*/ 3762 w 16636"/>
                  <a:gd name="connsiteY6" fmla="*/ 1201 h 21564"/>
                  <a:gd name="connsiteX7" fmla="*/ 3762 w 16636"/>
                  <a:gd name="connsiteY7" fmla="*/ 7483 h 21564"/>
                  <a:gd name="connsiteX8" fmla="*/ 3759 w 16636"/>
                  <a:gd name="connsiteY8" fmla="*/ 7786 h 21564"/>
                  <a:gd name="connsiteX9" fmla="*/ 3683 w 16636"/>
                  <a:gd name="connsiteY9" fmla="*/ 8007 h 21564"/>
                  <a:gd name="connsiteX10" fmla="*/ 3371 w 16636"/>
                  <a:gd name="connsiteY10" fmla="*/ 8062 h 21564"/>
                  <a:gd name="connsiteX11" fmla="*/ 2 w 16636"/>
                  <a:gd name="connsiteY11" fmla="*/ 10596 h 21564"/>
                  <a:gd name="connsiteX12" fmla="*/ 3330 w 16636"/>
                  <a:gd name="connsiteY12" fmla="*/ 13551 h 21564"/>
                  <a:gd name="connsiteX13" fmla="*/ 3571 w 16636"/>
                  <a:gd name="connsiteY13" fmla="*/ 13518 h 21564"/>
                  <a:gd name="connsiteX14" fmla="*/ 3717 w 16636"/>
                  <a:gd name="connsiteY14" fmla="*/ 13705 h 21564"/>
                  <a:gd name="connsiteX15" fmla="*/ 3745 w 16636"/>
                  <a:gd name="connsiteY15" fmla="*/ 13894 h 21564"/>
                  <a:gd name="connsiteX16" fmla="*/ 3750 w 16636"/>
                  <a:gd name="connsiteY16" fmla="*/ 14080 h 21564"/>
                  <a:gd name="connsiteX17" fmla="*/ 3758 w 16636"/>
                  <a:gd name="connsiteY17" fmla="*/ 20194 h 21564"/>
                  <a:gd name="connsiteX18" fmla="*/ 3992 w 16636"/>
                  <a:gd name="connsiteY18" fmla="*/ 21172 h 21564"/>
                  <a:gd name="connsiteX19" fmla="*/ 4279 w 16636"/>
                  <a:gd name="connsiteY19" fmla="*/ 21424 h 21564"/>
                  <a:gd name="connsiteX20" fmla="*/ 4682 w 16636"/>
                  <a:gd name="connsiteY20" fmla="*/ 21496 h 21564"/>
                  <a:gd name="connsiteX21" fmla="*/ 8729 w 16636"/>
                  <a:gd name="connsiteY21" fmla="*/ 21496 h 21564"/>
                  <a:gd name="connsiteX22" fmla="*/ 9080 w 16636"/>
                  <a:gd name="connsiteY22" fmla="*/ 21215 h 21564"/>
                  <a:gd name="connsiteX23" fmla="*/ 9033 w 16636"/>
                  <a:gd name="connsiteY23" fmla="*/ 20690 h 21564"/>
                  <a:gd name="connsiteX24" fmla="*/ 10494 w 16636"/>
                  <a:gd name="connsiteY24" fmla="*/ 15431 h 21564"/>
                  <a:gd name="connsiteX25" fmla="*/ 12284 w 16636"/>
                  <a:gd name="connsiteY25" fmla="*/ 20690 h 21564"/>
                  <a:gd name="connsiteX26" fmla="*/ 12196 w 16636"/>
                  <a:gd name="connsiteY26" fmla="*/ 21266 h 21564"/>
                  <a:gd name="connsiteX27" fmla="*/ 12477 w 16636"/>
                  <a:gd name="connsiteY27" fmla="*/ 21563 h 21564"/>
                  <a:gd name="connsiteX28" fmla="*/ 16613 w 16636"/>
                  <a:gd name="connsiteY28" fmla="*/ 21563 h 21564"/>
                  <a:gd name="connsiteX29" fmla="*/ 14769 w 16636"/>
                  <a:gd name="connsiteY29" fmla="*/ 20931 h 21564"/>
                  <a:gd name="connsiteX30" fmla="*/ 14763 w 16636"/>
                  <a:gd name="connsiteY30" fmla="*/ 20277 h 21564"/>
                  <a:gd name="connsiteX31" fmla="*/ 14750 w 16636"/>
                  <a:gd name="connsiteY31" fmla="*/ 15815 h 21564"/>
                  <a:gd name="connsiteX32" fmla="*/ 15314 w 16636"/>
                  <a:gd name="connsiteY32" fmla="*/ 14350 h 21564"/>
                  <a:gd name="connsiteX33" fmla="*/ 14799 w 16636"/>
                  <a:gd name="connsiteY33" fmla="*/ 13374 h 21564"/>
                  <a:gd name="connsiteX34" fmla="*/ 14133 w 16636"/>
                  <a:gd name="connsiteY34" fmla="*/ 10672 h 21564"/>
                  <a:gd name="connsiteX35" fmla="*/ 14234 w 16636"/>
                  <a:gd name="connsiteY35" fmla="*/ 7931 h 21564"/>
                  <a:gd name="connsiteX36" fmla="*/ 14115 w 16636"/>
                  <a:gd name="connsiteY36" fmla="*/ 7811 h 21564"/>
                  <a:gd name="connsiteX37" fmla="*/ 14287 w 16636"/>
                  <a:gd name="connsiteY37" fmla="*/ 7084 h 21564"/>
                  <a:gd name="connsiteX38" fmla="*/ 14140 w 16636"/>
                  <a:gd name="connsiteY38" fmla="*/ 1762 h 21564"/>
                  <a:gd name="connsiteX39" fmla="*/ 14159 w 16636"/>
                  <a:gd name="connsiteY39" fmla="*/ 774 h 21564"/>
                  <a:gd name="connsiteX40" fmla="*/ 14219 w 16636"/>
                  <a:gd name="connsiteY40" fmla="*/ 0 h 21564"/>
                  <a:gd name="connsiteX41" fmla="*/ 12475 w 16636"/>
                  <a:gd name="connsiteY41" fmla="*/ 52 h 21564"/>
                  <a:gd name="connsiteX42" fmla="*/ 12242 w 16636"/>
                  <a:gd name="connsiteY42" fmla="*/ 263 h 21564"/>
                  <a:gd name="connsiteX43" fmla="*/ 12246 w 16636"/>
                  <a:gd name="connsiteY43" fmla="*/ 575 h 21564"/>
                  <a:gd name="connsiteX44" fmla="*/ 12348 w 16636"/>
                  <a:gd name="connsiteY44" fmla="*/ 860 h 21564"/>
                  <a:gd name="connsiteX45" fmla="*/ 10777 w 16636"/>
                  <a:gd name="connsiteY45" fmla="*/ 5918 h 21564"/>
                  <a:gd name="connsiteX46" fmla="*/ 9004 w 16636"/>
                  <a:gd name="connsiteY46" fmla="*/ 694 h 21564"/>
                  <a:gd name="connsiteX0" fmla="*/ 9004 w 16636"/>
                  <a:gd name="connsiteY0" fmla="*/ 694 h 21564"/>
                  <a:gd name="connsiteX1" fmla="*/ 9073 w 16636"/>
                  <a:gd name="connsiteY1" fmla="*/ 489 h 21564"/>
                  <a:gd name="connsiteX2" fmla="*/ 9077 w 16636"/>
                  <a:gd name="connsiteY2" fmla="*/ 244 h 21564"/>
                  <a:gd name="connsiteX3" fmla="*/ 8840 w 16636"/>
                  <a:gd name="connsiteY3" fmla="*/ 23 h 21564"/>
                  <a:gd name="connsiteX4" fmla="*/ 4591 w 16636"/>
                  <a:gd name="connsiteY4" fmla="*/ 23 h 21564"/>
                  <a:gd name="connsiteX5" fmla="*/ 4008 w 16636"/>
                  <a:gd name="connsiteY5" fmla="*/ 336 h 21564"/>
                  <a:gd name="connsiteX6" fmla="*/ 3762 w 16636"/>
                  <a:gd name="connsiteY6" fmla="*/ 1201 h 21564"/>
                  <a:gd name="connsiteX7" fmla="*/ 3762 w 16636"/>
                  <a:gd name="connsiteY7" fmla="*/ 7483 h 21564"/>
                  <a:gd name="connsiteX8" fmla="*/ 3759 w 16636"/>
                  <a:gd name="connsiteY8" fmla="*/ 7786 h 21564"/>
                  <a:gd name="connsiteX9" fmla="*/ 3683 w 16636"/>
                  <a:gd name="connsiteY9" fmla="*/ 8007 h 21564"/>
                  <a:gd name="connsiteX10" fmla="*/ 3371 w 16636"/>
                  <a:gd name="connsiteY10" fmla="*/ 8062 h 21564"/>
                  <a:gd name="connsiteX11" fmla="*/ 2 w 16636"/>
                  <a:gd name="connsiteY11" fmla="*/ 10596 h 21564"/>
                  <a:gd name="connsiteX12" fmla="*/ 3330 w 16636"/>
                  <a:gd name="connsiteY12" fmla="*/ 13551 h 21564"/>
                  <a:gd name="connsiteX13" fmla="*/ 3571 w 16636"/>
                  <a:gd name="connsiteY13" fmla="*/ 13518 h 21564"/>
                  <a:gd name="connsiteX14" fmla="*/ 3717 w 16636"/>
                  <a:gd name="connsiteY14" fmla="*/ 13705 h 21564"/>
                  <a:gd name="connsiteX15" fmla="*/ 3745 w 16636"/>
                  <a:gd name="connsiteY15" fmla="*/ 13894 h 21564"/>
                  <a:gd name="connsiteX16" fmla="*/ 3750 w 16636"/>
                  <a:gd name="connsiteY16" fmla="*/ 14080 h 21564"/>
                  <a:gd name="connsiteX17" fmla="*/ 3758 w 16636"/>
                  <a:gd name="connsiteY17" fmla="*/ 20194 h 21564"/>
                  <a:gd name="connsiteX18" fmla="*/ 3992 w 16636"/>
                  <a:gd name="connsiteY18" fmla="*/ 21172 h 21564"/>
                  <a:gd name="connsiteX19" fmla="*/ 4279 w 16636"/>
                  <a:gd name="connsiteY19" fmla="*/ 21424 h 21564"/>
                  <a:gd name="connsiteX20" fmla="*/ 4682 w 16636"/>
                  <a:gd name="connsiteY20" fmla="*/ 21496 h 21564"/>
                  <a:gd name="connsiteX21" fmla="*/ 8729 w 16636"/>
                  <a:gd name="connsiteY21" fmla="*/ 21496 h 21564"/>
                  <a:gd name="connsiteX22" fmla="*/ 9080 w 16636"/>
                  <a:gd name="connsiteY22" fmla="*/ 21215 h 21564"/>
                  <a:gd name="connsiteX23" fmla="*/ 9033 w 16636"/>
                  <a:gd name="connsiteY23" fmla="*/ 20690 h 21564"/>
                  <a:gd name="connsiteX24" fmla="*/ 10494 w 16636"/>
                  <a:gd name="connsiteY24" fmla="*/ 15431 h 21564"/>
                  <a:gd name="connsiteX25" fmla="*/ 12284 w 16636"/>
                  <a:gd name="connsiteY25" fmla="*/ 20690 h 21564"/>
                  <a:gd name="connsiteX26" fmla="*/ 12196 w 16636"/>
                  <a:gd name="connsiteY26" fmla="*/ 21266 h 21564"/>
                  <a:gd name="connsiteX27" fmla="*/ 12477 w 16636"/>
                  <a:gd name="connsiteY27" fmla="*/ 21563 h 21564"/>
                  <a:gd name="connsiteX28" fmla="*/ 16613 w 16636"/>
                  <a:gd name="connsiteY28" fmla="*/ 21563 h 21564"/>
                  <a:gd name="connsiteX29" fmla="*/ 14769 w 16636"/>
                  <a:gd name="connsiteY29" fmla="*/ 20931 h 21564"/>
                  <a:gd name="connsiteX30" fmla="*/ 14763 w 16636"/>
                  <a:gd name="connsiteY30" fmla="*/ 20277 h 21564"/>
                  <a:gd name="connsiteX31" fmla="*/ 14750 w 16636"/>
                  <a:gd name="connsiteY31" fmla="*/ 15815 h 21564"/>
                  <a:gd name="connsiteX32" fmla="*/ 15314 w 16636"/>
                  <a:gd name="connsiteY32" fmla="*/ 14350 h 21564"/>
                  <a:gd name="connsiteX33" fmla="*/ 14799 w 16636"/>
                  <a:gd name="connsiteY33" fmla="*/ 13374 h 21564"/>
                  <a:gd name="connsiteX34" fmla="*/ 14133 w 16636"/>
                  <a:gd name="connsiteY34" fmla="*/ 10672 h 21564"/>
                  <a:gd name="connsiteX35" fmla="*/ 14234 w 16636"/>
                  <a:gd name="connsiteY35" fmla="*/ 7931 h 21564"/>
                  <a:gd name="connsiteX36" fmla="*/ 14115 w 16636"/>
                  <a:gd name="connsiteY36" fmla="*/ 7811 h 21564"/>
                  <a:gd name="connsiteX37" fmla="*/ 14287 w 16636"/>
                  <a:gd name="connsiteY37" fmla="*/ 7084 h 21564"/>
                  <a:gd name="connsiteX38" fmla="*/ 14140 w 16636"/>
                  <a:gd name="connsiteY38" fmla="*/ 1762 h 21564"/>
                  <a:gd name="connsiteX39" fmla="*/ 14159 w 16636"/>
                  <a:gd name="connsiteY39" fmla="*/ 774 h 21564"/>
                  <a:gd name="connsiteX40" fmla="*/ 14219 w 16636"/>
                  <a:gd name="connsiteY40" fmla="*/ 0 h 21564"/>
                  <a:gd name="connsiteX41" fmla="*/ 12475 w 16636"/>
                  <a:gd name="connsiteY41" fmla="*/ 52 h 21564"/>
                  <a:gd name="connsiteX42" fmla="*/ 12242 w 16636"/>
                  <a:gd name="connsiteY42" fmla="*/ 263 h 21564"/>
                  <a:gd name="connsiteX43" fmla="*/ 12246 w 16636"/>
                  <a:gd name="connsiteY43" fmla="*/ 575 h 21564"/>
                  <a:gd name="connsiteX44" fmla="*/ 12348 w 16636"/>
                  <a:gd name="connsiteY44" fmla="*/ 860 h 21564"/>
                  <a:gd name="connsiteX45" fmla="*/ 10777 w 16636"/>
                  <a:gd name="connsiteY45" fmla="*/ 5918 h 21564"/>
                  <a:gd name="connsiteX46" fmla="*/ 9004 w 16636"/>
                  <a:gd name="connsiteY46" fmla="*/ 694 h 21564"/>
                  <a:gd name="connsiteX0" fmla="*/ 9004 w 16636"/>
                  <a:gd name="connsiteY0" fmla="*/ 694 h 21564"/>
                  <a:gd name="connsiteX1" fmla="*/ 9073 w 16636"/>
                  <a:gd name="connsiteY1" fmla="*/ 489 h 21564"/>
                  <a:gd name="connsiteX2" fmla="*/ 9077 w 16636"/>
                  <a:gd name="connsiteY2" fmla="*/ 244 h 21564"/>
                  <a:gd name="connsiteX3" fmla="*/ 8840 w 16636"/>
                  <a:gd name="connsiteY3" fmla="*/ 23 h 21564"/>
                  <a:gd name="connsiteX4" fmla="*/ 4591 w 16636"/>
                  <a:gd name="connsiteY4" fmla="*/ 23 h 21564"/>
                  <a:gd name="connsiteX5" fmla="*/ 4008 w 16636"/>
                  <a:gd name="connsiteY5" fmla="*/ 336 h 21564"/>
                  <a:gd name="connsiteX6" fmla="*/ 3762 w 16636"/>
                  <a:gd name="connsiteY6" fmla="*/ 1201 h 21564"/>
                  <a:gd name="connsiteX7" fmla="*/ 3762 w 16636"/>
                  <a:gd name="connsiteY7" fmla="*/ 7483 h 21564"/>
                  <a:gd name="connsiteX8" fmla="*/ 3759 w 16636"/>
                  <a:gd name="connsiteY8" fmla="*/ 7786 h 21564"/>
                  <a:gd name="connsiteX9" fmla="*/ 3683 w 16636"/>
                  <a:gd name="connsiteY9" fmla="*/ 8007 h 21564"/>
                  <a:gd name="connsiteX10" fmla="*/ 3371 w 16636"/>
                  <a:gd name="connsiteY10" fmla="*/ 8062 h 21564"/>
                  <a:gd name="connsiteX11" fmla="*/ 2 w 16636"/>
                  <a:gd name="connsiteY11" fmla="*/ 10596 h 21564"/>
                  <a:gd name="connsiteX12" fmla="*/ 3330 w 16636"/>
                  <a:gd name="connsiteY12" fmla="*/ 13551 h 21564"/>
                  <a:gd name="connsiteX13" fmla="*/ 3571 w 16636"/>
                  <a:gd name="connsiteY13" fmla="*/ 13518 h 21564"/>
                  <a:gd name="connsiteX14" fmla="*/ 3717 w 16636"/>
                  <a:gd name="connsiteY14" fmla="*/ 13705 h 21564"/>
                  <a:gd name="connsiteX15" fmla="*/ 3745 w 16636"/>
                  <a:gd name="connsiteY15" fmla="*/ 13894 h 21564"/>
                  <a:gd name="connsiteX16" fmla="*/ 3750 w 16636"/>
                  <a:gd name="connsiteY16" fmla="*/ 14080 h 21564"/>
                  <a:gd name="connsiteX17" fmla="*/ 3758 w 16636"/>
                  <a:gd name="connsiteY17" fmla="*/ 20194 h 21564"/>
                  <a:gd name="connsiteX18" fmla="*/ 3992 w 16636"/>
                  <a:gd name="connsiteY18" fmla="*/ 21172 h 21564"/>
                  <a:gd name="connsiteX19" fmla="*/ 4279 w 16636"/>
                  <a:gd name="connsiteY19" fmla="*/ 21424 h 21564"/>
                  <a:gd name="connsiteX20" fmla="*/ 4682 w 16636"/>
                  <a:gd name="connsiteY20" fmla="*/ 21496 h 21564"/>
                  <a:gd name="connsiteX21" fmla="*/ 8729 w 16636"/>
                  <a:gd name="connsiteY21" fmla="*/ 21496 h 21564"/>
                  <a:gd name="connsiteX22" fmla="*/ 9080 w 16636"/>
                  <a:gd name="connsiteY22" fmla="*/ 21215 h 21564"/>
                  <a:gd name="connsiteX23" fmla="*/ 9033 w 16636"/>
                  <a:gd name="connsiteY23" fmla="*/ 20690 h 21564"/>
                  <a:gd name="connsiteX24" fmla="*/ 10494 w 16636"/>
                  <a:gd name="connsiteY24" fmla="*/ 15431 h 21564"/>
                  <a:gd name="connsiteX25" fmla="*/ 12284 w 16636"/>
                  <a:gd name="connsiteY25" fmla="*/ 20690 h 21564"/>
                  <a:gd name="connsiteX26" fmla="*/ 12196 w 16636"/>
                  <a:gd name="connsiteY26" fmla="*/ 21266 h 21564"/>
                  <a:gd name="connsiteX27" fmla="*/ 12477 w 16636"/>
                  <a:gd name="connsiteY27" fmla="*/ 21563 h 21564"/>
                  <a:gd name="connsiteX28" fmla="*/ 16613 w 16636"/>
                  <a:gd name="connsiteY28" fmla="*/ 21563 h 21564"/>
                  <a:gd name="connsiteX29" fmla="*/ 14769 w 16636"/>
                  <a:gd name="connsiteY29" fmla="*/ 20931 h 21564"/>
                  <a:gd name="connsiteX30" fmla="*/ 14763 w 16636"/>
                  <a:gd name="connsiteY30" fmla="*/ 20277 h 21564"/>
                  <a:gd name="connsiteX31" fmla="*/ 14750 w 16636"/>
                  <a:gd name="connsiteY31" fmla="*/ 15815 h 21564"/>
                  <a:gd name="connsiteX32" fmla="*/ 14117 w 16636"/>
                  <a:gd name="connsiteY32" fmla="*/ 14350 h 21564"/>
                  <a:gd name="connsiteX33" fmla="*/ 14799 w 16636"/>
                  <a:gd name="connsiteY33" fmla="*/ 13374 h 21564"/>
                  <a:gd name="connsiteX34" fmla="*/ 14133 w 16636"/>
                  <a:gd name="connsiteY34" fmla="*/ 10672 h 21564"/>
                  <a:gd name="connsiteX35" fmla="*/ 14234 w 16636"/>
                  <a:gd name="connsiteY35" fmla="*/ 7931 h 21564"/>
                  <a:gd name="connsiteX36" fmla="*/ 14115 w 16636"/>
                  <a:gd name="connsiteY36" fmla="*/ 7811 h 21564"/>
                  <a:gd name="connsiteX37" fmla="*/ 14287 w 16636"/>
                  <a:gd name="connsiteY37" fmla="*/ 7084 h 21564"/>
                  <a:gd name="connsiteX38" fmla="*/ 14140 w 16636"/>
                  <a:gd name="connsiteY38" fmla="*/ 1762 h 21564"/>
                  <a:gd name="connsiteX39" fmla="*/ 14159 w 16636"/>
                  <a:gd name="connsiteY39" fmla="*/ 774 h 21564"/>
                  <a:gd name="connsiteX40" fmla="*/ 14219 w 16636"/>
                  <a:gd name="connsiteY40" fmla="*/ 0 h 21564"/>
                  <a:gd name="connsiteX41" fmla="*/ 12475 w 16636"/>
                  <a:gd name="connsiteY41" fmla="*/ 52 h 21564"/>
                  <a:gd name="connsiteX42" fmla="*/ 12242 w 16636"/>
                  <a:gd name="connsiteY42" fmla="*/ 263 h 21564"/>
                  <a:gd name="connsiteX43" fmla="*/ 12246 w 16636"/>
                  <a:gd name="connsiteY43" fmla="*/ 575 h 21564"/>
                  <a:gd name="connsiteX44" fmla="*/ 12348 w 16636"/>
                  <a:gd name="connsiteY44" fmla="*/ 860 h 21564"/>
                  <a:gd name="connsiteX45" fmla="*/ 10777 w 16636"/>
                  <a:gd name="connsiteY45" fmla="*/ 5918 h 21564"/>
                  <a:gd name="connsiteX46" fmla="*/ 9004 w 16636"/>
                  <a:gd name="connsiteY46" fmla="*/ 694 h 21564"/>
                  <a:gd name="connsiteX0" fmla="*/ 9004 w 16636"/>
                  <a:gd name="connsiteY0" fmla="*/ 694 h 21564"/>
                  <a:gd name="connsiteX1" fmla="*/ 9073 w 16636"/>
                  <a:gd name="connsiteY1" fmla="*/ 489 h 21564"/>
                  <a:gd name="connsiteX2" fmla="*/ 9077 w 16636"/>
                  <a:gd name="connsiteY2" fmla="*/ 244 h 21564"/>
                  <a:gd name="connsiteX3" fmla="*/ 8840 w 16636"/>
                  <a:gd name="connsiteY3" fmla="*/ 23 h 21564"/>
                  <a:gd name="connsiteX4" fmla="*/ 4591 w 16636"/>
                  <a:gd name="connsiteY4" fmla="*/ 23 h 21564"/>
                  <a:gd name="connsiteX5" fmla="*/ 4008 w 16636"/>
                  <a:gd name="connsiteY5" fmla="*/ 336 h 21564"/>
                  <a:gd name="connsiteX6" fmla="*/ 3762 w 16636"/>
                  <a:gd name="connsiteY6" fmla="*/ 1201 h 21564"/>
                  <a:gd name="connsiteX7" fmla="*/ 3762 w 16636"/>
                  <a:gd name="connsiteY7" fmla="*/ 7483 h 21564"/>
                  <a:gd name="connsiteX8" fmla="*/ 3759 w 16636"/>
                  <a:gd name="connsiteY8" fmla="*/ 7786 h 21564"/>
                  <a:gd name="connsiteX9" fmla="*/ 3683 w 16636"/>
                  <a:gd name="connsiteY9" fmla="*/ 8007 h 21564"/>
                  <a:gd name="connsiteX10" fmla="*/ 3371 w 16636"/>
                  <a:gd name="connsiteY10" fmla="*/ 8062 h 21564"/>
                  <a:gd name="connsiteX11" fmla="*/ 2 w 16636"/>
                  <a:gd name="connsiteY11" fmla="*/ 10596 h 21564"/>
                  <a:gd name="connsiteX12" fmla="*/ 3330 w 16636"/>
                  <a:gd name="connsiteY12" fmla="*/ 13551 h 21564"/>
                  <a:gd name="connsiteX13" fmla="*/ 3571 w 16636"/>
                  <a:gd name="connsiteY13" fmla="*/ 13518 h 21564"/>
                  <a:gd name="connsiteX14" fmla="*/ 3717 w 16636"/>
                  <a:gd name="connsiteY14" fmla="*/ 13705 h 21564"/>
                  <a:gd name="connsiteX15" fmla="*/ 3745 w 16636"/>
                  <a:gd name="connsiteY15" fmla="*/ 13894 h 21564"/>
                  <a:gd name="connsiteX16" fmla="*/ 3750 w 16636"/>
                  <a:gd name="connsiteY16" fmla="*/ 14080 h 21564"/>
                  <a:gd name="connsiteX17" fmla="*/ 3758 w 16636"/>
                  <a:gd name="connsiteY17" fmla="*/ 20194 h 21564"/>
                  <a:gd name="connsiteX18" fmla="*/ 3992 w 16636"/>
                  <a:gd name="connsiteY18" fmla="*/ 21172 h 21564"/>
                  <a:gd name="connsiteX19" fmla="*/ 4279 w 16636"/>
                  <a:gd name="connsiteY19" fmla="*/ 21424 h 21564"/>
                  <a:gd name="connsiteX20" fmla="*/ 4682 w 16636"/>
                  <a:gd name="connsiteY20" fmla="*/ 21496 h 21564"/>
                  <a:gd name="connsiteX21" fmla="*/ 8729 w 16636"/>
                  <a:gd name="connsiteY21" fmla="*/ 21496 h 21564"/>
                  <a:gd name="connsiteX22" fmla="*/ 9080 w 16636"/>
                  <a:gd name="connsiteY22" fmla="*/ 21215 h 21564"/>
                  <a:gd name="connsiteX23" fmla="*/ 9033 w 16636"/>
                  <a:gd name="connsiteY23" fmla="*/ 20690 h 21564"/>
                  <a:gd name="connsiteX24" fmla="*/ 10494 w 16636"/>
                  <a:gd name="connsiteY24" fmla="*/ 15431 h 21564"/>
                  <a:gd name="connsiteX25" fmla="*/ 12284 w 16636"/>
                  <a:gd name="connsiteY25" fmla="*/ 20690 h 21564"/>
                  <a:gd name="connsiteX26" fmla="*/ 12196 w 16636"/>
                  <a:gd name="connsiteY26" fmla="*/ 21266 h 21564"/>
                  <a:gd name="connsiteX27" fmla="*/ 12477 w 16636"/>
                  <a:gd name="connsiteY27" fmla="*/ 21563 h 21564"/>
                  <a:gd name="connsiteX28" fmla="*/ 16613 w 16636"/>
                  <a:gd name="connsiteY28" fmla="*/ 21563 h 21564"/>
                  <a:gd name="connsiteX29" fmla="*/ 14769 w 16636"/>
                  <a:gd name="connsiteY29" fmla="*/ 20931 h 21564"/>
                  <a:gd name="connsiteX30" fmla="*/ 14763 w 16636"/>
                  <a:gd name="connsiteY30" fmla="*/ 20277 h 21564"/>
                  <a:gd name="connsiteX31" fmla="*/ 14750 w 16636"/>
                  <a:gd name="connsiteY31" fmla="*/ 15815 h 21564"/>
                  <a:gd name="connsiteX32" fmla="*/ 14117 w 16636"/>
                  <a:gd name="connsiteY32" fmla="*/ 14350 h 21564"/>
                  <a:gd name="connsiteX33" fmla="*/ 14234 w 16636"/>
                  <a:gd name="connsiteY33" fmla="*/ 13322 h 21564"/>
                  <a:gd name="connsiteX34" fmla="*/ 14133 w 16636"/>
                  <a:gd name="connsiteY34" fmla="*/ 10672 h 21564"/>
                  <a:gd name="connsiteX35" fmla="*/ 14234 w 16636"/>
                  <a:gd name="connsiteY35" fmla="*/ 7931 h 21564"/>
                  <a:gd name="connsiteX36" fmla="*/ 14115 w 16636"/>
                  <a:gd name="connsiteY36" fmla="*/ 7811 h 21564"/>
                  <a:gd name="connsiteX37" fmla="*/ 14287 w 16636"/>
                  <a:gd name="connsiteY37" fmla="*/ 7084 h 21564"/>
                  <a:gd name="connsiteX38" fmla="*/ 14140 w 16636"/>
                  <a:gd name="connsiteY38" fmla="*/ 1762 h 21564"/>
                  <a:gd name="connsiteX39" fmla="*/ 14159 w 16636"/>
                  <a:gd name="connsiteY39" fmla="*/ 774 h 21564"/>
                  <a:gd name="connsiteX40" fmla="*/ 14219 w 16636"/>
                  <a:gd name="connsiteY40" fmla="*/ 0 h 21564"/>
                  <a:gd name="connsiteX41" fmla="*/ 12475 w 16636"/>
                  <a:gd name="connsiteY41" fmla="*/ 52 h 21564"/>
                  <a:gd name="connsiteX42" fmla="*/ 12242 w 16636"/>
                  <a:gd name="connsiteY42" fmla="*/ 263 h 21564"/>
                  <a:gd name="connsiteX43" fmla="*/ 12246 w 16636"/>
                  <a:gd name="connsiteY43" fmla="*/ 575 h 21564"/>
                  <a:gd name="connsiteX44" fmla="*/ 12348 w 16636"/>
                  <a:gd name="connsiteY44" fmla="*/ 860 h 21564"/>
                  <a:gd name="connsiteX45" fmla="*/ 10777 w 16636"/>
                  <a:gd name="connsiteY45" fmla="*/ 5918 h 21564"/>
                  <a:gd name="connsiteX46" fmla="*/ 9004 w 16636"/>
                  <a:gd name="connsiteY46" fmla="*/ 694 h 21564"/>
                  <a:gd name="connsiteX0" fmla="*/ 9004 w 16636"/>
                  <a:gd name="connsiteY0" fmla="*/ 694 h 21564"/>
                  <a:gd name="connsiteX1" fmla="*/ 9073 w 16636"/>
                  <a:gd name="connsiteY1" fmla="*/ 489 h 21564"/>
                  <a:gd name="connsiteX2" fmla="*/ 9077 w 16636"/>
                  <a:gd name="connsiteY2" fmla="*/ 244 h 21564"/>
                  <a:gd name="connsiteX3" fmla="*/ 8840 w 16636"/>
                  <a:gd name="connsiteY3" fmla="*/ 23 h 21564"/>
                  <a:gd name="connsiteX4" fmla="*/ 4591 w 16636"/>
                  <a:gd name="connsiteY4" fmla="*/ 23 h 21564"/>
                  <a:gd name="connsiteX5" fmla="*/ 4008 w 16636"/>
                  <a:gd name="connsiteY5" fmla="*/ 336 h 21564"/>
                  <a:gd name="connsiteX6" fmla="*/ 3762 w 16636"/>
                  <a:gd name="connsiteY6" fmla="*/ 1201 h 21564"/>
                  <a:gd name="connsiteX7" fmla="*/ 3762 w 16636"/>
                  <a:gd name="connsiteY7" fmla="*/ 7483 h 21564"/>
                  <a:gd name="connsiteX8" fmla="*/ 3759 w 16636"/>
                  <a:gd name="connsiteY8" fmla="*/ 7786 h 21564"/>
                  <a:gd name="connsiteX9" fmla="*/ 3683 w 16636"/>
                  <a:gd name="connsiteY9" fmla="*/ 8007 h 21564"/>
                  <a:gd name="connsiteX10" fmla="*/ 3371 w 16636"/>
                  <a:gd name="connsiteY10" fmla="*/ 8062 h 21564"/>
                  <a:gd name="connsiteX11" fmla="*/ 2 w 16636"/>
                  <a:gd name="connsiteY11" fmla="*/ 10596 h 21564"/>
                  <a:gd name="connsiteX12" fmla="*/ 3330 w 16636"/>
                  <a:gd name="connsiteY12" fmla="*/ 13551 h 21564"/>
                  <a:gd name="connsiteX13" fmla="*/ 3571 w 16636"/>
                  <a:gd name="connsiteY13" fmla="*/ 13518 h 21564"/>
                  <a:gd name="connsiteX14" fmla="*/ 3717 w 16636"/>
                  <a:gd name="connsiteY14" fmla="*/ 13705 h 21564"/>
                  <a:gd name="connsiteX15" fmla="*/ 3745 w 16636"/>
                  <a:gd name="connsiteY15" fmla="*/ 13894 h 21564"/>
                  <a:gd name="connsiteX16" fmla="*/ 3750 w 16636"/>
                  <a:gd name="connsiteY16" fmla="*/ 14080 h 21564"/>
                  <a:gd name="connsiteX17" fmla="*/ 3758 w 16636"/>
                  <a:gd name="connsiteY17" fmla="*/ 20194 h 21564"/>
                  <a:gd name="connsiteX18" fmla="*/ 3992 w 16636"/>
                  <a:gd name="connsiteY18" fmla="*/ 21172 h 21564"/>
                  <a:gd name="connsiteX19" fmla="*/ 4279 w 16636"/>
                  <a:gd name="connsiteY19" fmla="*/ 21424 h 21564"/>
                  <a:gd name="connsiteX20" fmla="*/ 4682 w 16636"/>
                  <a:gd name="connsiteY20" fmla="*/ 21496 h 21564"/>
                  <a:gd name="connsiteX21" fmla="*/ 8729 w 16636"/>
                  <a:gd name="connsiteY21" fmla="*/ 21496 h 21564"/>
                  <a:gd name="connsiteX22" fmla="*/ 9080 w 16636"/>
                  <a:gd name="connsiteY22" fmla="*/ 21215 h 21564"/>
                  <a:gd name="connsiteX23" fmla="*/ 9033 w 16636"/>
                  <a:gd name="connsiteY23" fmla="*/ 20690 h 21564"/>
                  <a:gd name="connsiteX24" fmla="*/ 10494 w 16636"/>
                  <a:gd name="connsiteY24" fmla="*/ 15431 h 21564"/>
                  <a:gd name="connsiteX25" fmla="*/ 12284 w 16636"/>
                  <a:gd name="connsiteY25" fmla="*/ 20690 h 21564"/>
                  <a:gd name="connsiteX26" fmla="*/ 12196 w 16636"/>
                  <a:gd name="connsiteY26" fmla="*/ 21266 h 21564"/>
                  <a:gd name="connsiteX27" fmla="*/ 12477 w 16636"/>
                  <a:gd name="connsiteY27" fmla="*/ 21563 h 21564"/>
                  <a:gd name="connsiteX28" fmla="*/ 16613 w 16636"/>
                  <a:gd name="connsiteY28" fmla="*/ 21563 h 21564"/>
                  <a:gd name="connsiteX29" fmla="*/ 14769 w 16636"/>
                  <a:gd name="connsiteY29" fmla="*/ 20931 h 21564"/>
                  <a:gd name="connsiteX30" fmla="*/ 14763 w 16636"/>
                  <a:gd name="connsiteY30" fmla="*/ 20277 h 21564"/>
                  <a:gd name="connsiteX31" fmla="*/ 14750 w 16636"/>
                  <a:gd name="connsiteY31" fmla="*/ 15815 h 21564"/>
                  <a:gd name="connsiteX32" fmla="*/ 14117 w 16636"/>
                  <a:gd name="connsiteY32" fmla="*/ 14350 h 21564"/>
                  <a:gd name="connsiteX33" fmla="*/ 14234 w 16636"/>
                  <a:gd name="connsiteY33" fmla="*/ 13322 h 21564"/>
                  <a:gd name="connsiteX34" fmla="*/ 14133 w 16636"/>
                  <a:gd name="connsiteY34" fmla="*/ 10672 h 21564"/>
                  <a:gd name="connsiteX35" fmla="*/ 14234 w 16636"/>
                  <a:gd name="connsiteY35" fmla="*/ 7931 h 21564"/>
                  <a:gd name="connsiteX36" fmla="*/ 14115 w 16636"/>
                  <a:gd name="connsiteY36" fmla="*/ 7811 h 21564"/>
                  <a:gd name="connsiteX37" fmla="*/ 14287 w 16636"/>
                  <a:gd name="connsiteY37" fmla="*/ 7084 h 21564"/>
                  <a:gd name="connsiteX38" fmla="*/ 14140 w 16636"/>
                  <a:gd name="connsiteY38" fmla="*/ 1762 h 21564"/>
                  <a:gd name="connsiteX39" fmla="*/ 14159 w 16636"/>
                  <a:gd name="connsiteY39" fmla="*/ 774 h 21564"/>
                  <a:gd name="connsiteX40" fmla="*/ 14219 w 16636"/>
                  <a:gd name="connsiteY40" fmla="*/ 0 h 21564"/>
                  <a:gd name="connsiteX41" fmla="*/ 12475 w 16636"/>
                  <a:gd name="connsiteY41" fmla="*/ 52 h 21564"/>
                  <a:gd name="connsiteX42" fmla="*/ 12242 w 16636"/>
                  <a:gd name="connsiteY42" fmla="*/ 263 h 21564"/>
                  <a:gd name="connsiteX43" fmla="*/ 12246 w 16636"/>
                  <a:gd name="connsiteY43" fmla="*/ 575 h 21564"/>
                  <a:gd name="connsiteX44" fmla="*/ 12348 w 16636"/>
                  <a:gd name="connsiteY44" fmla="*/ 860 h 21564"/>
                  <a:gd name="connsiteX45" fmla="*/ 10777 w 16636"/>
                  <a:gd name="connsiteY45" fmla="*/ 5918 h 21564"/>
                  <a:gd name="connsiteX46" fmla="*/ 9004 w 16636"/>
                  <a:gd name="connsiteY46" fmla="*/ 694 h 21564"/>
                  <a:gd name="connsiteX0" fmla="*/ 9004 w 14830"/>
                  <a:gd name="connsiteY0" fmla="*/ 694 h 21563"/>
                  <a:gd name="connsiteX1" fmla="*/ 9073 w 14830"/>
                  <a:gd name="connsiteY1" fmla="*/ 489 h 21563"/>
                  <a:gd name="connsiteX2" fmla="*/ 9077 w 14830"/>
                  <a:gd name="connsiteY2" fmla="*/ 244 h 21563"/>
                  <a:gd name="connsiteX3" fmla="*/ 8840 w 14830"/>
                  <a:gd name="connsiteY3" fmla="*/ 23 h 21563"/>
                  <a:gd name="connsiteX4" fmla="*/ 4591 w 14830"/>
                  <a:gd name="connsiteY4" fmla="*/ 23 h 21563"/>
                  <a:gd name="connsiteX5" fmla="*/ 4008 w 14830"/>
                  <a:gd name="connsiteY5" fmla="*/ 336 h 21563"/>
                  <a:gd name="connsiteX6" fmla="*/ 3762 w 14830"/>
                  <a:gd name="connsiteY6" fmla="*/ 1201 h 21563"/>
                  <a:gd name="connsiteX7" fmla="*/ 3762 w 14830"/>
                  <a:gd name="connsiteY7" fmla="*/ 7483 h 21563"/>
                  <a:gd name="connsiteX8" fmla="*/ 3759 w 14830"/>
                  <a:gd name="connsiteY8" fmla="*/ 7786 h 21563"/>
                  <a:gd name="connsiteX9" fmla="*/ 3683 w 14830"/>
                  <a:gd name="connsiteY9" fmla="*/ 8007 h 21563"/>
                  <a:gd name="connsiteX10" fmla="*/ 3371 w 14830"/>
                  <a:gd name="connsiteY10" fmla="*/ 8062 h 21563"/>
                  <a:gd name="connsiteX11" fmla="*/ 2 w 14830"/>
                  <a:gd name="connsiteY11" fmla="*/ 10596 h 21563"/>
                  <a:gd name="connsiteX12" fmla="*/ 3330 w 14830"/>
                  <a:gd name="connsiteY12" fmla="*/ 13551 h 21563"/>
                  <a:gd name="connsiteX13" fmla="*/ 3571 w 14830"/>
                  <a:gd name="connsiteY13" fmla="*/ 13518 h 21563"/>
                  <a:gd name="connsiteX14" fmla="*/ 3717 w 14830"/>
                  <a:gd name="connsiteY14" fmla="*/ 13705 h 21563"/>
                  <a:gd name="connsiteX15" fmla="*/ 3745 w 14830"/>
                  <a:gd name="connsiteY15" fmla="*/ 13894 h 21563"/>
                  <a:gd name="connsiteX16" fmla="*/ 3750 w 14830"/>
                  <a:gd name="connsiteY16" fmla="*/ 14080 h 21563"/>
                  <a:gd name="connsiteX17" fmla="*/ 3758 w 14830"/>
                  <a:gd name="connsiteY17" fmla="*/ 20194 h 21563"/>
                  <a:gd name="connsiteX18" fmla="*/ 3992 w 14830"/>
                  <a:gd name="connsiteY18" fmla="*/ 21172 h 21563"/>
                  <a:gd name="connsiteX19" fmla="*/ 4279 w 14830"/>
                  <a:gd name="connsiteY19" fmla="*/ 21424 h 21563"/>
                  <a:gd name="connsiteX20" fmla="*/ 4682 w 14830"/>
                  <a:gd name="connsiteY20" fmla="*/ 21496 h 21563"/>
                  <a:gd name="connsiteX21" fmla="*/ 8729 w 14830"/>
                  <a:gd name="connsiteY21" fmla="*/ 21496 h 21563"/>
                  <a:gd name="connsiteX22" fmla="*/ 9080 w 14830"/>
                  <a:gd name="connsiteY22" fmla="*/ 21215 h 21563"/>
                  <a:gd name="connsiteX23" fmla="*/ 9033 w 14830"/>
                  <a:gd name="connsiteY23" fmla="*/ 20690 h 21563"/>
                  <a:gd name="connsiteX24" fmla="*/ 10494 w 14830"/>
                  <a:gd name="connsiteY24" fmla="*/ 15431 h 21563"/>
                  <a:gd name="connsiteX25" fmla="*/ 12284 w 14830"/>
                  <a:gd name="connsiteY25" fmla="*/ 20690 h 21563"/>
                  <a:gd name="connsiteX26" fmla="*/ 12196 w 14830"/>
                  <a:gd name="connsiteY26" fmla="*/ 21266 h 21563"/>
                  <a:gd name="connsiteX27" fmla="*/ 12477 w 14830"/>
                  <a:gd name="connsiteY27" fmla="*/ 21563 h 21563"/>
                  <a:gd name="connsiteX28" fmla="*/ 13985 w 14830"/>
                  <a:gd name="connsiteY28" fmla="*/ 21096 h 21563"/>
                  <a:gd name="connsiteX29" fmla="*/ 14769 w 14830"/>
                  <a:gd name="connsiteY29" fmla="*/ 20931 h 21563"/>
                  <a:gd name="connsiteX30" fmla="*/ 14763 w 14830"/>
                  <a:gd name="connsiteY30" fmla="*/ 20277 h 21563"/>
                  <a:gd name="connsiteX31" fmla="*/ 14750 w 14830"/>
                  <a:gd name="connsiteY31" fmla="*/ 15815 h 21563"/>
                  <a:gd name="connsiteX32" fmla="*/ 14117 w 14830"/>
                  <a:gd name="connsiteY32" fmla="*/ 14350 h 21563"/>
                  <a:gd name="connsiteX33" fmla="*/ 14234 w 14830"/>
                  <a:gd name="connsiteY33" fmla="*/ 13322 h 21563"/>
                  <a:gd name="connsiteX34" fmla="*/ 14133 w 14830"/>
                  <a:gd name="connsiteY34" fmla="*/ 10672 h 21563"/>
                  <a:gd name="connsiteX35" fmla="*/ 14234 w 14830"/>
                  <a:gd name="connsiteY35" fmla="*/ 7931 h 21563"/>
                  <a:gd name="connsiteX36" fmla="*/ 14115 w 14830"/>
                  <a:gd name="connsiteY36" fmla="*/ 7811 h 21563"/>
                  <a:gd name="connsiteX37" fmla="*/ 14287 w 14830"/>
                  <a:gd name="connsiteY37" fmla="*/ 7084 h 21563"/>
                  <a:gd name="connsiteX38" fmla="*/ 14140 w 14830"/>
                  <a:gd name="connsiteY38" fmla="*/ 1762 h 21563"/>
                  <a:gd name="connsiteX39" fmla="*/ 14159 w 14830"/>
                  <a:gd name="connsiteY39" fmla="*/ 774 h 21563"/>
                  <a:gd name="connsiteX40" fmla="*/ 14219 w 14830"/>
                  <a:gd name="connsiteY40" fmla="*/ 0 h 21563"/>
                  <a:gd name="connsiteX41" fmla="*/ 12475 w 14830"/>
                  <a:gd name="connsiteY41" fmla="*/ 52 h 21563"/>
                  <a:gd name="connsiteX42" fmla="*/ 12242 w 14830"/>
                  <a:gd name="connsiteY42" fmla="*/ 263 h 21563"/>
                  <a:gd name="connsiteX43" fmla="*/ 12246 w 14830"/>
                  <a:gd name="connsiteY43" fmla="*/ 575 h 21563"/>
                  <a:gd name="connsiteX44" fmla="*/ 12348 w 14830"/>
                  <a:gd name="connsiteY44" fmla="*/ 860 h 21563"/>
                  <a:gd name="connsiteX45" fmla="*/ 10777 w 14830"/>
                  <a:gd name="connsiteY45" fmla="*/ 5918 h 21563"/>
                  <a:gd name="connsiteX46" fmla="*/ 9004 w 14830"/>
                  <a:gd name="connsiteY46" fmla="*/ 694 h 21563"/>
                  <a:gd name="connsiteX0" fmla="*/ 9004 w 14770"/>
                  <a:gd name="connsiteY0" fmla="*/ 694 h 21563"/>
                  <a:gd name="connsiteX1" fmla="*/ 9073 w 14770"/>
                  <a:gd name="connsiteY1" fmla="*/ 489 h 21563"/>
                  <a:gd name="connsiteX2" fmla="*/ 9077 w 14770"/>
                  <a:gd name="connsiteY2" fmla="*/ 244 h 21563"/>
                  <a:gd name="connsiteX3" fmla="*/ 8840 w 14770"/>
                  <a:gd name="connsiteY3" fmla="*/ 23 h 21563"/>
                  <a:gd name="connsiteX4" fmla="*/ 4591 w 14770"/>
                  <a:gd name="connsiteY4" fmla="*/ 23 h 21563"/>
                  <a:gd name="connsiteX5" fmla="*/ 4008 w 14770"/>
                  <a:gd name="connsiteY5" fmla="*/ 336 h 21563"/>
                  <a:gd name="connsiteX6" fmla="*/ 3762 w 14770"/>
                  <a:gd name="connsiteY6" fmla="*/ 1201 h 21563"/>
                  <a:gd name="connsiteX7" fmla="*/ 3762 w 14770"/>
                  <a:gd name="connsiteY7" fmla="*/ 7483 h 21563"/>
                  <a:gd name="connsiteX8" fmla="*/ 3759 w 14770"/>
                  <a:gd name="connsiteY8" fmla="*/ 7786 h 21563"/>
                  <a:gd name="connsiteX9" fmla="*/ 3683 w 14770"/>
                  <a:gd name="connsiteY9" fmla="*/ 8007 h 21563"/>
                  <a:gd name="connsiteX10" fmla="*/ 3371 w 14770"/>
                  <a:gd name="connsiteY10" fmla="*/ 8062 h 21563"/>
                  <a:gd name="connsiteX11" fmla="*/ 2 w 14770"/>
                  <a:gd name="connsiteY11" fmla="*/ 10596 h 21563"/>
                  <a:gd name="connsiteX12" fmla="*/ 3330 w 14770"/>
                  <a:gd name="connsiteY12" fmla="*/ 13551 h 21563"/>
                  <a:gd name="connsiteX13" fmla="*/ 3571 w 14770"/>
                  <a:gd name="connsiteY13" fmla="*/ 13518 h 21563"/>
                  <a:gd name="connsiteX14" fmla="*/ 3717 w 14770"/>
                  <a:gd name="connsiteY14" fmla="*/ 13705 h 21563"/>
                  <a:gd name="connsiteX15" fmla="*/ 3745 w 14770"/>
                  <a:gd name="connsiteY15" fmla="*/ 13894 h 21563"/>
                  <a:gd name="connsiteX16" fmla="*/ 3750 w 14770"/>
                  <a:gd name="connsiteY16" fmla="*/ 14080 h 21563"/>
                  <a:gd name="connsiteX17" fmla="*/ 3758 w 14770"/>
                  <a:gd name="connsiteY17" fmla="*/ 20194 h 21563"/>
                  <a:gd name="connsiteX18" fmla="*/ 3992 w 14770"/>
                  <a:gd name="connsiteY18" fmla="*/ 21172 h 21563"/>
                  <a:gd name="connsiteX19" fmla="*/ 4279 w 14770"/>
                  <a:gd name="connsiteY19" fmla="*/ 21424 h 21563"/>
                  <a:gd name="connsiteX20" fmla="*/ 4682 w 14770"/>
                  <a:gd name="connsiteY20" fmla="*/ 21496 h 21563"/>
                  <a:gd name="connsiteX21" fmla="*/ 8729 w 14770"/>
                  <a:gd name="connsiteY21" fmla="*/ 21496 h 21563"/>
                  <a:gd name="connsiteX22" fmla="*/ 9080 w 14770"/>
                  <a:gd name="connsiteY22" fmla="*/ 21215 h 21563"/>
                  <a:gd name="connsiteX23" fmla="*/ 9033 w 14770"/>
                  <a:gd name="connsiteY23" fmla="*/ 20690 h 21563"/>
                  <a:gd name="connsiteX24" fmla="*/ 10494 w 14770"/>
                  <a:gd name="connsiteY24" fmla="*/ 15431 h 21563"/>
                  <a:gd name="connsiteX25" fmla="*/ 12284 w 14770"/>
                  <a:gd name="connsiteY25" fmla="*/ 20690 h 21563"/>
                  <a:gd name="connsiteX26" fmla="*/ 12196 w 14770"/>
                  <a:gd name="connsiteY26" fmla="*/ 21266 h 21563"/>
                  <a:gd name="connsiteX27" fmla="*/ 12477 w 14770"/>
                  <a:gd name="connsiteY27" fmla="*/ 21563 h 21563"/>
                  <a:gd name="connsiteX28" fmla="*/ 13985 w 14770"/>
                  <a:gd name="connsiteY28" fmla="*/ 21096 h 21563"/>
                  <a:gd name="connsiteX29" fmla="*/ 14769 w 14770"/>
                  <a:gd name="connsiteY29" fmla="*/ 20931 h 21563"/>
                  <a:gd name="connsiteX30" fmla="*/ 14198 w 14770"/>
                  <a:gd name="connsiteY30" fmla="*/ 20277 h 21563"/>
                  <a:gd name="connsiteX31" fmla="*/ 14750 w 14770"/>
                  <a:gd name="connsiteY31" fmla="*/ 15815 h 21563"/>
                  <a:gd name="connsiteX32" fmla="*/ 14117 w 14770"/>
                  <a:gd name="connsiteY32" fmla="*/ 14350 h 21563"/>
                  <a:gd name="connsiteX33" fmla="*/ 14234 w 14770"/>
                  <a:gd name="connsiteY33" fmla="*/ 13322 h 21563"/>
                  <a:gd name="connsiteX34" fmla="*/ 14133 w 14770"/>
                  <a:gd name="connsiteY34" fmla="*/ 10672 h 21563"/>
                  <a:gd name="connsiteX35" fmla="*/ 14234 w 14770"/>
                  <a:gd name="connsiteY35" fmla="*/ 7931 h 21563"/>
                  <a:gd name="connsiteX36" fmla="*/ 14115 w 14770"/>
                  <a:gd name="connsiteY36" fmla="*/ 7811 h 21563"/>
                  <a:gd name="connsiteX37" fmla="*/ 14287 w 14770"/>
                  <a:gd name="connsiteY37" fmla="*/ 7084 h 21563"/>
                  <a:gd name="connsiteX38" fmla="*/ 14140 w 14770"/>
                  <a:gd name="connsiteY38" fmla="*/ 1762 h 21563"/>
                  <a:gd name="connsiteX39" fmla="*/ 14159 w 14770"/>
                  <a:gd name="connsiteY39" fmla="*/ 774 h 21563"/>
                  <a:gd name="connsiteX40" fmla="*/ 14219 w 14770"/>
                  <a:gd name="connsiteY40" fmla="*/ 0 h 21563"/>
                  <a:gd name="connsiteX41" fmla="*/ 12475 w 14770"/>
                  <a:gd name="connsiteY41" fmla="*/ 52 h 21563"/>
                  <a:gd name="connsiteX42" fmla="*/ 12242 w 14770"/>
                  <a:gd name="connsiteY42" fmla="*/ 263 h 21563"/>
                  <a:gd name="connsiteX43" fmla="*/ 12246 w 14770"/>
                  <a:gd name="connsiteY43" fmla="*/ 575 h 21563"/>
                  <a:gd name="connsiteX44" fmla="*/ 12348 w 14770"/>
                  <a:gd name="connsiteY44" fmla="*/ 860 h 21563"/>
                  <a:gd name="connsiteX45" fmla="*/ 10777 w 14770"/>
                  <a:gd name="connsiteY45" fmla="*/ 5918 h 21563"/>
                  <a:gd name="connsiteX46" fmla="*/ 9004 w 14770"/>
                  <a:gd name="connsiteY46" fmla="*/ 694 h 21563"/>
                  <a:gd name="connsiteX0" fmla="*/ 9004 w 14770"/>
                  <a:gd name="connsiteY0" fmla="*/ 694 h 21563"/>
                  <a:gd name="connsiteX1" fmla="*/ 9073 w 14770"/>
                  <a:gd name="connsiteY1" fmla="*/ 489 h 21563"/>
                  <a:gd name="connsiteX2" fmla="*/ 9077 w 14770"/>
                  <a:gd name="connsiteY2" fmla="*/ 244 h 21563"/>
                  <a:gd name="connsiteX3" fmla="*/ 8840 w 14770"/>
                  <a:gd name="connsiteY3" fmla="*/ 23 h 21563"/>
                  <a:gd name="connsiteX4" fmla="*/ 4591 w 14770"/>
                  <a:gd name="connsiteY4" fmla="*/ 23 h 21563"/>
                  <a:gd name="connsiteX5" fmla="*/ 4008 w 14770"/>
                  <a:gd name="connsiteY5" fmla="*/ 336 h 21563"/>
                  <a:gd name="connsiteX6" fmla="*/ 3762 w 14770"/>
                  <a:gd name="connsiteY6" fmla="*/ 1201 h 21563"/>
                  <a:gd name="connsiteX7" fmla="*/ 3762 w 14770"/>
                  <a:gd name="connsiteY7" fmla="*/ 7483 h 21563"/>
                  <a:gd name="connsiteX8" fmla="*/ 3759 w 14770"/>
                  <a:gd name="connsiteY8" fmla="*/ 7786 h 21563"/>
                  <a:gd name="connsiteX9" fmla="*/ 3683 w 14770"/>
                  <a:gd name="connsiteY9" fmla="*/ 8007 h 21563"/>
                  <a:gd name="connsiteX10" fmla="*/ 3371 w 14770"/>
                  <a:gd name="connsiteY10" fmla="*/ 8062 h 21563"/>
                  <a:gd name="connsiteX11" fmla="*/ 2 w 14770"/>
                  <a:gd name="connsiteY11" fmla="*/ 10596 h 21563"/>
                  <a:gd name="connsiteX12" fmla="*/ 3330 w 14770"/>
                  <a:gd name="connsiteY12" fmla="*/ 13551 h 21563"/>
                  <a:gd name="connsiteX13" fmla="*/ 3571 w 14770"/>
                  <a:gd name="connsiteY13" fmla="*/ 13518 h 21563"/>
                  <a:gd name="connsiteX14" fmla="*/ 3717 w 14770"/>
                  <a:gd name="connsiteY14" fmla="*/ 13705 h 21563"/>
                  <a:gd name="connsiteX15" fmla="*/ 3745 w 14770"/>
                  <a:gd name="connsiteY15" fmla="*/ 13894 h 21563"/>
                  <a:gd name="connsiteX16" fmla="*/ 3750 w 14770"/>
                  <a:gd name="connsiteY16" fmla="*/ 14080 h 21563"/>
                  <a:gd name="connsiteX17" fmla="*/ 3758 w 14770"/>
                  <a:gd name="connsiteY17" fmla="*/ 20194 h 21563"/>
                  <a:gd name="connsiteX18" fmla="*/ 3992 w 14770"/>
                  <a:gd name="connsiteY18" fmla="*/ 21172 h 21563"/>
                  <a:gd name="connsiteX19" fmla="*/ 4279 w 14770"/>
                  <a:gd name="connsiteY19" fmla="*/ 21424 h 21563"/>
                  <a:gd name="connsiteX20" fmla="*/ 4682 w 14770"/>
                  <a:gd name="connsiteY20" fmla="*/ 21496 h 21563"/>
                  <a:gd name="connsiteX21" fmla="*/ 8729 w 14770"/>
                  <a:gd name="connsiteY21" fmla="*/ 21496 h 21563"/>
                  <a:gd name="connsiteX22" fmla="*/ 9080 w 14770"/>
                  <a:gd name="connsiteY22" fmla="*/ 21215 h 21563"/>
                  <a:gd name="connsiteX23" fmla="*/ 9033 w 14770"/>
                  <a:gd name="connsiteY23" fmla="*/ 20690 h 21563"/>
                  <a:gd name="connsiteX24" fmla="*/ 10494 w 14770"/>
                  <a:gd name="connsiteY24" fmla="*/ 15431 h 21563"/>
                  <a:gd name="connsiteX25" fmla="*/ 12284 w 14770"/>
                  <a:gd name="connsiteY25" fmla="*/ 20690 h 21563"/>
                  <a:gd name="connsiteX26" fmla="*/ 12196 w 14770"/>
                  <a:gd name="connsiteY26" fmla="*/ 21266 h 21563"/>
                  <a:gd name="connsiteX27" fmla="*/ 12477 w 14770"/>
                  <a:gd name="connsiteY27" fmla="*/ 21563 h 21563"/>
                  <a:gd name="connsiteX28" fmla="*/ 13985 w 14770"/>
                  <a:gd name="connsiteY28" fmla="*/ 21096 h 21563"/>
                  <a:gd name="connsiteX29" fmla="*/ 14769 w 14770"/>
                  <a:gd name="connsiteY29" fmla="*/ 20931 h 21563"/>
                  <a:gd name="connsiteX30" fmla="*/ 14198 w 14770"/>
                  <a:gd name="connsiteY30" fmla="*/ 20277 h 21563"/>
                  <a:gd name="connsiteX31" fmla="*/ 14085 w 14770"/>
                  <a:gd name="connsiteY31" fmla="*/ 15607 h 21563"/>
                  <a:gd name="connsiteX32" fmla="*/ 14117 w 14770"/>
                  <a:gd name="connsiteY32" fmla="*/ 14350 h 21563"/>
                  <a:gd name="connsiteX33" fmla="*/ 14234 w 14770"/>
                  <a:gd name="connsiteY33" fmla="*/ 13322 h 21563"/>
                  <a:gd name="connsiteX34" fmla="*/ 14133 w 14770"/>
                  <a:gd name="connsiteY34" fmla="*/ 10672 h 21563"/>
                  <a:gd name="connsiteX35" fmla="*/ 14234 w 14770"/>
                  <a:gd name="connsiteY35" fmla="*/ 7931 h 21563"/>
                  <a:gd name="connsiteX36" fmla="*/ 14115 w 14770"/>
                  <a:gd name="connsiteY36" fmla="*/ 7811 h 21563"/>
                  <a:gd name="connsiteX37" fmla="*/ 14287 w 14770"/>
                  <a:gd name="connsiteY37" fmla="*/ 7084 h 21563"/>
                  <a:gd name="connsiteX38" fmla="*/ 14140 w 14770"/>
                  <a:gd name="connsiteY38" fmla="*/ 1762 h 21563"/>
                  <a:gd name="connsiteX39" fmla="*/ 14159 w 14770"/>
                  <a:gd name="connsiteY39" fmla="*/ 774 h 21563"/>
                  <a:gd name="connsiteX40" fmla="*/ 14219 w 14770"/>
                  <a:gd name="connsiteY40" fmla="*/ 0 h 21563"/>
                  <a:gd name="connsiteX41" fmla="*/ 12475 w 14770"/>
                  <a:gd name="connsiteY41" fmla="*/ 52 h 21563"/>
                  <a:gd name="connsiteX42" fmla="*/ 12242 w 14770"/>
                  <a:gd name="connsiteY42" fmla="*/ 263 h 21563"/>
                  <a:gd name="connsiteX43" fmla="*/ 12246 w 14770"/>
                  <a:gd name="connsiteY43" fmla="*/ 575 h 21563"/>
                  <a:gd name="connsiteX44" fmla="*/ 12348 w 14770"/>
                  <a:gd name="connsiteY44" fmla="*/ 860 h 21563"/>
                  <a:gd name="connsiteX45" fmla="*/ 10777 w 14770"/>
                  <a:gd name="connsiteY45" fmla="*/ 5918 h 21563"/>
                  <a:gd name="connsiteX46" fmla="*/ 9004 w 14770"/>
                  <a:gd name="connsiteY46" fmla="*/ 694 h 21563"/>
                  <a:gd name="connsiteX0" fmla="*/ 9004 w 14326"/>
                  <a:gd name="connsiteY0" fmla="*/ 694 h 21563"/>
                  <a:gd name="connsiteX1" fmla="*/ 9073 w 14326"/>
                  <a:gd name="connsiteY1" fmla="*/ 489 h 21563"/>
                  <a:gd name="connsiteX2" fmla="*/ 9077 w 14326"/>
                  <a:gd name="connsiteY2" fmla="*/ 244 h 21563"/>
                  <a:gd name="connsiteX3" fmla="*/ 8840 w 14326"/>
                  <a:gd name="connsiteY3" fmla="*/ 23 h 21563"/>
                  <a:gd name="connsiteX4" fmla="*/ 4591 w 14326"/>
                  <a:gd name="connsiteY4" fmla="*/ 23 h 21563"/>
                  <a:gd name="connsiteX5" fmla="*/ 4008 w 14326"/>
                  <a:gd name="connsiteY5" fmla="*/ 336 h 21563"/>
                  <a:gd name="connsiteX6" fmla="*/ 3762 w 14326"/>
                  <a:gd name="connsiteY6" fmla="*/ 1201 h 21563"/>
                  <a:gd name="connsiteX7" fmla="*/ 3762 w 14326"/>
                  <a:gd name="connsiteY7" fmla="*/ 7483 h 21563"/>
                  <a:gd name="connsiteX8" fmla="*/ 3759 w 14326"/>
                  <a:gd name="connsiteY8" fmla="*/ 7786 h 21563"/>
                  <a:gd name="connsiteX9" fmla="*/ 3683 w 14326"/>
                  <a:gd name="connsiteY9" fmla="*/ 8007 h 21563"/>
                  <a:gd name="connsiteX10" fmla="*/ 3371 w 14326"/>
                  <a:gd name="connsiteY10" fmla="*/ 8062 h 21563"/>
                  <a:gd name="connsiteX11" fmla="*/ 2 w 14326"/>
                  <a:gd name="connsiteY11" fmla="*/ 10596 h 21563"/>
                  <a:gd name="connsiteX12" fmla="*/ 3330 w 14326"/>
                  <a:gd name="connsiteY12" fmla="*/ 13551 h 21563"/>
                  <a:gd name="connsiteX13" fmla="*/ 3571 w 14326"/>
                  <a:gd name="connsiteY13" fmla="*/ 13518 h 21563"/>
                  <a:gd name="connsiteX14" fmla="*/ 3717 w 14326"/>
                  <a:gd name="connsiteY14" fmla="*/ 13705 h 21563"/>
                  <a:gd name="connsiteX15" fmla="*/ 3745 w 14326"/>
                  <a:gd name="connsiteY15" fmla="*/ 13894 h 21563"/>
                  <a:gd name="connsiteX16" fmla="*/ 3750 w 14326"/>
                  <a:gd name="connsiteY16" fmla="*/ 14080 h 21563"/>
                  <a:gd name="connsiteX17" fmla="*/ 3758 w 14326"/>
                  <a:gd name="connsiteY17" fmla="*/ 20194 h 21563"/>
                  <a:gd name="connsiteX18" fmla="*/ 3992 w 14326"/>
                  <a:gd name="connsiteY18" fmla="*/ 21172 h 21563"/>
                  <a:gd name="connsiteX19" fmla="*/ 4279 w 14326"/>
                  <a:gd name="connsiteY19" fmla="*/ 21424 h 21563"/>
                  <a:gd name="connsiteX20" fmla="*/ 4682 w 14326"/>
                  <a:gd name="connsiteY20" fmla="*/ 21496 h 21563"/>
                  <a:gd name="connsiteX21" fmla="*/ 8729 w 14326"/>
                  <a:gd name="connsiteY21" fmla="*/ 21496 h 21563"/>
                  <a:gd name="connsiteX22" fmla="*/ 9080 w 14326"/>
                  <a:gd name="connsiteY22" fmla="*/ 21215 h 21563"/>
                  <a:gd name="connsiteX23" fmla="*/ 9033 w 14326"/>
                  <a:gd name="connsiteY23" fmla="*/ 20690 h 21563"/>
                  <a:gd name="connsiteX24" fmla="*/ 10494 w 14326"/>
                  <a:gd name="connsiteY24" fmla="*/ 15431 h 21563"/>
                  <a:gd name="connsiteX25" fmla="*/ 12284 w 14326"/>
                  <a:gd name="connsiteY25" fmla="*/ 20690 h 21563"/>
                  <a:gd name="connsiteX26" fmla="*/ 12196 w 14326"/>
                  <a:gd name="connsiteY26" fmla="*/ 21266 h 21563"/>
                  <a:gd name="connsiteX27" fmla="*/ 12477 w 14326"/>
                  <a:gd name="connsiteY27" fmla="*/ 21563 h 21563"/>
                  <a:gd name="connsiteX28" fmla="*/ 13985 w 14326"/>
                  <a:gd name="connsiteY28" fmla="*/ 21096 h 21563"/>
                  <a:gd name="connsiteX29" fmla="*/ 14270 w 14326"/>
                  <a:gd name="connsiteY29" fmla="*/ 20775 h 21563"/>
                  <a:gd name="connsiteX30" fmla="*/ 14198 w 14326"/>
                  <a:gd name="connsiteY30" fmla="*/ 20277 h 21563"/>
                  <a:gd name="connsiteX31" fmla="*/ 14085 w 14326"/>
                  <a:gd name="connsiteY31" fmla="*/ 15607 h 21563"/>
                  <a:gd name="connsiteX32" fmla="*/ 14117 w 14326"/>
                  <a:gd name="connsiteY32" fmla="*/ 14350 h 21563"/>
                  <a:gd name="connsiteX33" fmla="*/ 14234 w 14326"/>
                  <a:gd name="connsiteY33" fmla="*/ 13322 h 21563"/>
                  <a:gd name="connsiteX34" fmla="*/ 14133 w 14326"/>
                  <a:gd name="connsiteY34" fmla="*/ 10672 h 21563"/>
                  <a:gd name="connsiteX35" fmla="*/ 14234 w 14326"/>
                  <a:gd name="connsiteY35" fmla="*/ 7931 h 21563"/>
                  <a:gd name="connsiteX36" fmla="*/ 14115 w 14326"/>
                  <a:gd name="connsiteY36" fmla="*/ 7811 h 21563"/>
                  <a:gd name="connsiteX37" fmla="*/ 14287 w 14326"/>
                  <a:gd name="connsiteY37" fmla="*/ 7084 h 21563"/>
                  <a:gd name="connsiteX38" fmla="*/ 14140 w 14326"/>
                  <a:gd name="connsiteY38" fmla="*/ 1762 h 21563"/>
                  <a:gd name="connsiteX39" fmla="*/ 14159 w 14326"/>
                  <a:gd name="connsiteY39" fmla="*/ 774 h 21563"/>
                  <a:gd name="connsiteX40" fmla="*/ 14219 w 14326"/>
                  <a:gd name="connsiteY40" fmla="*/ 0 h 21563"/>
                  <a:gd name="connsiteX41" fmla="*/ 12475 w 14326"/>
                  <a:gd name="connsiteY41" fmla="*/ 52 h 21563"/>
                  <a:gd name="connsiteX42" fmla="*/ 12242 w 14326"/>
                  <a:gd name="connsiteY42" fmla="*/ 263 h 21563"/>
                  <a:gd name="connsiteX43" fmla="*/ 12246 w 14326"/>
                  <a:gd name="connsiteY43" fmla="*/ 575 h 21563"/>
                  <a:gd name="connsiteX44" fmla="*/ 12348 w 14326"/>
                  <a:gd name="connsiteY44" fmla="*/ 860 h 21563"/>
                  <a:gd name="connsiteX45" fmla="*/ 10777 w 14326"/>
                  <a:gd name="connsiteY45" fmla="*/ 5918 h 21563"/>
                  <a:gd name="connsiteX46" fmla="*/ 9004 w 14326"/>
                  <a:gd name="connsiteY46" fmla="*/ 694 h 21563"/>
                  <a:gd name="connsiteX0" fmla="*/ 9004 w 14299"/>
                  <a:gd name="connsiteY0" fmla="*/ 694 h 21563"/>
                  <a:gd name="connsiteX1" fmla="*/ 9073 w 14299"/>
                  <a:gd name="connsiteY1" fmla="*/ 489 h 21563"/>
                  <a:gd name="connsiteX2" fmla="*/ 9077 w 14299"/>
                  <a:gd name="connsiteY2" fmla="*/ 244 h 21563"/>
                  <a:gd name="connsiteX3" fmla="*/ 8840 w 14299"/>
                  <a:gd name="connsiteY3" fmla="*/ 23 h 21563"/>
                  <a:gd name="connsiteX4" fmla="*/ 4591 w 14299"/>
                  <a:gd name="connsiteY4" fmla="*/ 23 h 21563"/>
                  <a:gd name="connsiteX5" fmla="*/ 4008 w 14299"/>
                  <a:gd name="connsiteY5" fmla="*/ 336 h 21563"/>
                  <a:gd name="connsiteX6" fmla="*/ 3762 w 14299"/>
                  <a:gd name="connsiteY6" fmla="*/ 1201 h 21563"/>
                  <a:gd name="connsiteX7" fmla="*/ 3762 w 14299"/>
                  <a:gd name="connsiteY7" fmla="*/ 7483 h 21563"/>
                  <a:gd name="connsiteX8" fmla="*/ 3759 w 14299"/>
                  <a:gd name="connsiteY8" fmla="*/ 7786 h 21563"/>
                  <a:gd name="connsiteX9" fmla="*/ 3683 w 14299"/>
                  <a:gd name="connsiteY9" fmla="*/ 8007 h 21563"/>
                  <a:gd name="connsiteX10" fmla="*/ 3371 w 14299"/>
                  <a:gd name="connsiteY10" fmla="*/ 8062 h 21563"/>
                  <a:gd name="connsiteX11" fmla="*/ 2 w 14299"/>
                  <a:gd name="connsiteY11" fmla="*/ 10596 h 21563"/>
                  <a:gd name="connsiteX12" fmla="*/ 3330 w 14299"/>
                  <a:gd name="connsiteY12" fmla="*/ 13551 h 21563"/>
                  <a:gd name="connsiteX13" fmla="*/ 3571 w 14299"/>
                  <a:gd name="connsiteY13" fmla="*/ 13518 h 21563"/>
                  <a:gd name="connsiteX14" fmla="*/ 3717 w 14299"/>
                  <a:gd name="connsiteY14" fmla="*/ 13705 h 21563"/>
                  <a:gd name="connsiteX15" fmla="*/ 3745 w 14299"/>
                  <a:gd name="connsiteY15" fmla="*/ 13894 h 21563"/>
                  <a:gd name="connsiteX16" fmla="*/ 3750 w 14299"/>
                  <a:gd name="connsiteY16" fmla="*/ 14080 h 21563"/>
                  <a:gd name="connsiteX17" fmla="*/ 3758 w 14299"/>
                  <a:gd name="connsiteY17" fmla="*/ 20194 h 21563"/>
                  <a:gd name="connsiteX18" fmla="*/ 3992 w 14299"/>
                  <a:gd name="connsiteY18" fmla="*/ 21172 h 21563"/>
                  <a:gd name="connsiteX19" fmla="*/ 4279 w 14299"/>
                  <a:gd name="connsiteY19" fmla="*/ 21424 h 21563"/>
                  <a:gd name="connsiteX20" fmla="*/ 4682 w 14299"/>
                  <a:gd name="connsiteY20" fmla="*/ 21496 h 21563"/>
                  <a:gd name="connsiteX21" fmla="*/ 8729 w 14299"/>
                  <a:gd name="connsiteY21" fmla="*/ 21496 h 21563"/>
                  <a:gd name="connsiteX22" fmla="*/ 9080 w 14299"/>
                  <a:gd name="connsiteY22" fmla="*/ 21215 h 21563"/>
                  <a:gd name="connsiteX23" fmla="*/ 9033 w 14299"/>
                  <a:gd name="connsiteY23" fmla="*/ 20690 h 21563"/>
                  <a:gd name="connsiteX24" fmla="*/ 10494 w 14299"/>
                  <a:gd name="connsiteY24" fmla="*/ 15431 h 21563"/>
                  <a:gd name="connsiteX25" fmla="*/ 12284 w 14299"/>
                  <a:gd name="connsiteY25" fmla="*/ 20690 h 21563"/>
                  <a:gd name="connsiteX26" fmla="*/ 12196 w 14299"/>
                  <a:gd name="connsiteY26" fmla="*/ 21266 h 21563"/>
                  <a:gd name="connsiteX27" fmla="*/ 12477 w 14299"/>
                  <a:gd name="connsiteY27" fmla="*/ 21563 h 21563"/>
                  <a:gd name="connsiteX28" fmla="*/ 13985 w 14299"/>
                  <a:gd name="connsiteY28" fmla="*/ 21096 h 21563"/>
                  <a:gd name="connsiteX29" fmla="*/ 14270 w 14299"/>
                  <a:gd name="connsiteY29" fmla="*/ 20775 h 21563"/>
                  <a:gd name="connsiteX30" fmla="*/ 14198 w 14299"/>
                  <a:gd name="connsiteY30" fmla="*/ 20277 h 21563"/>
                  <a:gd name="connsiteX31" fmla="*/ 14085 w 14299"/>
                  <a:gd name="connsiteY31" fmla="*/ 15607 h 21563"/>
                  <a:gd name="connsiteX32" fmla="*/ 14117 w 14299"/>
                  <a:gd name="connsiteY32" fmla="*/ 14350 h 21563"/>
                  <a:gd name="connsiteX33" fmla="*/ 14234 w 14299"/>
                  <a:gd name="connsiteY33" fmla="*/ 13322 h 21563"/>
                  <a:gd name="connsiteX34" fmla="*/ 14166 w 14299"/>
                  <a:gd name="connsiteY34" fmla="*/ 11087 h 21563"/>
                  <a:gd name="connsiteX35" fmla="*/ 14234 w 14299"/>
                  <a:gd name="connsiteY35" fmla="*/ 7931 h 21563"/>
                  <a:gd name="connsiteX36" fmla="*/ 14115 w 14299"/>
                  <a:gd name="connsiteY36" fmla="*/ 7811 h 21563"/>
                  <a:gd name="connsiteX37" fmla="*/ 14287 w 14299"/>
                  <a:gd name="connsiteY37" fmla="*/ 7084 h 21563"/>
                  <a:gd name="connsiteX38" fmla="*/ 14140 w 14299"/>
                  <a:gd name="connsiteY38" fmla="*/ 1762 h 21563"/>
                  <a:gd name="connsiteX39" fmla="*/ 14159 w 14299"/>
                  <a:gd name="connsiteY39" fmla="*/ 774 h 21563"/>
                  <a:gd name="connsiteX40" fmla="*/ 14219 w 14299"/>
                  <a:gd name="connsiteY40" fmla="*/ 0 h 21563"/>
                  <a:gd name="connsiteX41" fmla="*/ 12475 w 14299"/>
                  <a:gd name="connsiteY41" fmla="*/ 52 h 21563"/>
                  <a:gd name="connsiteX42" fmla="*/ 12242 w 14299"/>
                  <a:gd name="connsiteY42" fmla="*/ 263 h 21563"/>
                  <a:gd name="connsiteX43" fmla="*/ 12246 w 14299"/>
                  <a:gd name="connsiteY43" fmla="*/ 575 h 21563"/>
                  <a:gd name="connsiteX44" fmla="*/ 12348 w 14299"/>
                  <a:gd name="connsiteY44" fmla="*/ 860 h 21563"/>
                  <a:gd name="connsiteX45" fmla="*/ 10777 w 14299"/>
                  <a:gd name="connsiteY45" fmla="*/ 5918 h 21563"/>
                  <a:gd name="connsiteX46" fmla="*/ 9004 w 14299"/>
                  <a:gd name="connsiteY46" fmla="*/ 694 h 21563"/>
                  <a:gd name="connsiteX0" fmla="*/ 9004 w 14299"/>
                  <a:gd name="connsiteY0" fmla="*/ 694 h 21563"/>
                  <a:gd name="connsiteX1" fmla="*/ 9073 w 14299"/>
                  <a:gd name="connsiteY1" fmla="*/ 489 h 21563"/>
                  <a:gd name="connsiteX2" fmla="*/ 9077 w 14299"/>
                  <a:gd name="connsiteY2" fmla="*/ 244 h 21563"/>
                  <a:gd name="connsiteX3" fmla="*/ 8840 w 14299"/>
                  <a:gd name="connsiteY3" fmla="*/ 23 h 21563"/>
                  <a:gd name="connsiteX4" fmla="*/ 4591 w 14299"/>
                  <a:gd name="connsiteY4" fmla="*/ 23 h 21563"/>
                  <a:gd name="connsiteX5" fmla="*/ 4008 w 14299"/>
                  <a:gd name="connsiteY5" fmla="*/ 336 h 21563"/>
                  <a:gd name="connsiteX6" fmla="*/ 3762 w 14299"/>
                  <a:gd name="connsiteY6" fmla="*/ 1201 h 21563"/>
                  <a:gd name="connsiteX7" fmla="*/ 3762 w 14299"/>
                  <a:gd name="connsiteY7" fmla="*/ 7483 h 21563"/>
                  <a:gd name="connsiteX8" fmla="*/ 3759 w 14299"/>
                  <a:gd name="connsiteY8" fmla="*/ 7786 h 21563"/>
                  <a:gd name="connsiteX9" fmla="*/ 3683 w 14299"/>
                  <a:gd name="connsiteY9" fmla="*/ 8007 h 21563"/>
                  <a:gd name="connsiteX10" fmla="*/ 3371 w 14299"/>
                  <a:gd name="connsiteY10" fmla="*/ 8062 h 21563"/>
                  <a:gd name="connsiteX11" fmla="*/ 2 w 14299"/>
                  <a:gd name="connsiteY11" fmla="*/ 10596 h 21563"/>
                  <a:gd name="connsiteX12" fmla="*/ 3330 w 14299"/>
                  <a:gd name="connsiteY12" fmla="*/ 13551 h 21563"/>
                  <a:gd name="connsiteX13" fmla="*/ 3571 w 14299"/>
                  <a:gd name="connsiteY13" fmla="*/ 13518 h 21563"/>
                  <a:gd name="connsiteX14" fmla="*/ 3717 w 14299"/>
                  <a:gd name="connsiteY14" fmla="*/ 13705 h 21563"/>
                  <a:gd name="connsiteX15" fmla="*/ 3745 w 14299"/>
                  <a:gd name="connsiteY15" fmla="*/ 13894 h 21563"/>
                  <a:gd name="connsiteX16" fmla="*/ 3750 w 14299"/>
                  <a:gd name="connsiteY16" fmla="*/ 14080 h 21563"/>
                  <a:gd name="connsiteX17" fmla="*/ 3758 w 14299"/>
                  <a:gd name="connsiteY17" fmla="*/ 20194 h 21563"/>
                  <a:gd name="connsiteX18" fmla="*/ 3992 w 14299"/>
                  <a:gd name="connsiteY18" fmla="*/ 21172 h 21563"/>
                  <a:gd name="connsiteX19" fmla="*/ 4279 w 14299"/>
                  <a:gd name="connsiteY19" fmla="*/ 21424 h 21563"/>
                  <a:gd name="connsiteX20" fmla="*/ 4682 w 14299"/>
                  <a:gd name="connsiteY20" fmla="*/ 21496 h 21563"/>
                  <a:gd name="connsiteX21" fmla="*/ 8729 w 14299"/>
                  <a:gd name="connsiteY21" fmla="*/ 21496 h 21563"/>
                  <a:gd name="connsiteX22" fmla="*/ 9080 w 14299"/>
                  <a:gd name="connsiteY22" fmla="*/ 21215 h 21563"/>
                  <a:gd name="connsiteX23" fmla="*/ 9033 w 14299"/>
                  <a:gd name="connsiteY23" fmla="*/ 20690 h 21563"/>
                  <a:gd name="connsiteX24" fmla="*/ 10494 w 14299"/>
                  <a:gd name="connsiteY24" fmla="*/ 15431 h 21563"/>
                  <a:gd name="connsiteX25" fmla="*/ 12284 w 14299"/>
                  <a:gd name="connsiteY25" fmla="*/ 20690 h 21563"/>
                  <a:gd name="connsiteX26" fmla="*/ 12196 w 14299"/>
                  <a:gd name="connsiteY26" fmla="*/ 21266 h 21563"/>
                  <a:gd name="connsiteX27" fmla="*/ 12477 w 14299"/>
                  <a:gd name="connsiteY27" fmla="*/ 21563 h 21563"/>
                  <a:gd name="connsiteX28" fmla="*/ 13985 w 14299"/>
                  <a:gd name="connsiteY28" fmla="*/ 21096 h 21563"/>
                  <a:gd name="connsiteX29" fmla="*/ 14270 w 14299"/>
                  <a:gd name="connsiteY29" fmla="*/ 20775 h 21563"/>
                  <a:gd name="connsiteX30" fmla="*/ 14198 w 14299"/>
                  <a:gd name="connsiteY30" fmla="*/ 20277 h 21563"/>
                  <a:gd name="connsiteX31" fmla="*/ 14085 w 14299"/>
                  <a:gd name="connsiteY31" fmla="*/ 15607 h 21563"/>
                  <a:gd name="connsiteX32" fmla="*/ 14117 w 14299"/>
                  <a:gd name="connsiteY32" fmla="*/ 14350 h 21563"/>
                  <a:gd name="connsiteX33" fmla="*/ 14234 w 14299"/>
                  <a:gd name="connsiteY33" fmla="*/ 13322 h 21563"/>
                  <a:gd name="connsiteX34" fmla="*/ 14166 w 14299"/>
                  <a:gd name="connsiteY34" fmla="*/ 11087 h 21563"/>
                  <a:gd name="connsiteX35" fmla="*/ 14234 w 14299"/>
                  <a:gd name="connsiteY35" fmla="*/ 7931 h 21563"/>
                  <a:gd name="connsiteX36" fmla="*/ 14115 w 14299"/>
                  <a:gd name="connsiteY36" fmla="*/ 7811 h 21563"/>
                  <a:gd name="connsiteX37" fmla="*/ 14287 w 14299"/>
                  <a:gd name="connsiteY37" fmla="*/ 7084 h 21563"/>
                  <a:gd name="connsiteX38" fmla="*/ 14140 w 14299"/>
                  <a:gd name="connsiteY38" fmla="*/ 1762 h 21563"/>
                  <a:gd name="connsiteX39" fmla="*/ 14159 w 14299"/>
                  <a:gd name="connsiteY39" fmla="*/ 774 h 21563"/>
                  <a:gd name="connsiteX40" fmla="*/ 14219 w 14299"/>
                  <a:gd name="connsiteY40" fmla="*/ 0 h 21563"/>
                  <a:gd name="connsiteX41" fmla="*/ 12475 w 14299"/>
                  <a:gd name="connsiteY41" fmla="*/ 52 h 21563"/>
                  <a:gd name="connsiteX42" fmla="*/ 12242 w 14299"/>
                  <a:gd name="connsiteY42" fmla="*/ 263 h 21563"/>
                  <a:gd name="connsiteX43" fmla="*/ 12246 w 14299"/>
                  <a:gd name="connsiteY43" fmla="*/ 575 h 21563"/>
                  <a:gd name="connsiteX44" fmla="*/ 12348 w 14299"/>
                  <a:gd name="connsiteY44" fmla="*/ 860 h 21563"/>
                  <a:gd name="connsiteX45" fmla="*/ 10777 w 14299"/>
                  <a:gd name="connsiteY45" fmla="*/ 5918 h 21563"/>
                  <a:gd name="connsiteX46" fmla="*/ 9004 w 14299"/>
                  <a:gd name="connsiteY46" fmla="*/ 694 h 21563"/>
                  <a:gd name="connsiteX0" fmla="*/ 9004 w 14299"/>
                  <a:gd name="connsiteY0" fmla="*/ 694 h 21563"/>
                  <a:gd name="connsiteX1" fmla="*/ 9073 w 14299"/>
                  <a:gd name="connsiteY1" fmla="*/ 489 h 21563"/>
                  <a:gd name="connsiteX2" fmla="*/ 9077 w 14299"/>
                  <a:gd name="connsiteY2" fmla="*/ 244 h 21563"/>
                  <a:gd name="connsiteX3" fmla="*/ 8840 w 14299"/>
                  <a:gd name="connsiteY3" fmla="*/ 23 h 21563"/>
                  <a:gd name="connsiteX4" fmla="*/ 4591 w 14299"/>
                  <a:gd name="connsiteY4" fmla="*/ 23 h 21563"/>
                  <a:gd name="connsiteX5" fmla="*/ 4008 w 14299"/>
                  <a:gd name="connsiteY5" fmla="*/ 336 h 21563"/>
                  <a:gd name="connsiteX6" fmla="*/ 3762 w 14299"/>
                  <a:gd name="connsiteY6" fmla="*/ 1201 h 21563"/>
                  <a:gd name="connsiteX7" fmla="*/ 3762 w 14299"/>
                  <a:gd name="connsiteY7" fmla="*/ 7483 h 21563"/>
                  <a:gd name="connsiteX8" fmla="*/ 3759 w 14299"/>
                  <a:gd name="connsiteY8" fmla="*/ 7786 h 21563"/>
                  <a:gd name="connsiteX9" fmla="*/ 3683 w 14299"/>
                  <a:gd name="connsiteY9" fmla="*/ 8007 h 21563"/>
                  <a:gd name="connsiteX10" fmla="*/ 3371 w 14299"/>
                  <a:gd name="connsiteY10" fmla="*/ 8062 h 21563"/>
                  <a:gd name="connsiteX11" fmla="*/ 2 w 14299"/>
                  <a:gd name="connsiteY11" fmla="*/ 10596 h 21563"/>
                  <a:gd name="connsiteX12" fmla="*/ 3330 w 14299"/>
                  <a:gd name="connsiteY12" fmla="*/ 13551 h 21563"/>
                  <a:gd name="connsiteX13" fmla="*/ 3571 w 14299"/>
                  <a:gd name="connsiteY13" fmla="*/ 13518 h 21563"/>
                  <a:gd name="connsiteX14" fmla="*/ 3717 w 14299"/>
                  <a:gd name="connsiteY14" fmla="*/ 13705 h 21563"/>
                  <a:gd name="connsiteX15" fmla="*/ 3745 w 14299"/>
                  <a:gd name="connsiteY15" fmla="*/ 13894 h 21563"/>
                  <a:gd name="connsiteX16" fmla="*/ 3750 w 14299"/>
                  <a:gd name="connsiteY16" fmla="*/ 14080 h 21563"/>
                  <a:gd name="connsiteX17" fmla="*/ 3758 w 14299"/>
                  <a:gd name="connsiteY17" fmla="*/ 20194 h 21563"/>
                  <a:gd name="connsiteX18" fmla="*/ 3992 w 14299"/>
                  <a:gd name="connsiteY18" fmla="*/ 21172 h 21563"/>
                  <a:gd name="connsiteX19" fmla="*/ 4279 w 14299"/>
                  <a:gd name="connsiteY19" fmla="*/ 21424 h 21563"/>
                  <a:gd name="connsiteX20" fmla="*/ 4682 w 14299"/>
                  <a:gd name="connsiteY20" fmla="*/ 21496 h 21563"/>
                  <a:gd name="connsiteX21" fmla="*/ 8729 w 14299"/>
                  <a:gd name="connsiteY21" fmla="*/ 21496 h 21563"/>
                  <a:gd name="connsiteX22" fmla="*/ 9080 w 14299"/>
                  <a:gd name="connsiteY22" fmla="*/ 21215 h 21563"/>
                  <a:gd name="connsiteX23" fmla="*/ 9033 w 14299"/>
                  <a:gd name="connsiteY23" fmla="*/ 20690 h 21563"/>
                  <a:gd name="connsiteX24" fmla="*/ 10494 w 14299"/>
                  <a:gd name="connsiteY24" fmla="*/ 15431 h 21563"/>
                  <a:gd name="connsiteX25" fmla="*/ 12284 w 14299"/>
                  <a:gd name="connsiteY25" fmla="*/ 20690 h 21563"/>
                  <a:gd name="connsiteX26" fmla="*/ 12196 w 14299"/>
                  <a:gd name="connsiteY26" fmla="*/ 21266 h 21563"/>
                  <a:gd name="connsiteX27" fmla="*/ 12477 w 14299"/>
                  <a:gd name="connsiteY27" fmla="*/ 21563 h 21563"/>
                  <a:gd name="connsiteX28" fmla="*/ 13985 w 14299"/>
                  <a:gd name="connsiteY28" fmla="*/ 21096 h 21563"/>
                  <a:gd name="connsiteX29" fmla="*/ 14270 w 14299"/>
                  <a:gd name="connsiteY29" fmla="*/ 20775 h 21563"/>
                  <a:gd name="connsiteX30" fmla="*/ 14198 w 14299"/>
                  <a:gd name="connsiteY30" fmla="*/ 20277 h 21563"/>
                  <a:gd name="connsiteX31" fmla="*/ 14085 w 14299"/>
                  <a:gd name="connsiteY31" fmla="*/ 15607 h 21563"/>
                  <a:gd name="connsiteX32" fmla="*/ 14117 w 14299"/>
                  <a:gd name="connsiteY32" fmla="*/ 14350 h 21563"/>
                  <a:gd name="connsiteX33" fmla="*/ 14234 w 14299"/>
                  <a:gd name="connsiteY33" fmla="*/ 13322 h 21563"/>
                  <a:gd name="connsiteX34" fmla="*/ 14166 w 14299"/>
                  <a:gd name="connsiteY34" fmla="*/ 11087 h 21563"/>
                  <a:gd name="connsiteX35" fmla="*/ 14234 w 14299"/>
                  <a:gd name="connsiteY35" fmla="*/ 7931 h 21563"/>
                  <a:gd name="connsiteX36" fmla="*/ 14115 w 14299"/>
                  <a:gd name="connsiteY36" fmla="*/ 7811 h 21563"/>
                  <a:gd name="connsiteX37" fmla="*/ 14187 w 14299"/>
                  <a:gd name="connsiteY37" fmla="*/ 6980 h 21563"/>
                  <a:gd name="connsiteX38" fmla="*/ 14140 w 14299"/>
                  <a:gd name="connsiteY38" fmla="*/ 1762 h 21563"/>
                  <a:gd name="connsiteX39" fmla="*/ 14159 w 14299"/>
                  <a:gd name="connsiteY39" fmla="*/ 774 h 21563"/>
                  <a:gd name="connsiteX40" fmla="*/ 14219 w 14299"/>
                  <a:gd name="connsiteY40" fmla="*/ 0 h 21563"/>
                  <a:gd name="connsiteX41" fmla="*/ 12475 w 14299"/>
                  <a:gd name="connsiteY41" fmla="*/ 52 h 21563"/>
                  <a:gd name="connsiteX42" fmla="*/ 12242 w 14299"/>
                  <a:gd name="connsiteY42" fmla="*/ 263 h 21563"/>
                  <a:gd name="connsiteX43" fmla="*/ 12246 w 14299"/>
                  <a:gd name="connsiteY43" fmla="*/ 575 h 21563"/>
                  <a:gd name="connsiteX44" fmla="*/ 12348 w 14299"/>
                  <a:gd name="connsiteY44" fmla="*/ 860 h 21563"/>
                  <a:gd name="connsiteX45" fmla="*/ 10777 w 14299"/>
                  <a:gd name="connsiteY45" fmla="*/ 5918 h 21563"/>
                  <a:gd name="connsiteX46" fmla="*/ 9004 w 14299"/>
                  <a:gd name="connsiteY46" fmla="*/ 694 h 21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299" h="21563" extrusionOk="0">
                    <a:moveTo>
                      <a:pt x="9004" y="694"/>
                    </a:moveTo>
                    <a:cubicBezTo>
                      <a:pt x="9036" y="632"/>
                      <a:pt x="9059" y="562"/>
                      <a:pt x="9073" y="489"/>
                    </a:cubicBezTo>
                    <a:cubicBezTo>
                      <a:pt x="9088" y="411"/>
                      <a:pt x="9094" y="326"/>
                      <a:pt x="9077" y="244"/>
                    </a:cubicBezTo>
                    <a:cubicBezTo>
                      <a:pt x="9045" y="88"/>
                      <a:pt x="8943" y="-8"/>
                      <a:pt x="8840" y="23"/>
                    </a:cubicBezTo>
                    <a:lnTo>
                      <a:pt x="4591" y="23"/>
                    </a:lnTo>
                    <a:cubicBezTo>
                      <a:pt x="4377" y="-5"/>
                      <a:pt x="4165" y="109"/>
                      <a:pt x="4008" y="336"/>
                    </a:cubicBezTo>
                    <a:cubicBezTo>
                      <a:pt x="3853" y="559"/>
                      <a:pt x="3764" y="872"/>
                      <a:pt x="3762" y="1201"/>
                    </a:cubicBezTo>
                    <a:lnTo>
                      <a:pt x="3762" y="7483"/>
                    </a:lnTo>
                    <a:cubicBezTo>
                      <a:pt x="3776" y="7585"/>
                      <a:pt x="3775" y="7689"/>
                      <a:pt x="3759" y="7786"/>
                    </a:cubicBezTo>
                    <a:cubicBezTo>
                      <a:pt x="3745" y="7866"/>
                      <a:pt x="3722" y="7945"/>
                      <a:pt x="3683" y="8007"/>
                    </a:cubicBezTo>
                    <a:cubicBezTo>
                      <a:pt x="3600" y="8136"/>
                      <a:pt x="3471" y="8161"/>
                      <a:pt x="3371" y="8062"/>
                    </a:cubicBezTo>
                    <a:cubicBezTo>
                      <a:pt x="2002" y="6518"/>
                      <a:pt x="82" y="7963"/>
                      <a:pt x="2" y="10596"/>
                    </a:cubicBezTo>
                    <a:cubicBezTo>
                      <a:pt x="-80" y="13334"/>
                      <a:pt x="1864" y="15060"/>
                      <a:pt x="3330" y="13551"/>
                    </a:cubicBezTo>
                    <a:cubicBezTo>
                      <a:pt x="3404" y="13489"/>
                      <a:pt x="3491" y="13475"/>
                      <a:pt x="3571" y="13518"/>
                    </a:cubicBezTo>
                    <a:cubicBezTo>
                      <a:pt x="3635" y="13552"/>
                      <a:pt x="3688" y="13616"/>
                      <a:pt x="3717" y="13705"/>
                    </a:cubicBezTo>
                    <a:cubicBezTo>
                      <a:pt x="3735" y="13764"/>
                      <a:pt x="3741" y="13829"/>
                      <a:pt x="3745" y="13894"/>
                    </a:cubicBezTo>
                    <a:cubicBezTo>
                      <a:pt x="3749" y="13956"/>
                      <a:pt x="3751" y="14018"/>
                      <a:pt x="3750" y="14080"/>
                    </a:cubicBezTo>
                    <a:cubicBezTo>
                      <a:pt x="3753" y="16118"/>
                      <a:pt x="3755" y="18156"/>
                      <a:pt x="3758" y="20194"/>
                    </a:cubicBezTo>
                    <a:cubicBezTo>
                      <a:pt x="3728" y="20560"/>
                      <a:pt x="3815" y="20926"/>
                      <a:pt x="3992" y="21172"/>
                    </a:cubicBezTo>
                    <a:cubicBezTo>
                      <a:pt x="4076" y="21289"/>
                      <a:pt x="4175" y="21370"/>
                      <a:pt x="4279" y="21424"/>
                    </a:cubicBezTo>
                    <a:cubicBezTo>
                      <a:pt x="4407" y="21491"/>
                      <a:pt x="4544" y="21516"/>
                      <a:pt x="4682" y="21496"/>
                    </a:cubicBezTo>
                    <a:lnTo>
                      <a:pt x="8729" y="21496"/>
                    </a:lnTo>
                    <a:cubicBezTo>
                      <a:pt x="8873" y="21540"/>
                      <a:pt x="9019" y="21424"/>
                      <a:pt x="9080" y="21215"/>
                    </a:cubicBezTo>
                    <a:cubicBezTo>
                      <a:pt x="9132" y="21041"/>
                      <a:pt x="9113" y="20836"/>
                      <a:pt x="9033" y="20690"/>
                    </a:cubicBezTo>
                    <a:cubicBezTo>
                      <a:pt x="7958" y="18664"/>
                      <a:pt x="8812" y="15591"/>
                      <a:pt x="10494" y="15431"/>
                    </a:cubicBezTo>
                    <a:cubicBezTo>
                      <a:pt x="12290" y="15260"/>
                      <a:pt x="13380" y="18465"/>
                      <a:pt x="12284" y="20690"/>
                    </a:cubicBezTo>
                    <a:cubicBezTo>
                      <a:pt x="12177" y="20831"/>
                      <a:pt x="12141" y="21064"/>
                      <a:pt x="12196" y="21266"/>
                    </a:cubicBezTo>
                    <a:cubicBezTo>
                      <a:pt x="12244" y="21442"/>
                      <a:pt x="12354" y="21559"/>
                      <a:pt x="12477" y="21563"/>
                    </a:cubicBezTo>
                    <a:lnTo>
                      <a:pt x="13985" y="21096"/>
                    </a:lnTo>
                    <a:cubicBezTo>
                      <a:pt x="14231" y="21125"/>
                      <a:pt x="14234" y="20912"/>
                      <a:pt x="14270" y="20775"/>
                    </a:cubicBezTo>
                    <a:cubicBezTo>
                      <a:pt x="14306" y="20638"/>
                      <a:pt x="14222" y="20648"/>
                      <a:pt x="14198" y="20277"/>
                    </a:cubicBezTo>
                    <a:cubicBezTo>
                      <a:pt x="14194" y="18316"/>
                      <a:pt x="14089" y="17568"/>
                      <a:pt x="14085" y="15607"/>
                    </a:cubicBezTo>
                    <a:cubicBezTo>
                      <a:pt x="14087" y="15397"/>
                      <a:pt x="14092" y="14731"/>
                      <a:pt x="14117" y="14350"/>
                    </a:cubicBezTo>
                    <a:cubicBezTo>
                      <a:pt x="14142" y="13969"/>
                      <a:pt x="14226" y="13866"/>
                      <a:pt x="14234" y="13322"/>
                    </a:cubicBezTo>
                    <a:cubicBezTo>
                      <a:pt x="14242" y="12778"/>
                      <a:pt x="14158" y="13806"/>
                      <a:pt x="14166" y="11087"/>
                    </a:cubicBezTo>
                    <a:cubicBezTo>
                      <a:pt x="14174" y="8368"/>
                      <a:pt x="14276" y="8176"/>
                      <a:pt x="14234" y="7931"/>
                    </a:cubicBezTo>
                    <a:cubicBezTo>
                      <a:pt x="14123" y="8047"/>
                      <a:pt x="14123" y="7969"/>
                      <a:pt x="14115" y="7811"/>
                    </a:cubicBezTo>
                    <a:cubicBezTo>
                      <a:pt x="14107" y="7653"/>
                      <a:pt x="14157" y="7224"/>
                      <a:pt x="14187" y="6980"/>
                    </a:cubicBezTo>
                    <a:cubicBezTo>
                      <a:pt x="14238" y="5154"/>
                      <a:pt x="14089" y="3588"/>
                      <a:pt x="14140" y="1762"/>
                    </a:cubicBezTo>
                    <a:cubicBezTo>
                      <a:pt x="14147" y="1441"/>
                      <a:pt x="14146" y="1068"/>
                      <a:pt x="14159" y="774"/>
                    </a:cubicBezTo>
                    <a:cubicBezTo>
                      <a:pt x="14172" y="480"/>
                      <a:pt x="14426" y="-12"/>
                      <a:pt x="14219" y="0"/>
                    </a:cubicBezTo>
                    <a:lnTo>
                      <a:pt x="12475" y="52"/>
                    </a:lnTo>
                    <a:cubicBezTo>
                      <a:pt x="12376" y="28"/>
                      <a:pt x="12279" y="116"/>
                      <a:pt x="12242" y="263"/>
                    </a:cubicBezTo>
                    <a:cubicBezTo>
                      <a:pt x="12217" y="366"/>
                      <a:pt x="12226" y="476"/>
                      <a:pt x="12246" y="575"/>
                    </a:cubicBezTo>
                    <a:cubicBezTo>
                      <a:pt x="12266" y="677"/>
                      <a:pt x="12300" y="774"/>
                      <a:pt x="12348" y="860"/>
                    </a:cubicBezTo>
                    <a:cubicBezTo>
                      <a:pt x="13296" y="2921"/>
                      <a:pt x="12401" y="5802"/>
                      <a:pt x="10777" y="5918"/>
                    </a:cubicBezTo>
                    <a:cubicBezTo>
                      <a:pt x="9009" y="6045"/>
                      <a:pt x="7944" y="2906"/>
                      <a:pt x="9004" y="6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25400" tIns="25400" rIns="25400" bIns="25400" anchor="ctr"/>
              <a:lstStyle/>
              <a:p>
                <a:endParaRPr lang="ko-KR" altLang="en-US" sz="900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8524A8-3BF9-4F7F-8A09-7ADB6DD48B85}"/>
                </a:ext>
              </a:extLst>
            </p:cNvPr>
            <p:cNvSpPr/>
            <p:nvPr/>
          </p:nvSpPr>
          <p:spPr>
            <a:xfrm>
              <a:off x="5784544" y="2302916"/>
              <a:ext cx="164889" cy="10996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398" name="Shape 186">
            <a:extLst>
              <a:ext uri="{FF2B5EF4-FFF2-40B4-BE49-F238E27FC236}">
                <a16:creationId xmlns:a16="http://schemas.microsoft.com/office/drawing/2014/main" id="{DAA66BCF-7CDE-4B8C-8039-B95E7D27B2B9}"/>
              </a:ext>
            </a:extLst>
          </p:cNvPr>
          <p:cNvSpPr>
            <a:spLocks/>
          </p:cNvSpPr>
          <p:nvPr/>
        </p:nvSpPr>
        <p:spPr bwMode="auto">
          <a:xfrm rot="5400000">
            <a:off x="4182025" y="2004517"/>
            <a:ext cx="1480637" cy="968313"/>
          </a:xfrm>
          <a:custGeom>
            <a:avLst/>
            <a:gdLst>
              <a:gd name="T0" fmla="*/ 2147483646 w 21331"/>
              <a:gd name="T1" fmla="*/ 2147483646 h 21549"/>
              <a:gd name="T2" fmla="*/ 2147483646 w 21331"/>
              <a:gd name="T3" fmla="*/ 2147483646 h 21549"/>
              <a:gd name="T4" fmla="*/ 2147483646 w 21331"/>
              <a:gd name="T5" fmla="*/ 2147483646 h 21549"/>
              <a:gd name="T6" fmla="*/ 2147483646 w 21331"/>
              <a:gd name="T7" fmla="*/ 2147483646 h 2154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1" h="21549" extrusionOk="0">
                <a:moveTo>
                  <a:pt x="8994" y="685"/>
                </a:moveTo>
                <a:cubicBezTo>
                  <a:pt x="9027" y="622"/>
                  <a:pt x="9050" y="551"/>
                  <a:pt x="9065" y="477"/>
                </a:cubicBezTo>
                <a:cubicBezTo>
                  <a:pt x="9080" y="398"/>
                  <a:pt x="9087" y="312"/>
                  <a:pt x="9069" y="230"/>
                </a:cubicBezTo>
                <a:cubicBezTo>
                  <a:pt x="9036" y="71"/>
                  <a:pt x="8932" y="-26"/>
                  <a:pt x="8826" y="6"/>
                </a:cubicBezTo>
                <a:lnTo>
                  <a:pt x="4482" y="6"/>
                </a:lnTo>
                <a:cubicBezTo>
                  <a:pt x="4263" y="-23"/>
                  <a:pt x="4047" y="92"/>
                  <a:pt x="3886" y="322"/>
                </a:cubicBezTo>
                <a:cubicBezTo>
                  <a:pt x="3728" y="548"/>
                  <a:pt x="3637" y="865"/>
                  <a:pt x="3635" y="1198"/>
                </a:cubicBezTo>
                <a:lnTo>
                  <a:pt x="3635" y="7425"/>
                </a:lnTo>
                <a:cubicBezTo>
                  <a:pt x="3649" y="7528"/>
                  <a:pt x="3647" y="7633"/>
                  <a:pt x="3631" y="7731"/>
                </a:cubicBezTo>
                <a:cubicBezTo>
                  <a:pt x="3617" y="7813"/>
                  <a:pt x="3594" y="7892"/>
                  <a:pt x="3554" y="7955"/>
                </a:cubicBezTo>
                <a:cubicBezTo>
                  <a:pt x="3469" y="8086"/>
                  <a:pt x="3336" y="8111"/>
                  <a:pt x="3235" y="8011"/>
                </a:cubicBezTo>
                <a:cubicBezTo>
                  <a:pt x="1877" y="6667"/>
                  <a:pt x="86" y="8088"/>
                  <a:pt x="3" y="10576"/>
                </a:cubicBezTo>
                <a:cubicBezTo>
                  <a:pt x="-86" y="13214"/>
                  <a:pt x="1771" y="14933"/>
                  <a:pt x="3235" y="13567"/>
                </a:cubicBezTo>
                <a:cubicBezTo>
                  <a:pt x="3311" y="13503"/>
                  <a:pt x="3400" y="13490"/>
                  <a:pt x="3482" y="13533"/>
                </a:cubicBezTo>
                <a:cubicBezTo>
                  <a:pt x="3547" y="13567"/>
                  <a:pt x="3601" y="13632"/>
                  <a:pt x="3630" y="13722"/>
                </a:cubicBezTo>
                <a:cubicBezTo>
                  <a:pt x="3649" y="13782"/>
                  <a:pt x="3656" y="13848"/>
                  <a:pt x="3660" y="13914"/>
                </a:cubicBezTo>
                <a:cubicBezTo>
                  <a:pt x="3664" y="13976"/>
                  <a:pt x="3665" y="14039"/>
                  <a:pt x="3665" y="14102"/>
                </a:cubicBezTo>
                <a:lnTo>
                  <a:pt x="3630" y="20159"/>
                </a:lnTo>
                <a:cubicBezTo>
                  <a:pt x="3599" y="20530"/>
                  <a:pt x="3689" y="20900"/>
                  <a:pt x="3869" y="21149"/>
                </a:cubicBezTo>
                <a:cubicBezTo>
                  <a:pt x="3955" y="21267"/>
                  <a:pt x="4057" y="21350"/>
                  <a:pt x="4163" y="21404"/>
                </a:cubicBezTo>
                <a:cubicBezTo>
                  <a:pt x="4294" y="21472"/>
                  <a:pt x="4434" y="21497"/>
                  <a:pt x="4575" y="21476"/>
                </a:cubicBezTo>
                <a:lnTo>
                  <a:pt x="8713" y="21476"/>
                </a:lnTo>
                <a:cubicBezTo>
                  <a:pt x="8861" y="21521"/>
                  <a:pt x="9009" y="21404"/>
                  <a:pt x="9072" y="21193"/>
                </a:cubicBezTo>
                <a:cubicBezTo>
                  <a:pt x="9125" y="21016"/>
                  <a:pt x="9106" y="20808"/>
                  <a:pt x="9024" y="20661"/>
                </a:cubicBezTo>
                <a:cubicBezTo>
                  <a:pt x="7980" y="18634"/>
                  <a:pt x="8844" y="15630"/>
                  <a:pt x="10518" y="15469"/>
                </a:cubicBezTo>
                <a:cubicBezTo>
                  <a:pt x="12308" y="15297"/>
                  <a:pt x="13413" y="18432"/>
                  <a:pt x="12348" y="20661"/>
                </a:cubicBezTo>
                <a:cubicBezTo>
                  <a:pt x="12238" y="20804"/>
                  <a:pt x="12202" y="21040"/>
                  <a:pt x="12258" y="21244"/>
                </a:cubicBezTo>
                <a:cubicBezTo>
                  <a:pt x="12307" y="21423"/>
                  <a:pt x="12420" y="21540"/>
                  <a:pt x="12545" y="21545"/>
                </a:cubicBezTo>
                <a:lnTo>
                  <a:pt x="16775" y="21545"/>
                </a:lnTo>
                <a:cubicBezTo>
                  <a:pt x="17026" y="21574"/>
                  <a:pt x="17272" y="21427"/>
                  <a:pt x="17446" y="21145"/>
                </a:cubicBezTo>
                <a:cubicBezTo>
                  <a:pt x="17614" y="20872"/>
                  <a:pt x="17697" y="20499"/>
                  <a:pt x="17672" y="20124"/>
                </a:cubicBezTo>
                <a:lnTo>
                  <a:pt x="17659" y="14301"/>
                </a:lnTo>
                <a:cubicBezTo>
                  <a:pt x="17661" y="14089"/>
                  <a:pt x="17732" y="13891"/>
                  <a:pt x="17848" y="13777"/>
                </a:cubicBezTo>
                <a:cubicBezTo>
                  <a:pt x="17970" y="13658"/>
                  <a:pt x="18123" y="13647"/>
                  <a:pt x="18252" y="13747"/>
                </a:cubicBezTo>
                <a:cubicBezTo>
                  <a:pt x="19776" y="14888"/>
                  <a:pt x="21514" y="12976"/>
                  <a:pt x="21315" y="10378"/>
                </a:cubicBezTo>
                <a:cubicBezTo>
                  <a:pt x="21140" y="8093"/>
                  <a:pt x="19511" y="6826"/>
                  <a:pt x="18218" y="7969"/>
                </a:cubicBezTo>
                <a:cubicBezTo>
                  <a:pt x="18105" y="8087"/>
                  <a:pt x="17958" y="8097"/>
                  <a:pt x="17838" y="7997"/>
                </a:cubicBezTo>
                <a:cubicBezTo>
                  <a:pt x="17696" y="7876"/>
                  <a:pt x="17620" y="7627"/>
                  <a:pt x="17651" y="7380"/>
                </a:cubicBezTo>
                <a:lnTo>
                  <a:pt x="17651" y="1249"/>
                </a:lnTo>
                <a:cubicBezTo>
                  <a:pt x="17658" y="924"/>
                  <a:pt x="17578" y="608"/>
                  <a:pt x="17429" y="378"/>
                </a:cubicBezTo>
                <a:cubicBezTo>
                  <a:pt x="17280" y="147"/>
                  <a:pt x="17076" y="23"/>
                  <a:pt x="16865" y="35"/>
                </a:cubicBezTo>
                <a:lnTo>
                  <a:pt x="12544" y="35"/>
                </a:lnTo>
                <a:cubicBezTo>
                  <a:pt x="12442" y="10"/>
                  <a:pt x="12343" y="99"/>
                  <a:pt x="12306" y="248"/>
                </a:cubicBezTo>
                <a:cubicBezTo>
                  <a:pt x="12279" y="353"/>
                  <a:pt x="12288" y="464"/>
                  <a:pt x="12309" y="564"/>
                </a:cubicBezTo>
                <a:cubicBezTo>
                  <a:pt x="12330" y="667"/>
                  <a:pt x="12365" y="766"/>
                  <a:pt x="12413" y="852"/>
                </a:cubicBezTo>
                <a:cubicBezTo>
                  <a:pt x="13329" y="2913"/>
                  <a:pt x="12423" y="5725"/>
                  <a:pt x="10807" y="5841"/>
                </a:cubicBezTo>
                <a:cubicBezTo>
                  <a:pt x="9046" y="5968"/>
                  <a:pt x="7967" y="2899"/>
                  <a:pt x="8994" y="685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5400" tIns="25400" rIns="25400" bIns="25400" anchor="ctr"/>
          <a:lstStyle/>
          <a:p>
            <a:endParaRPr lang="ko-KR" altLang="en-US" sz="9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B55946-0B04-42BF-9936-61A5EF7B0333}"/>
              </a:ext>
            </a:extLst>
          </p:cNvPr>
          <p:cNvSpPr/>
          <p:nvPr/>
        </p:nvSpPr>
        <p:spPr>
          <a:xfrm>
            <a:off x="4396689" y="3258112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t</a:t>
            </a:r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est</a:t>
            </a:r>
            <a:r>
              <a:rPr lang="ko-KR" altLang="en-US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.csv</a:t>
            </a:r>
            <a:endParaRPr lang="en-US" altLang="ko-KR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8DE7F74-2E39-451F-9B20-1909A418DF49}"/>
              </a:ext>
            </a:extLst>
          </p:cNvPr>
          <p:cNvSpPr/>
          <p:nvPr/>
        </p:nvSpPr>
        <p:spPr>
          <a:xfrm>
            <a:off x="2891563" y="2227508"/>
            <a:ext cx="503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&amp;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E3F63B-4A61-4C82-A0E0-F347D6ED5D57}"/>
              </a:ext>
            </a:extLst>
          </p:cNvPr>
          <p:cNvSpPr/>
          <p:nvPr/>
        </p:nvSpPr>
        <p:spPr>
          <a:xfrm>
            <a:off x="531290" y="3851165"/>
            <a:ext cx="337028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Our new train/ validation set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8CC256-A348-41C1-BEDC-A6B754587422}"/>
              </a:ext>
            </a:extLst>
          </p:cNvPr>
          <p:cNvSpPr/>
          <p:nvPr/>
        </p:nvSpPr>
        <p:spPr>
          <a:xfrm>
            <a:off x="2471361" y="4529910"/>
            <a:ext cx="13000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Random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 sampling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(cv = 5fold)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en-US" altLang="ko-KR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15475C4-514E-407C-820F-82E1FD4BEFE3}"/>
              </a:ext>
            </a:extLst>
          </p:cNvPr>
          <p:cNvSpPr/>
          <p:nvPr/>
        </p:nvSpPr>
        <p:spPr>
          <a:xfrm>
            <a:off x="6134357" y="1234615"/>
            <a:ext cx="1943161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Model selection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07A945-169F-4075-A5EE-E69E2EA5C937}"/>
              </a:ext>
            </a:extLst>
          </p:cNvPr>
          <p:cNvGrpSpPr/>
          <p:nvPr/>
        </p:nvGrpSpPr>
        <p:grpSpPr>
          <a:xfrm>
            <a:off x="4179419" y="4478806"/>
            <a:ext cx="1573343" cy="1023575"/>
            <a:chOff x="9613763" y="2076723"/>
            <a:chExt cx="2051896" cy="1334911"/>
          </a:xfrm>
        </p:grpSpPr>
        <p:sp>
          <p:nvSpPr>
            <p:cNvPr id="49" name="Shape 184">
              <a:extLst>
                <a:ext uri="{FF2B5EF4-FFF2-40B4-BE49-F238E27FC236}">
                  <a16:creationId xmlns:a16="http://schemas.microsoft.com/office/drawing/2014/main" id="{73418FCE-C191-4675-9323-4868A6469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763" y="2077513"/>
              <a:ext cx="1427024" cy="1334121"/>
            </a:xfrm>
            <a:custGeom>
              <a:avLst/>
              <a:gdLst>
                <a:gd name="T0" fmla="*/ 2147483646 w 21356"/>
                <a:gd name="T1" fmla="*/ 2147483646 h 21550"/>
                <a:gd name="T2" fmla="*/ 2147483646 w 21356"/>
                <a:gd name="T3" fmla="*/ 2147483646 h 21550"/>
                <a:gd name="T4" fmla="*/ 2147483646 w 21356"/>
                <a:gd name="T5" fmla="*/ 2147483646 h 21550"/>
                <a:gd name="T6" fmla="*/ 2147483646 w 21356"/>
                <a:gd name="T7" fmla="*/ 2147483646 h 21550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connsiteX0" fmla="*/ 9004 w 18361"/>
                <a:gd name="connsiteY0" fmla="*/ 677 h 21549"/>
                <a:gd name="connsiteX1" fmla="*/ 9073 w 18361"/>
                <a:gd name="connsiteY1" fmla="*/ 472 h 21549"/>
                <a:gd name="connsiteX2" fmla="*/ 9077 w 18361"/>
                <a:gd name="connsiteY2" fmla="*/ 227 h 21549"/>
                <a:gd name="connsiteX3" fmla="*/ 8840 w 18361"/>
                <a:gd name="connsiteY3" fmla="*/ 6 h 21549"/>
                <a:gd name="connsiteX4" fmla="*/ 4591 w 18361"/>
                <a:gd name="connsiteY4" fmla="*/ 6 h 21549"/>
                <a:gd name="connsiteX5" fmla="*/ 4008 w 18361"/>
                <a:gd name="connsiteY5" fmla="*/ 319 h 21549"/>
                <a:gd name="connsiteX6" fmla="*/ 3762 w 18361"/>
                <a:gd name="connsiteY6" fmla="*/ 1184 h 21549"/>
                <a:gd name="connsiteX7" fmla="*/ 3762 w 18361"/>
                <a:gd name="connsiteY7" fmla="*/ 7466 h 21549"/>
                <a:gd name="connsiteX8" fmla="*/ 3759 w 18361"/>
                <a:gd name="connsiteY8" fmla="*/ 7769 h 21549"/>
                <a:gd name="connsiteX9" fmla="*/ 3683 w 18361"/>
                <a:gd name="connsiteY9" fmla="*/ 7990 h 21549"/>
                <a:gd name="connsiteX10" fmla="*/ 3371 w 18361"/>
                <a:gd name="connsiteY10" fmla="*/ 8045 h 21549"/>
                <a:gd name="connsiteX11" fmla="*/ 2 w 18361"/>
                <a:gd name="connsiteY11" fmla="*/ 10579 h 21549"/>
                <a:gd name="connsiteX12" fmla="*/ 3330 w 18361"/>
                <a:gd name="connsiteY12" fmla="*/ 13534 h 21549"/>
                <a:gd name="connsiteX13" fmla="*/ 3571 w 18361"/>
                <a:gd name="connsiteY13" fmla="*/ 13501 h 21549"/>
                <a:gd name="connsiteX14" fmla="*/ 3717 w 18361"/>
                <a:gd name="connsiteY14" fmla="*/ 13688 h 21549"/>
                <a:gd name="connsiteX15" fmla="*/ 3745 w 18361"/>
                <a:gd name="connsiteY15" fmla="*/ 13877 h 21549"/>
                <a:gd name="connsiteX16" fmla="*/ 3750 w 18361"/>
                <a:gd name="connsiteY16" fmla="*/ 14063 h 21549"/>
                <a:gd name="connsiteX17" fmla="*/ 3758 w 18361"/>
                <a:gd name="connsiteY17" fmla="*/ 20177 h 21549"/>
                <a:gd name="connsiteX18" fmla="*/ 3992 w 18361"/>
                <a:gd name="connsiteY18" fmla="*/ 21155 h 21549"/>
                <a:gd name="connsiteX19" fmla="*/ 4279 w 18361"/>
                <a:gd name="connsiteY19" fmla="*/ 21407 h 21549"/>
                <a:gd name="connsiteX20" fmla="*/ 4682 w 18361"/>
                <a:gd name="connsiteY20" fmla="*/ 21479 h 21549"/>
                <a:gd name="connsiteX21" fmla="*/ 8729 w 18361"/>
                <a:gd name="connsiteY21" fmla="*/ 21479 h 21549"/>
                <a:gd name="connsiteX22" fmla="*/ 9080 w 18361"/>
                <a:gd name="connsiteY22" fmla="*/ 21198 h 21549"/>
                <a:gd name="connsiteX23" fmla="*/ 9033 w 18361"/>
                <a:gd name="connsiteY23" fmla="*/ 20673 h 21549"/>
                <a:gd name="connsiteX24" fmla="*/ 10494 w 18361"/>
                <a:gd name="connsiteY24" fmla="*/ 15414 h 21549"/>
                <a:gd name="connsiteX25" fmla="*/ 12284 w 18361"/>
                <a:gd name="connsiteY25" fmla="*/ 20673 h 21549"/>
                <a:gd name="connsiteX26" fmla="*/ 12196 w 18361"/>
                <a:gd name="connsiteY26" fmla="*/ 21249 h 21549"/>
                <a:gd name="connsiteX27" fmla="*/ 12477 w 18361"/>
                <a:gd name="connsiteY27" fmla="*/ 21546 h 21549"/>
                <a:gd name="connsiteX28" fmla="*/ 16613 w 18361"/>
                <a:gd name="connsiteY28" fmla="*/ 21546 h 21549"/>
                <a:gd name="connsiteX29" fmla="*/ 17270 w 18361"/>
                <a:gd name="connsiteY29" fmla="*/ 21151 h 21549"/>
                <a:gd name="connsiteX30" fmla="*/ 17491 w 18361"/>
                <a:gd name="connsiteY30" fmla="*/ 20142 h 21549"/>
                <a:gd name="connsiteX31" fmla="*/ 17478 w 18361"/>
                <a:gd name="connsiteY31" fmla="*/ 14260 h 21549"/>
                <a:gd name="connsiteX32" fmla="*/ 17663 w 18361"/>
                <a:gd name="connsiteY32" fmla="*/ 13742 h 21549"/>
                <a:gd name="connsiteX33" fmla="*/ 18058 w 18361"/>
                <a:gd name="connsiteY33" fmla="*/ 13712 h 21549"/>
                <a:gd name="connsiteX34" fmla="*/ 14599 w 18361"/>
                <a:gd name="connsiteY34" fmla="*/ 10551 h 21549"/>
                <a:gd name="connsiteX35" fmla="*/ 18025 w 18361"/>
                <a:gd name="connsiteY35" fmla="*/ 8004 h 21549"/>
                <a:gd name="connsiteX36" fmla="*/ 17654 w 18361"/>
                <a:gd name="connsiteY36" fmla="*/ 8031 h 21549"/>
                <a:gd name="connsiteX37" fmla="*/ 17470 w 18361"/>
                <a:gd name="connsiteY37" fmla="*/ 7422 h 21549"/>
                <a:gd name="connsiteX38" fmla="*/ 17470 w 18361"/>
                <a:gd name="connsiteY38" fmla="*/ 1234 h 21549"/>
                <a:gd name="connsiteX39" fmla="*/ 17253 w 18361"/>
                <a:gd name="connsiteY39" fmla="*/ 374 h 21549"/>
                <a:gd name="connsiteX40" fmla="*/ 16701 w 18361"/>
                <a:gd name="connsiteY40" fmla="*/ 35 h 21549"/>
                <a:gd name="connsiteX41" fmla="*/ 12475 w 18361"/>
                <a:gd name="connsiteY41" fmla="*/ 35 h 21549"/>
                <a:gd name="connsiteX42" fmla="*/ 12242 w 18361"/>
                <a:gd name="connsiteY42" fmla="*/ 246 h 21549"/>
                <a:gd name="connsiteX43" fmla="*/ 12246 w 18361"/>
                <a:gd name="connsiteY43" fmla="*/ 558 h 21549"/>
                <a:gd name="connsiteX44" fmla="*/ 12348 w 18361"/>
                <a:gd name="connsiteY44" fmla="*/ 843 h 21549"/>
                <a:gd name="connsiteX45" fmla="*/ 10777 w 18361"/>
                <a:gd name="connsiteY45" fmla="*/ 5901 h 21549"/>
                <a:gd name="connsiteX46" fmla="*/ 9004 w 18361"/>
                <a:gd name="connsiteY46" fmla="*/ 677 h 21549"/>
                <a:gd name="connsiteX0" fmla="*/ 9004 w 18361"/>
                <a:gd name="connsiteY0" fmla="*/ 677 h 21549"/>
                <a:gd name="connsiteX1" fmla="*/ 9073 w 18361"/>
                <a:gd name="connsiteY1" fmla="*/ 472 h 21549"/>
                <a:gd name="connsiteX2" fmla="*/ 9077 w 18361"/>
                <a:gd name="connsiteY2" fmla="*/ 227 h 21549"/>
                <a:gd name="connsiteX3" fmla="*/ 8840 w 18361"/>
                <a:gd name="connsiteY3" fmla="*/ 6 h 21549"/>
                <a:gd name="connsiteX4" fmla="*/ 4591 w 18361"/>
                <a:gd name="connsiteY4" fmla="*/ 6 h 21549"/>
                <a:gd name="connsiteX5" fmla="*/ 4008 w 18361"/>
                <a:gd name="connsiteY5" fmla="*/ 319 h 21549"/>
                <a:gd name="connsiteX6" fmla="*/ 3762 w 18361"/>
                <a:gd name="connsiteY6" fmla="*/ 1184 h 21549"/>
                <a:gd name="connsiteX7" fmla="*/ 3762 w 18361"/>
                <a:gd name="connsiteY7" fmla="*/ 7466 h 21549"/>
                <a:gd name="connsiteX8" fmla="*/ 3759 w 18361"/>
                <a:gd name="connsiteY8" fmla="*/ 7769 h 21549"/>
                <a:gd name="connsiteX9" fmla="*/ 3683 w 18361"/>
                <a:gd name="connsiteY9" fmla="*/ 7990 h 21549"/>
                <a:gd name="connsiteX10" fmla="*/ 3371 w 18361"/>
                <a:gd name="connsiteY10" fmla="*/ 8045 h 21549"/>
                <a:gd name="connsiteX11" fmla="*/ 2 w 18361"/>
                <a:gd name="connsiteY11" fmla="*/ 10579 h 21549"/>
                <a:gd name="connsiteX12" fmla="*/ 3330 w 18361"/>
                <a:gd name="connsiteY12" fmla="*/ 13534 h 21549"/>
                <a:gd name="connsiteX13" fmla="*/ 3571 w 18361"/>
                <a:gd name="connsiteY13" fmla="*/ 13501 h 21549"/>
                <a:gd name="connsiteX14" fmla="*/ 3717 w 18361"/>
                <a:gd name="connsiteY14" fmla="*/ 13688 h 21549"/>
                <a:gd name="connsiteX15" fmla="*/ 3745 w 18361"/>
                <a:gd name="connsiteY15" fmla="*/ 13877 h 21549"/>
                <a:gd name="connsiteX16" fmla="*/ 3750 w 18361"/>
                <a:gd name="connsiteY16" fmla="*/ 14063 h 21549"/>
                <a:gd name="connsiteX17" fmla="*/ 3758 w 18361"/>
                <a:gd name="connsiteY17" fmla="*/ 20177 h 21549"/>
                <a:gd name="connsiteX18" fmla="*/ 3992 w 18361"/>
                <a:gd name="connsiteY18" fmla="*/ 21155 h 21549"/>
                <a:gd name="connsiteX19" fmla="*/ 4279 w 18361"/>
                <a:gd name="connsiteY19" fmla="*/ 21407 h 21549"/>
                <a:gd name="connsiteX20" fmla="*/ 4682 w 18361"/>
                <a:gd name="connsiteY20" fmla="*/ 21479 h 21549"/>
                <a:gd name="connsiteX21" fmla="*/ 8729 w 18361"/>
                <a:gd name="connsiteY21" fmla="*/ 21479 h 21549"/>
                <a:gd name="connsiteX22" fmla="*/ 9080 w 18361"/>
                <a:gd name="connsiteY22" fmla="*/ 21198 h 21549"/>
                <a:gd name="connsiteX23" fmla="*/ 9033 w 18361"/>
                <a:gd name="connsiteY23" fmla="*/ 20673 h 21549"/>
                <a:gd name="connsiteX24" fmla="*/ 10494 w 18361"/>
                <a:gd name="connsiteY24" fmla="*/ 15414 h 21549"/>
                <a:gd name="connsiteX25" fmla="*/ 12284 w 18361"/>
                <a:gd name="connsiteY25" fmla="*/ 20673 h 21549"/>
                <a:gd name="connsiteX26" fmla="*/ 12196 w 18361"/>
                <a:gd name="connsiteY26" fmla="*/ 21249 h 21549"/>
                <a:gd name="connsiteX27" fmla="*/ 12477 w 18361"/>
                <a:gd name="connsiteY27" fmla="*/ 21546 h 21549"/>
                <a:gd name="connsiteX28" fmla="*/ 16613 w 18361"/>
                <a:gd name="connsiteY28" fmla="*/ 21546 h 21549"/>
                <a:gd name="connsiteX29" fmla="*/ 17270 w 18361"/>
                <a:gd name="connsiteY29" fmla="*/ 21151 h 21549"/>
                <a:gd name="connsiteX30" fmla="*/ 17491 w 18361"/>
                <a:gd name="connsiteY30" fmla="*/ 20142 h 21549"/>
                <a:gd name="connsiteX31" fmla="*/ 17478 w 18361"/>
                <a:gd name="connsiteY31" fmla="*/ 14260 h 21549"/>
                <a:gd name="connsiteX32" fmla="*/ 17663 w 18361"/>
                <a:gd name="connsiteY32" fmla="*/ 13742 h 21549"/>
                <a:gd name="connsiteX33" fmla="*/ 18058 w 18361"/>
                <a:gd name="connsiteY33" fmla="*/ 13712 h 21549"/>
                <a:gd name="connsiteX34" fmla="*/ 14599 w 18361"/>
                <a:gd name="connsiteY34" fmla="*/ 10551 h 21549"/>
                <a:gd name="connsiteX35" fmla="*/ 18025 w 18361"/>
                <a:gd name="connsiteY35" fmla="*/ 8004 h 21549"/>
                <a:gd name="connsiteX36" fmla="*/ 17654 w 18361"/>
                <a:gd name="connsiteY36" fmla="*/ 8031 h 21549"/>
                <a:gd name="connsiteX37" fmla="*/ 14287 w 18361"/>
                <a:gd name="connsiteY37" fmla="*/ 7067 h 21549"/>
                <a:gd name="connsiteX38" fmla="*/ 17470 w 18361"/>
                <a:gd name="connsiteY38" fmla="*/ 1234 h 21549"/>
                <a:gd name="connsiteX39" fmla="*/ 17253 w 18361"/>
                <a:gd name="connsiteY39" fmla="*/ 374 h 21549"/>
                <a:gd name="connsiteX40" fmla="*/ 16701 w 18361"/>
                <a:gd name="connsiteY40" fmla="*/ 35 h 21549"/>
                <a:gd name="connsiteX41" fmla="*/ 12475 w 18361"/>
                <a:gd name="connsiteY41" fmla="*/ 35 h 21549"/>
                <a:gd name="connsiteX42" fmla="*/ 12242 w 18361"/>
                <a:gd name="connsiteY42" fmla="*/ 246 h 21549"/>
                <a:gd name="connsiteX43" fmla="*/ 12246 w 18361"/>
                <a:gd name="connsiteY43" fmla="*/ 558 h 21549"/>
                <a:gd name="connsiteX44" fmla="*/ 12348 w 18361"/>
                <a:gd name="connsiteY44" fmla="*/ 843 h 21549"/>
                <a:gd name="connsiteX45" fmla="*/ 10777 w 18361"/>
                <a:gd name="connsiteY45" fmla="*/ 5901 h 21549"/>
                <a:gd name="connsiteX46" fmla="*/ 9004 w 18361"/>
                <a:gd name="connsiteY46" fmla="*/ 677 h 21549"/>
                <a:gd name="connsiteX0" fmla="*/ 9004 w 18361"/>
                <a:gd name="connsiteY0" fmla="*/ 677 h 21549"/>
                <a:gd name="connsiteX1" fmla="*/ 9073 w 18361"/>
                <a:gd name="connsiteY1" fmla="*/ 472 h 21549"/>
                <a:gd name="connsiteX2" fmla="*/ 9077 w 18361"/>
                <a:gd name="connsiteY2" fmla="*/ 227 h 21549"/>
                <a:gd name="connsiteX3" fmla="*/ 8840 w 18361"/>
                <a:gd name="connsiteY3" fmla="*/ 6 h 21549"/>
                <a:gd name="connsiteX4" fmla="*/ 4591 w 18361"/>
                <a:gd name="connsiteY4" fmla="*/ 6 h 21549"/>
                <a:gd name="connsiteX5" fmla="*/ 4008 w 18361"/>
                <a:gd name="connsiteY5" fmla="*/ 319 h 21549"/>
                <a:gd name="connsiteX6" fmla="*/ 3762 w 18361"/>
                <a:gd name="connsiteY6" fmla="*/ 1184 h 21549"/>
                <a:gd name="connsiteX7" fmla="*/ 3762 w 18361"/>
                <a:gd name="connsiteY7" fmla="*/ 7466 h 21549"/>
                <a:gd name="connsiteX8" fmla="*/ 3759 w 18361"/>
                <a:gd name="connsiteY8" fmla="*/ 7769 h 21549"/>
                <a:gd name="connsiteX9" fmla="*/ 3683 w 18361"/>
                <a:gd name="connsiteY9" fmla="*/ 7990 h 21549"/>
                <a:gd name="connsiteX10" fmla="*/ 3371 w 18361"/>
                <a:gd name="connsiteY10" fmla="*/ 8045 h 21549"/>
                <a:gd name="connsiteX11" fmla="*/ 2 w 18361"/>
                <a:gd name="connsiteY11" fmla="*/ 10579 h 21549"/>
                <a:gd name="connsiteX12" fmla="*/ 3330 w 18361"/>
                <a:gd name="connsiteY12" fmla="*/ 13534 h 21549"/>
                <a:gd name="connsiteX13" fmla="*/ 3571 w 18361"/>
                <a:gd name="connsiteY13" fmla="*/ 13501 h 21549"/>
                <a:gd name="connsiteX14" fmla="*/ 3717 w 18361"/>
                <a:gd name="connsiteY14" fmla="*/ 13688 h 21549"/>
                <a:gd name="connsiteX15" fmla="*/ 3745 w 18361"/>
                <a:gd name="connsiteY15" fmla="*/ 13877 h 21549"/>
                <a:gd name="connsiteX16" fmla="*/ 3750 w 18361"/>
                <a:gd name="connsiteY16" fmla="*/ 14063 h 21549"/>
                <a:gd name="connsiteX17" fmla="*/ 3758 w 18361"/>
                <a:gd name="connsiteY17" fmla="*/ 20177 h 21549"/>
                <a:gd name="connsiteX18" fmla="*/ 3992 w 18361"/>
                <a:gd name="connsiteY18" fmla="*/ 21155 h 21549"/>
                <a:gd name="connsiteX19" fmla="*/ 4279 w 18361"/>
                <a:gd name="connsiteY19" fmla="*/ 21407 h 21549"/>
                <a:gd name="connsiteX20" fmla="*/ 4682 w 18361"/>
                <a:gd name="connsiteY20" fmla="*/ 21479 h 21549"/>
                <a:gd name="connsiteX21" fmla="*/ 8729 w 18361"/>
                <a:gd name="connsiteY21" fmla="*/ 21479 h 21549"/>
                <a:gd name="connsiteX22" fmla="*/ 9080 w 18361"/>
                <a:gd name="connsiteY22" fmla="*/ 21198 h 21549"/>
                <a:gd name="connsiteX23" fmla="*/ 9033 w 18361"/>
                <a:gd name="connsiteY23" fmla="*/ 20673 h 21549"/>
                <a:gd name="connsiteX24" fmla="*/ 10494 w 18361"/>
                <a:gd name="connsiteY24" fmla="*/ 15414 h 21549"/>
                <a:gd name="connsiteX25" fmla="*/ 12284 w 18361"/>
                <a:gd name="connsiteY25" fmla="*/ 20673 h 21549"/>
                <a:gd name="connsiteX26" fmla="*/ 12196 w 18361"/>
                <a:gd name="connsiteY26" fmla="*/ 21249 h 21549"/>
                <a:gd name="connsiteX27" fmla="*/ 12477 w 18361"/>
                <a:gd name="connsiteY27" fmla="*/ 21546 h 21549"/>
                <a:gd name="connsiteX28" fmla="*/ 16613 w 18361"/>
                <a:gd name="connsiteY28" fmla="*/ 21546 h 21549"/>
                <a:gd name="connsiteX29" fmla="*/ 17270 w 18361"/>
                <a:gd name="connsiteY29" fmla="*/ 21151 h 21549"/>
                <a:gd name="connsiteX30" fmla="*/ 17491 w 18361"/>
                <a:gd name="connsiteY30" fmla="*/ 20142 h 21549"/>
                <a:gd name="connsiteX31" fmla="*/ 17478 w 18361"/>
                <a:gd name="connsiteY31" fmla="*/ 14260 h 21549"/>
                <a:gd name="connsiteX32" fmla="*/ 17663 w 18361"/>
                <a:gd name="connsiteY32" fmla="*/ 13742 h 21549"/>
                <a:gd name="connsiteX33" fmla="*/ 18058 w 18361"/>
                <a:gd name="connsiteY33" fmla="*/ 13712 h 21549"/>
                <a:gd name="connsiteX34" fmla="*/ 14599 w 18361"/>
                <a:gd name="connsiteY34" fmla="*/ 10551 h 21549"/>
                <a:gd name="connsiteX35" fmla="*/ 18025 w 18361"/>
                <a:gd name="connsiteY35" fmla="*/ 8004 h 21549"/>
                <a:gd name="connsiteX36" fmla="*/ 17654 w 18361"/>
                <a:gd name="connsiteY36" fmla="*/ 8031 h 21549"/>
                <a:gd name="connsiteX37" fmla="*/ 14287 w 18361"/>
                <a:gd name="connsiteY37" fmla="*/ 7067 h 21549"/>
                <a:gd name="connsiteX38" fmla="*/ 17470 w 18361"/>
                <a:gd name="connsiteY38" fmla="*/ 1234 h 21549"/>
                <a:gd name="connsiteX39" fmla="*/ 14525 w 18361"/>
                <a:gd name="connsiteY39" fmla="*/ 965 h 21549"/>
                <a:gd name="connsiteX40" fmla="*/ 16701 w 18361"/>
                <a:gd name="connsiteY40" fmla="*/ 35 h 21549"/>
                <a:gd name="connsiteX41" fmla="*/ 12475 w 18361"/>
                <a:gd name="connsiteY41" fmla="*/ 35 h 21549"/>
                <a:gd name="connsiteX42" fmla="*/ 12242 w 18361"/>
                <a:gd name="connsiteY42" fmla="*/ 246 h 21549"/>
                <a:gd name="connsiteX43" fmla="*/ 12246 w 18361"/>
                <a:gd name="connsiteY43" fmla="*/ 558 h 21549"/>
                <a:gd name="connsiteX44" fmla="*/ 12348 w 18361"/>
                <a:gd name="connsiteY44" fmla="*/ 843 h 21549"/>
                <a:gd name="connsiteX45" fmla="*/ 10777 w 18361"/>
                <a:gd name="connsiteY45" fmla="*/ 5901 h 21549"/>
                <a:gd name="connsiteX46" fmla="*/ 9004 w 18361"/>
                <a:gd name="connsiteY46" fmla="*/ 677 h 21549"/>
                <a:gd name="connsiteX0" fmla="*/ 9004 w 18361"/>
                <a:gd name="connsiteY0" fmla="*/ 677 h 21549"/>
                <a:gd name="connsiteX1" fmla="*/ 9073 w 18361"/>
                <a:gd name="connsiteY1" fmla="*/ 472 h 21549"/>
                <a:gd name="connsiteX2" fmla="*/ 9077 w 18361"/>
                <a:gd name="connsiteY2" fmla="*/ 227 h 21549"/>
                <a:gd name="connsiteX3" fmla="*/ 8840 w 18361"/>
                <a:gd name="connsiteY3" fmla="*/ 6 h 21549"/>
                <a:gd name="connsiteX4" fmla="*/ 4591 w 18361"/>
                <a:gd name="connsiteY4" fmla="*/ 6 h 21549"/>
                <a:gd name="connsiteX5" fmla="*/ 4008 w 18361"/>
                <a:gd name="connsiteY5" fmla="*/ 319 h 21549"/>
                <a:gd name="connsiteX6" fmla="*/ 3762 w 18361"/>
                <a:gd name="connsiteY6" fmla="*/ 1184 h 21549"/>
                <a:gd name="connsiteX7" fmla="*/ 3762 w 18361"/>
                <a:gd name="connsiteY7" fmla="*/ 7466 h 21549"/>
                <a:gd name="connsiteX8" fmla="*/ 3759 w 18361"/>
                <a:gd name="connsiteY8" fmla="*/ 7769 h 21549"/>
                <a:gd name="connsiteX9" fmla="*/ 3683 w 18361"/>
                <a:gd name="connsiteY9" fmla="*/ 7990 h 21549"/>
                <a:gd name="connsiteX10" fmla="*/ 3371 w 18361"/>
                <a:gd name="connsiteY10" fmla="*/ 8045 h 21549"/>
                <a:gd name="connsiteX11" fmla="*/ 2 w 18361"/>
                <a:gd name="connsiteY11" fmla="*/ 10579 h 21549"/>
                <a:gd name="connsiteX12" fmla="*/ 3330 w 18361"/>
                <a:gd name="connsiteY12" fmla="*/ 13534 h 21549"/>
                <a:gd name="connsiteX13" fmla="*/ 3571 w 18361"/>
                <a:gd name="connsiteY13" fmla="*/ 13501 h 21549"/>
                <a:gd name="connsiteX14" fmla="*/ 3717 w 18361"/>
                <a:gd name="connsiteY14" fmla="*/ 13688 h 21549"/>
                <a:gd name="connsiteX15" fmla="*/ 3745 w 18361"/>
                <a:gd name="connsiteY15" fmla="*/ 13877 h 21549"/>
                <a:gd name="connsiteX16" fmla="*/ 3750 w 18361"/>
                <a:gd name="connsiteY16" fmla="*/ 14063 h 21549"/>
                <a:gd name="connsiteX17" fmla="*/ 3758 w 18361"/>
                <a:gd name="connsiteY17" fmla="*/ 20177 h 21549"/>
                <a:gd name="connsiteX18" fmla="*/ 3992 w 18361"/>
                <a:gd name="connsiteY18" fmla="*/ 21155 h 21549"/>
                <a:gd name="connsiteX19" fmla="*/ 4279 w 18361"/>
                <a:gd name="connsiteY19" fmla="*/ 21407 h 21549"/>
                <a:gd name="connsiteX20" fmla="*/ 4682 w 18361"/>
                <a:gd name="connsiteY20" fmla="*/ 21479 h 21549"/>
                <a:gd name="connsiteX21" fmla="*/ 8729 w 18361"/>
                <a:gd name="connsiteY21" fmla="*/ 21479 h 21549"/>
                <a:gd name="connsiteX22" fmla="*/ 9080 w 18361"/>
                <a:gd name="connsiteY22" fmla="*/ 21198 h 21549"/>
                <a:gd name="connsiteX23" fmla="*/ 9033 w 18361"/>
                <a:gd name="connsiteY23" fmla="*/ 20673 h 21549"/>
                <a:gd name="connsiteX24" fmla="*/ 10494 w 18361"/>
                <a:gd name="connsiteY24" fmla="*/ 15414 h 21549"/>
                <a:gd name="connsiteX25" fmla="*/ 12284 w 18361"/>
                <a:gd name="connsiteY25" fmla="*/ 20673 h 21549"/>
                <a:gd name="connsiteX26" fmla="*/ 12196 w 18361"/>
                <a:gd name="connsiteY26" fmla="*/ 21249 h 21549"/>
                <a:gd name="connsiteX27" fmla="*/ 12477 w 18361"/>
                <a:gd name="connsiteY27" fmla="*/ 21546 h 21549"/>
                <a:gd name="connsiteX28" fmla="*/ 16613 w 18361"/>
                <a:gd name="connsiteY28" fmla="*/ 21546 h 21549"/>
                <a:gd name="connsiteX29" fmla="*/ 17270 w 18361"/>
                <a:gd name="connsiteY29" fmla="*/ 21151 h 21549"/>
                <a:gd name="connsiteX30" fmla="*/ 17491 w 18361"/>
                <a:gd name="connsiteY30" fmla="*/ 20142 h 21549"/>
                <a:gd name="connsiteX31" fmla="*/ 17478 w 18361"/>
                <a:gd name="connsiteY31" fmla="*/ 14260 h 21549"/>
                <a:gd name="connsiteX32" fmla="*/ 17663 w 18361"/>
                <a:gd name="connsiteY32" fmla="*/ 13742 h 21549"/>
                <a:gd name="connsiteX33" fmla="*/ 18058 w 18361"/>
                <a:gd name="connsiteY33" fmla="*/ 13712 h 21549"/>
                <a:gd name="connsiteX34" fmla="*/ 14599 w 18361"/>
                <a:gd name="connsiteY34" fmla="*/ 10551 h 21549"/>
                <a:gd name="connsiteX35" fmla="*/ 18025 w 18361"/>
                <a:gd name="connsiteY35" fmla="*/ 8004 h 21549"/>
                <a:gd name="connsiteX36" fmla="*/ 17654 w 18361"/>
                <a:gd name="connsiteY36" fmla="*/ 8031 h 21549"/>
                <a:gd name="connsiteX37" fmla="*/ 14287 w 18361"/>
                <a:gd name="connsiteY37" fmla="*/ 7067 h 21549"/>
                <a:gd name="connsiteX38" fmla="*/ 14439 w 18361"/>
                <a:gd name="connsiteY38" fmla="*/ 1589 h 21549"/>
                <a:gd name="connsiteX39" fmla="*/ 14525 w 18361"/>
                <a:gd name="connsiteY39" fmla="*/ 965 h 21549"/>
                <a:gd name="connsiteX40" fmla="*/ 16701 w 18361"/>
                <a:gd name="connsiteY40" fmla="*/ 35 h 21549"/>
                <a:gd name="connsiteX41" fmla="*/ 12475 w 18361"/>
                <a:gd name="connsiteY41" fmla="*/ 35 h 21549"/>
                <a:gd name="connsiteX42" fmla="*/ 12242 w 18361"/>
                <a:gd name="connsiteY42" fmla="*/ 246 h 21549"/>
                <a:gd name="connsiteX43" fmla="*/ 12246 w 18361"/>
                <a:gd name="connsiteY43" fmla="*/ 558 h 21549"/>
                <a:gd name="connsiteX44" fmla="*/ 12348 w 18361"/>
                <a:gd name="connsiteY44" fmla="*/ 843 h 21549"/>
                <a:gd name="connsiteX45" fmla="*/ 10777 w 18361"/>
                <a:gd name="connsiteY45" fmla="*/ 5901 h 21549"/>
                <a:gd name="connsiteX46" fmla="*/ 9004 w 18361"/>
                <a:gd name="connsiteY46" fmla="*/ 677 h 21549"/>
                <a:gd name="connsiteX0" fmla="*/ 9004 w 18361"/>
                <a:gd name="connsiteY0" fmla="*/ 677 h 21549"/>
                <a:gd name="connsiteX1" fmla="*/ 9073 w 18361"/>
                <a:gd name="connsiteY1" fmla="*/ 472 h 21549"/>
                <a:gd name="connsiteX2" fmla="*/ 9077 w 18361"/>
                <a:gd name="connsiteY2" fmla="*/ 227 h 21549"/>
                <a:gd name="connsiteX3" fmla="*/ 8840 w 18361"/>
                <a:gd name="connsiteY3" fmla="*/ 6 h 21549"/>
                <a:gd name="connsiteX4" fmla="*/ 4591 w 18361"/>
                <a:gd name="connsiteY4" fmla="*/ 6 h 21549"/>
                <a:gd name="connsiteX5" fmla="*/ 4008 w 18361"/>
                <a:gd name="connsiteY5" fmla="*/ 319 h 21549"/>
                <a:gd name="connsiteX6" fmla="*/ 3762 w 18361"/>
                <a:gd name="connsiteY6" fmla="*/ 1184 h 21549"/>
                <a:gd name="connsiteX7" fmla="*/ 3762 w 18361"/>
                <a:gd name="connsiteY7" fmla="*/ 7466 h 21549"/>
                <a:gd name="connsiteX8" fmla="*/ 3759 w 18361"/>
                <a:gd name="connsiteY8" fmla="*/ 7769 h 21549"/>
                <a:gd name="connsiteX9" fmla="*/ 3683 w 18361"/>
                <a:gd name="connsiteY9" fmla="*/ 7990 h 21549"/>
                <a:gd name="connsiteX10" fmla="*/ 3371 w 18361"/>
                <a:gd name="connsiteY10" fmla="*/ 8045 h 21549"/>
                <a:gd name="connsiteX11" fmla="*/ 2 w 18361"/>
                <a:gd name="connsiteY11" fmla="*/ 10579 h 21549"/>
                <a:gd name="connsiteX12" fmla="*/ 3330 w 18361"/>
                <a:gd name="connsiteY12" fmla="*/ 13534 h 21549"/>
                <a:gd name="connsiteX13" fmla="*/ 3571 w 18361"/>
                <a:gd name="connsiteY13" fmla="*/ 13501 h 21549"/>
                <a:gd name="connsiteX14" fmla="*/ 3717 w 18361"/>
                <a:gd name="connsiteY14" fmla="*/ 13688 h 21549"/>
                <a:gd name="connsiteX15" fmla="*/ 3745 w 18361"/>
                <a:gd name="connsiteY15" fmla="*/ 13877 h 21549"/>
                <a:gd name="connsiteX16" fmla="*/ 3750 w 18361"/>
                <a:gd name="connsiteY16" fmla="*/ 14063 h 21549"/>
                <a:gd name="connsiteX17" fmla="*/ 3758 w 18361"/>
                <a:gd name="connsiteY17" fmla="*/ 20177 h 21549"/>
                <a:gd name="connsiteX18" fmla="*/ 3992 w 18361"/>
                <a:gd name="connsiteY18" fmla="*/ 21155 h 21549"/>
                <a:gd name="connsiteX19" fmla="*/ 4279 w 18361"/>
                <a:gd name="connsiteY19" fmla="*/ 21407 h 21549"/>
                <a:gd name="connsiteX20" fmla="*/ 4682 w 18361"/>
                <a:gd name="connsiteY20" fmla="*/ 21479 h 21549"/>
                <a:gd name="connsiteX21" fmla="*/ 8729 w 18361"/>
                <a:gd name="connsiteY21" fmla="*/ 21479 h 21549"/>
                <a:gd name="connsiteX22" fmla="*/ 9080 w 18361"/>
                <a:gd name="connsiteY22" fmla="*/ 21198 h 21549"/>
                <a:gd name="connsiteX23" fmla="*/ 9033 w 18361"/>
                <a:gd name="connsiteY23" fmla="*/ 20673 h 21549"/>
                <a:gd name="connsiteX24" fmla="*/ 10494 w 18361"/>
                <a:gd name="connsiteY24" fmla="*/ 15414 h 21549"/>
                <a:gd name="connsiteX25" fmla="*/ 12284 w 18361"/>
                <a:gd name="connsiteY25" fmla="*/ 20673 h 21549"/>
                <a:gd name="connsiteX26" fmla="*/ 12196 w 18361"/>
                <a:gd name="connsiteY26" fmla="*/ 21249 h 21549"/>
                <a:gd name="connsiteX27" fmla="*/ 12477 w 18361"/>
                <a:gd name="connsiteY27" fmla="*/ 21546 h 21549"/>
                <a:gd name="connsiteX28" fmla="*/ 16613 w 18361"/>
                <a:gd name="connsiteY28" fmla="*/ 21546 h 21549"/>
                <a:gd name="connsiteX29" fmla="*/ 17270 w 18361"/>
                <a:gd name="connsiteY29" fmla="*/ 21151 h 21549"/>
                <a:gd name="connsiteX30" fmla="*/ 17491 w 18361"/>
                <a:gd name="connsiteY30" fmla="*/ 20142 h 21549"/>
                <a:gd name="connsiteX31" fmla="*/ 17478 w 18361"/>
                <a:gd name="connsiteY31" fmla="*/ 14260 h 21549"/>
                <a:gd name="connsiteX32" fmla="*/ 17663 w 18361"/>
                <a:gd name="connsiteY32" fmla="*/ 13742 h 21549"/>
                <a:gd name="connsiteX33" fmla="*/ 18058 w 18361"/>
                <a:gd name="connsiteY33" fmla="*/ 13712 h 21549"/>
                <a:gd name="connsiteX34" fmla="*/ 14599 w 18361"/>
                <a:gd name="connsiteY34" fmla="*/ 10551 h 21549"/>
                <a:gd name="connsiteX35" fmla="*/ 18025 w 18361"/>
                <a:gd name="connsiteY35" fmla="*/ 8004 h 21549"/>
                <a:gd name="connsiteX36" fmla="*/ 14547 w 18361"/>
                <a:gd name="connsiteY36" fmla="*/ 7794 h 21549"/>
                <a:gd name="connsiteX37" fmla="*/ 14287 w 18361"/>
                <a:gd name="connsiteY37" fmla="*/ 7067 h 21549"/>
                <a:gd name="connsiteX38" fmla="*/ 14439 w 18361"/>
                <a:gd name="connsiteY38" fmla="*/ 1589 h 21549"/>
                <a:gd name="connsiteX39" fmla="*/ 14525 w 18361"/>
                <a:gd name="connsiteY39" fmla="*/ 965 h 21549"/>
                <a:gd name="connsiteX40" fmla="*/ 16701 w 18361"/>
                <a:gd name="connsiteY40" fmla="*/ 35 h 21549"/>
                <a:gd name="connsiteX41" fmla="*/ 12475 w 18361"/>
                <a:gd name="connsiteY41" fmla="*/ 35 h 21549"/>
                <a:gd name="connsiteX42" fmla="*/ 12242 w 18361"/>
                <a:gd name="connsiteY42" fmla="*/ 246 h 21549"/>
                <a:gd name="connsiteX43" fmla="*/ 12246 w 18361"/>
                <a:gd name="connsiteY43" fmla="*/ 558 h 21549"/>
                <a:gd name="connsiteX44" fmla="*/ 12348 w 18361"/>
                <a:gd name="connsiteY44" fmla="*/ 843 h 21549"/>
                <a:gd name="connsiteX45" fmla="*/ 10777 w 18361"/>
                <a:gd name="connsiteY45" fmla="*/ 5901 h 21549"/>
                <a:gd name="connsiteX46" fmla="*/ 9004 w 18361"/>
                <a:gd name="connsiteY46" fmla="*/ 677 h 21549"/>
                <a:gd name="connsiteX0" fmla="*/ 9004 w 18256"/>
                <a:gd name="connsiteY0" fmla="*/ 677 h 21549"/>
                <a:gd name="connsiteX1" fmla="*/ 9073 w 18256"/>
                <a:gd name="connsiteY1" fmla="*/ 472 h 21549"/>
                <a:gd name="connsiteX2" fmla="*/ 9077 w 18256"/>
                <a:gd name="connsiteY2" fmla="*/ 227 h 21549"/>
                <a:gd name="connsiteX3" fmla="*/ 8840 w 18256"/>
                <a:gd name="connsiteY3" fmla="*/ 6 h 21549"/>
                <a:gd name="connsiteX4" fmla="*/ 4591 w 18256"/>
                <a:gd name="connsiteY4" fmla="*/ 6 h 21549"/>
                <a:gd name="connsiteX5" fmla="*/ 4008 w 18256"/>
                <a:gd name="connsiteY5" fmla="*/ 319 h 21549"/>
                <a:gd name="connsiteX6" fmla="*/ 3762 w 18256"/>
                <a:gd name="connsiteY6" fmla="*/ 1184 h 21549"/>
                <a:gd name="connsiteX7" fmla="*/ 3762 w 18256"/>
                <a:gd name="connsiteY7" fmla="*/ 7466 h 21549"/>
                <a:gd name="connsiteX8" fmla="*/ 3759 w 18256"/>
                <a:gd name="connsiteY8" fmla="*/ 7769 h 21549"/>
                <a:gd name="connsiteX9" fmla="*/ 3683 w 18256"/>
                <a:gd name="connsiteY9" fmla="*/ 7990 h 21549"/>
                <a:gd name="connsiteX10" fmla="*/ 3371 w 18256"/>
                <a:gd name="connsiteY10" fmla="*/ 8045 h 21549"/>
                <a:gd name="connsiteX11" fmla="*/ 2 w 18256"/>
                <a:gd name="connsiteY11" fmla="*/ 10579 h 21549"/>
                <a:gd name="connsiteX12" fmla="*/ 3330 w 18256"/>
                <a:gd name="connsiteY12" fmla="*/ 13534 h 21549"/>
                <a:gd name="connsiteX13" fmla="*/ 3571 w 18256"/>
                <a:gd name="connsiteY13" fmla="*/ 13501 h 21549"/>
                <a:gd name="connsiteX14" fmla="*/ 3717 w 18256"/>
                <a:gd name="connsiteY14" fmla="*/ 13688 h 21549"/>
                <a:gd name="connsiteX15" fmla="*/ 3745 w 18256"/>
                <a:gd name="connsiteY15" fmla="*/ 13877 h 21549"/>
                <a:gd name="connsiteX16" fmla="*/ 3750 w 18256"/>
                <a:gd name="connsiteY16" fmla="*/ 14063 h 21549"/>
                <a:gd name="connsiteX17" fmla="*/ 3758 w 18256"/>
                <a:gd name="connsiteY17" fmla="*/ 20177 h 21549"/>
                <a:gd name="connsiteX18" fmla="*/ 3992 w 18256"/>
                <a:gd name="connsiteY18" fmla="*/ 21155 h 21549"/>
                <a:gd name="connsiteX19" fmla="*/ 4279 w 18256"/>
                <a:gd name="connsiteY19" fmla="*/ 21407 h 21549"/>
                <a:gd name="connsiteX20" fmla="*/ 4682 w 18256"/>
                <a:gd name="connsiteY20" fmla="*/ 21479 h 21549"/>
                <a:gd name="connsiteX21" fmla="*/ 8729 w 18256"/>
                <a:gd name="connsiteY21" fmla="*/ 21479 h 21549"/>
                <a:gd name="connsiteX22" fmla="*/ 9080 w 18256"/>
                <a:gd name="connsiteY22" fmla="*/ 21198 h 21549"/>
                <a:gd name="connsiteX23" fmla="*/ 9033 w 18256"/>
                <a:gd name="connsiteY23" fmla="*/ 20673 h 21549"/>
                <a:gd name="connsiteX24" fmla="*/ 10494 w 18256"/>
                <a:gd name="connsiteY24" fmla="*/ 15414 h 21549"/>
                <a:gd name="connsiteX25" fmla="*/ 12284 w 18256"/>
                <a:gd name="connsiteY25" fmla="*/ 20673 h 21549"/>
                <a:gd name="connsiteX26" fmla="*/ 12196 w 18256"/>
                <a:gd name="connsiteY26" fmla="*/ 21249 h 21549"/>
                <a:gd name="connsiteX27" fmla="*/ 12477 w 18256"/>
                <a:gd name="connsiteY27" fmla="*/ 21546 h 21549"/>
                <a:gd name="connsiteX28" fmla="*/ 16613 w 18256"/>
                <a:gd name="connsiteY28" fmla="*/ 21546 h 21549"/>
                <a:gd name="connsiteX29" fmla="*/ 17270 w 18256"/>
                <a:gd name="connsiteY29" fmla="*/ 21151 h 21549"/>
                <a:gd name="connsiteX30" fmla="*/ 17491 w 18256"/>
                <a:gd name="connsiteY30" fmla="*/ 20142 h 21549"/>
                <a:gd name="connsiteX31" fmla="*/ 17478 w 18256"/>
                <a:gd name="connsiteY31" fmla="*/ 14260 h 21549"/>
                <a:gd name="connsiteX32" fmla="*/ 17663 w 18256"/>
                <a:gd name="connsiteY32" fmla="*/ 13742 h 21549"/>
                <a:gd name="connsiteX33" fmla="*/ 14799 w 18256"/>
                <a:gd name="connsiteY33" fmla="*/ 13357 h 21549"/>
                <a:gd name="connsiteX34" fmla="*/ 14599 w 18256"/>
                <a:gd name="connsiteY34" fmla="*/ 10551 h 21549"/>
                <a:gd name="connsiteX35" fmla="*/ 18025 w 18256"/>
                <a:gd name="connsiteY35" fmla="*/ 8004 h 21549"/>
                <a:gd name="connsiteX36" fmla="*/ 14547 w 18256"/>
                <a:gd name="connsiteY36" fmla="*/ 7794 h 21549"/>
                <a:gd name="connsiteX37" fmla="*/ 14287 w 18256"/>
                <a:gd name="connsiteY37" fmla="*/ 7067 h 21549"/>
                <a:gd name="connsiteX38" fmla="*/ 14439 w 18256"/>
                <a:gd name="connsiteY38" fmla="*/ 1589 h 21549"/>
                <a:gd name="connsiteX39" fmla="*/ 14525 w 18256"/>
                <a:gd name="connsiteY39" fmla="*/ 965 h 21549"/>
                <a:gd name="connsiteX40" fmla="*/ 16701 w 18256"/>
                <a:gd name="connsiteY40" fmla="*/ 35 h 21549"/>
                <a:gd name="connsiteX41" fmla="*/ 12475 w 18256"/>
                <a:gd name="connsiteY41" fmla="*/ 35 h 21549"/>
                <a:gd name="connsiteX42" fmla="*/ 12242 w 18256"/>
                <a:gd name="connsiteY42" fmla="*/ 246 h 21549"/>
                <a:gd name="connsiteX43" fmla="*/ 12246 w 18256"/>
                <a:gd name="connsiteY43" fmla="*/ 558 h 21549"/>
                <a:gd name="connsiteX44" fmla="*/ 12348 w 18256"/>
                <a:gd name="connsiteY44" fmla="*/ 843 h 21549"/>
                <a:gd name="connsiteX45" fmla="*/ 10777 w 18256"/>
                <a:gd name="connsiteY45" fmla="*/ 5901 h 21549"/>
                <a:gd name="connsiteX46" fmla="*/ 9004 w 18256"/>
                <a:gd name="connsiteY46" fmla="*/ 677 h 21549"/>
                <a:gd name="connsiteX0" fmla="*/ 9004 w 18256"/>
                <a:gd name="connsiteY0" fmla="*/ 677 h 21548"/>
                <a:gd name="connsiteX1" fmla="*/ 9073 w 18256"/>
                <a:gd name="connsiteY1" fmla="*/ 472 h 21548"/>
                <a:gd name="connsiteX2" fmla="*/ 9077 w 18256"/>
                <a:gd name="connsiteY2" fmla="*/ 227 h 21548"/>
                <a:gd name="connsiteX3" fmla="*/ 8840 w 18256"/>
                <a:gd name="connsiteY3" fmla="*/ 6 h 21548"/>
                <a:gd name="connsiteX4" fmla="*/ 4591 w 18256"/>
                <a:gd name="connsiteY4" fmla="*/ 6 h 21548"/>
                <a:gd name="connsiteX5" fmla="*/ 4008 w 18256"/>
                <a:gd name="connsiteY5" fmla="*/ 319 h 21548"/>
                <a:gd name="connsiteX6" fmla="*/ 3762 w 18256"/>
                <a:gd name="connsiteY6" fmla="*/ 1184 h 21548"/>
                <a:gd name="connsiteX7" fmla="*/ 3762 w 18256"/>
                <a:gd name="connsiteY7" fmla="*/ 7466 h 21548"/>
                <a:gd name="connsiteX8" fmla="*/ 3759 w 18256"/>
                <a:gd name="connsiteY8" fmla="*/ 7769 h 21548"/>
                <a:gd name="connsiteX9" fmla="*/ 3683 w 18256"/>
                <a:gd name="connsiteY9" fmla="*/ 7990 h 21548"/>
                <a:gd name="connsiteX10" fmla="*/ 3371 w 18256"/>
                <a:gd name="connsiteY10" fmla="*/ 8045 h 21548"/>
                <a:gd name="connsiteX11" fmla="*/ 2 w 18256"/>
                <a:gd name="connsiteY11" fmla="*/ 10579 h 21548"/>
                <a:gd name="connsiteX12" fmla="*/ 3330 w 18256"/>
                <a:gd name="connsiteY12" fmla="*/ 13534 h 21548"/>
                <a:gd name="connsiteX13" fmla="*/ 3571 w 18256"/>
                <a:gd name="connsiteY13" fmla="*/ 13501 h 21548"/>
                <a:gd name="connsiteX14" fmla="*/ 3717 w 18256"/>
                <a:gd name="connsiteY14" fmla="*/ 13688 h 21548"/>
                <a:gd name="connsiteX15" fmla="*/ 3745 w 18256"/>
                <a:gd name="connsiteY15" fmla="*/ 13877 h 21548"/>
                <a:gd name="connsiteX16" fmla="*/ 3750 w 18256"/>
                <a:gd name="connsiteY16" fmla="*/ 14063 h 21548"/>
                <a:gd name="connsiteX17" fmla="*/ 3758 w 18256"/>
                <a:gd name="connsiteY17" fmla="*/ 20177 h 21548"/>
                <a:gd name="connsiteX18" fmla="*/ 3992 w 18256"/>
                <a:gd name="connsiteY18" fmla="*/ 21155 h 21548"/>
                <a:gd name="connsiteX19" fmla="*/ 4279 w 18256"/>
                <a:gd name="connsiteY19" fmla="*/ 21407 h 21548"/>
                <a:gd name="connsiteX20" fmla="*/ 4682 w 18256"/>
                <a:gd name="connsiteY20" fmla="*/ 21479 h 21548"/>
                <a:gd name="connsiteX21" fmla="*/ 8729 w 18256"/>
                <a:gd name="connsiteY21" fmla="*/ 21479 h 21548"/>
                <a:gd name="connsiteX22" fmla="*/ 9080 w 18256"/>
                <a:gd name="connsiteY22" fmla="*/ 21198 h 21548"/>
                <a:gd name="connsiteX23" fmla="*/ 9033 w 18256"/>
                <a:gd name="connsiteY23" fmla="*/ 20673 h 21548"/>
                <a:gd name="connsiteX24" fmla="*/ 10494 w 18256"/>
                <a:gd name="connsiteY24" fmla="*/ 15414 h 21548"/>
                <a:gd name="connsiteX25" fmla="*/ 12284 w 18256"/>
                <a:gd name="connsiteY25" fmla="*/ 20673 h 21548"/>
                <a:gd name="connsiteX26" fmla="*/ 12196 w 18256"/>
                <a:gd name="connsiteY26" fmla="*/ 21249 h 21548"/>
                <a:gd name="connsiteX27" fmla="*/ 12477 w 18256"/>
                <a:gd name="connsiteY27" fmla="*/ 21546 h 21548"/>
                <a:gd name="connsiteX28" fmla="*/ 16613 w 18256"/>
                <a:gd name="connsiteY28" fmla="*/ 21546 h 21548"/>
                <a:gd name="connsiteX29" fmla="*/ 17270 w 18256"/>
                <a:gd name="connsiteY29" fmla="*/ 21151 h 21548"/>
                <a:gd name="connsiteX30" fmla="*/ 14763 w 18256"/>
                <a:gd name="connsiteY30" fmla="*/ 20260 h 21548"/>
                <a:gd name="connsiteX31" fmla="*/ 17478 w 18256"/>
                <a:gd name="connsiteY31" fmla="*/ 14260 h 21548"/>
                <a:gd name="connsiteX32" fmla="*/ 17663 w 18256"/>
                <a:gd name="connsiteY32" fmla="*/ 13742 h 21548"/>
                <a:gd name="connsiteX33" fmla="*/ 14799 w 18256"/>
                <a:gd name="connsiteY33" fmla="*/ 13357 h 21548"/>
                <a:gd name="connsiteX34" fmla="*/ 14599 w 18256"/>
                <a:gd name="connsiteY34" fmla="*/ 10551 h 21548"/>
                <a:gd name="connsiteX35" fmla="*/ 18025 w 18256"/>
                <a:gd name="connsiteY35" fmla="*/ 8004 h 21548"/>
                <a:gd name="connsiteX36" fmla="*/ 14547 w 18256"/>
                <a:gd name="connsiteY36" fmla="*/ 7794 h 21548"/>
                <a:gd name="connsiteX37" fmla="*/ 14287 w 18256"/>
                <a:gd name="connsiteY37" fmla="*/ 7067 h 21548"/>
                <a:gd name="connsiteX38" fmla="*/ 14439 w 18256"/>
                <a:gd name="connsiteY38" fmla="*/ 1589 h 21548"/>
                <a:gd name="connsiteX39" fmla="*/ 14525 w 18256"/>
                <a:gd name="connsiteY39" fmla="*/ 965 h 21548"/>
                <a:gd name="connsiteX40" fmla="*/ 16701 w 18256"/>
                <a:gd name="connsiteY40" fmla="*/ 35 h 21548"/>
                <a:gd name="connsiteX41" fmla="*/ 12475 w 18256"/>
                <a:gd name="connsiteY41" fmla="*/ 35 h 21548"/>
                <a:gd name="connsiteX42" fmla="*/ 12242 w 18256"/>
                <a:gd name="connsiteY42" fmla="*/ 246 h 21548"/>
                <a:gd name="connsiteX43" fmla="*/ 12246 w 18256"/>
                <a:gd name="connsiteY43" fmla="*/ 558 h 21548"/>
                <a:gd name="connsiteX44" fmla="*/ 12348 w 18256"/>
                <a:gd name="connsiteY44" fmla="*/ 843 h 21548"/>
                <a:gd name="connsiteX45" fmla="*/ 10777 w 18256"/>
                <a:gd name="connsiteY45" fmla="*/ 5901 h 21548"/>
                <a:gd name="connsiteX46" fmla="*/ 9004 w 18256"/>
                <a:gd name="connsiteY46" fmla="*/ 677 h 21548"/>
                <a:gd name="connsiteX0" fmla="*/ 9004 w 18256"/>
                <a:gd name="connsiteY0" fmla="*/ 677 h 21548"/>
                <a:gd name="connsiteX1" fmla="*/ 9073 w 18256"/>
                <a:gd name="connsiteY1" fmla="*/ 472 h 21548"/>
                <a:gd name="connsiteX2" fmla="*/ 9077 w 18256"/>
                <a:gd name="connsiteY2" fmla="*/ 227 h 21548"/>
                <a:gd name="connsiteX3" fmla="*/ 8840 w 18256"/>
                <a:gd name="connsiteY3" fmla="*/ 6 h 21548"/>
                <a:gd name="connsiteX4" fmla="*/ 4591 w 18256"/>
                <a:gd name="connsiteY4" fmla="*/ 6 h 21548"/>
                <a:gd name="connsiteX5" fmla="*/ 4008 w 18256"/>
                <a:gd name="connsiteY5" fmla="*/ 319 h 21548"/>
                <a:gd name="connsiteX6" fmla="*/ 3762 w 18256"/>
                <a:gd name="connsiteY6" fmla="*/ 1184 h 21548"/>
                <a:gd name="connsiteX7" fmla="*/ 3762 w 18256"/>
                <a:gd name="connsiteY7" fmla="*/ 7466 h 21548"/>
                <a:gd name="connsiteX8" fmla="*/ 3759 w 18256"/>
                <a:gd name="connsiteY8" fmla="*/ 7769 h 21548"/>
                <a:gd name="connsiteX9" fmla="*/ 3683 w 18256"/>
                <a:gd name="connsiteY9" fmla="*/ 7990 h 21548"/>
                <a:gd name="connsiteX10" fmla="*/ 3371 w 18256"/>
                <a:gd name="connsiteY10" fmla="*/ 8045 h 21548"/>
                <a:gd name="connsiteX11" fmla="*/ 2 w 18256"/>
                <a:gd name="connsiteY11" fmla="*/ 10579 h 21548"/>
                <a:gd name="connsiteX12" fmla="*/ 3330 w 18256"/>
                <a:gd name="connsiteY12" fmla="*/ 13534 h 21548"/>
                <a:gd name="connsiteX13" fmla="*/ 3571 w 18256"/>
                <a:gd name="connsiteY13" fmla="*/ 13501 h 21548"/>
                <a:gd name="connsiteX14" fmla="*/ 3717 w 18256"/>
                <a:gd name="connsiteY14" fmla="*/ 13688 h 21548"/>
                <a:gd name="connsiteX15" fmla="*/ 3745 w 18256"/>
                <a:gd name="connsiteY15" fmla="*/ 13877 h 21548"/>
                <a:gd name="connsiteX16" fmla="*/ 3750 w 18256"/>
                <a:gd name="connsiteY16" fmla="*/ 14063 h 21548"/>
                <a:gd name="connsiteX17" fmla="*/ 3758 w 18256"/>
                <a:gd name="connsiteY17" fmla="*/ 20177 h 21548"/>
                <a:gd name="connsiteX18" fmla="*/ 3992 w 18256"/>
                <a:gd name="connsiteY18" fmla="*/ 21155 h 21548"/>
                <a:gd name="connsiteX19" fmla="*/ 4279 w 18256"/>
                <a:gd name="connsiteY19" fmla="*/ 21407 h 21548"/>
                <a:gd name="connsiteX20" fmla="*/ 4682 w 18256"/>
                <a:gd name="connsiteY20" fmla="*/ 21479 h 21548"/>
                <a:gd name="connsiteX21" fmla="*/ 8729 w 18256"/>
                <a:gd name="connsiteY21" fmla="*/ 21479 h 21548"/>
                <a:gd name="connsiteX22" fmla="*/ 9080 w 18256"/>
                <a:gd name="connsiteY22" fmla="*/ 21198 h 21548"/>
                <a:gd name="connsiteX23" fmla="*/ 9033 w 18256"/>
                <a:gd name="connsiteY23" fmla="*/ 20673 h 21548"/>
                <a:gd name="connsiteX24" fmla="*/ 10494 w 18256"/>
                <a:gd name="connsiteY24" fmla="*/ 15414 h 21548"/>
                <a:gd name="connsiteX25" fmla="*/ 12284 w 18256"/>
                <a:gd name="connsiteY25" fmla="*/ 20673 h 21548"/>
                <a:gd name="connsiteX26" fmla="*/ 12196 w 18256"/>
                <a:gd name="connsiteY26" fmla="*/ 21249 h 21548"/>
                <a:gd name="connsiteX27" fmla="*/ 12477 w 18256"/>
                <a:gd name="connsiteY27" fmla="*/ 21546 h 21548"/>
                <a:gd name="connsiteX28" fmla="*/ 16613 w 18256"/>
                <a:gd name="connsiteY28" fmla="*/ 21546 h 21548"/>
                <a:gd name="connsiteX29" fmla="*/ 17270 w 18256"/>
                <a:gd name="connsiteY29" fmla="*/ 21151 h 21548"/>
                <a:gd name="connsiteX30" fmla="*/ 14763 w 18256"/>
                <a:gd name="connsiteY30" fmla="*/ 20260 h 21548"/>
                <a:gd name="connsiteX31" fmla="*/ 17478 w 18256"/>
                <a:gd name="connsiteY31" fmla="*/ 14260 h 21548"/>
                <a:gd name="connsiteX32" fmla="*/ 15314 w 18256"/>
                <a:gd name="connsiteY32" fmla="*/ 14333 h 21548"/>
                <a:gd name="connsiteX33" fmla="*/ 14799 w 18256"/>
                <a:gd name="connsiteY33" fmla="*/ 13357 h 21548"/>
                <a:gd name="connsiteX34" fmla="*/ 14599 w 18256"/>
                <a:gd name="connsiteY34" fmla="*/ 10551 h 21548"/>
                <a:gd name="connsiteX35" fmla="*/ 18025 w 18256"/>
                <a:gd name="connsiteY35" fmla="*/ 8004 h 21548"/>
                <a:gd name="connsiteX36" fmla="*/ 14547 w 18256"/>
                <a:gd name="connsiteY36" fmla="*/ 7794 h 21548"/>
                <a:gd name="connsiteX37" fmla="*/ 14287 w 18256"/>
                <a:gd name="connsiteY37" fmla="*/ 7067 h 21548"/>
                <a:gd name="connsiteX38" fmla="*/ 14439 w 18256"/>
                <a:gd name="connsiteY38" fmla="*/ 1589 h 21548"/>
                <a:gd name="connsiteX39" fmla="*/ 14525 w 18256"/>
                <a:gd name="connsiteY39" fmla="*/ 965 h 21548"/>
                <a:gd name="connsiteX40" fmla="*/ 16701 w 18256"/>
                <a:gd name="connsiteY40" fmla="*/ 35 h 21548"/>
                <a:gd name="connsiteX41" fmla="*/ 12475 w 18256"/>
                <a:gd name="connsiteY41" fmla="*/ 35 h 21548"/>
                <a:gd name="connsiteX42" fmla="*/ 12242 w 18256"/>
                <a:gd name="connsiteY42" fmla="*/ 246 h 21548"/>
                <a:gd name="connsiteX43" fmla="*/ 12246 w 18256"/>
                <a:gd name="connsiteY43" fmla="*/ 558 h 21548"/>
                <a:gd name="connsiteX44" fmla="*/ 12348 w 18256"/>
                <a:gd name="connsiteY44" fmla="*/ 843 h 21548"/>
                <a:gd name="connsiteX45" fmla="*/ 10777 w 18256"/>
                <a:gd name="connsiteY45" fmla="*/ 5901 h 21548"/>
                <a:gd name="connsiteX46" fmla="*/ 9004 w 18256"/>
                <a:gd name="connsiteY46" fmla="*/ 677 h 21548"/>
                <a:gd name="connsiteX0" fmla="*/ 9004 w 18256"/>
                <a:gd name="connsiteY0" fmla="*/ 677 h 21547"/>
                <a:gd name="connsiteX1" fmla="*/ 9073 w 18256"/>
                <a:gd name="connsiteY1" fmla="*/ 472 h 21547"/>
                <a:gd name="connsiteX2" fmla="*/ 9077 w 18256"/>
                <a:gd name="connsiteY2" fmla="*/ 227 h 21547"/>
                <a:gd name="connsiteX3" fmla="*/ 8840 w 18256"/>
                <a:gd name="connsiteY3" fmla="*/ 6 h 21547"/>
                <a:gd name="connsiteX4" fmla="*/ 4591 w 18256"/>
                <a:gd name="connsiteY4" fmla="*/ 6 h 21547"/>
                <a:gd name="connsiteX5" fmla="*/ 4008 w 18256"/>
                <a:gd name="connsiteY5" fmla="*/ 319 h 21547"/>
                <a:gd name="connsiteX6" fmla="*/ 3762 w 18256"/>
                <a:gd name="connsiteY6" fmla="*/ 1184 h 21547"/>
                <a:gd name="connsiteX7" fmla="*/ 3762 w 18256"/>
                <a:gd name="connsiteY7" fmla="*/ 7466 h 21547"/>
                <a:gd name="connsiteX8" fmla="*/ 3759 w 18256"/>
                <a:gd name="connsiteY8" fmla="*/ 7769 h 21547"/>
                <a:gd name="connsiteX9" fmla="*/ 3683 w 18256"/>
                <a:gd name="connsiteY9" fmla="*/ 7990 h 21547"/>
                <a:gd name="connsiteX10" fmla="*/ 3371 w 18256"/>
                <a:gd name="connsiteY10" fmla="*/ 8045 h 21547"/>
                <a:gd name="connsiteX11" fmla="*/ 2 w 18256"/>
                <a:gd name="connsiteY11" fmla="*/ 10579 h 21547"/>
                <a:gd name="connsiteX12" fmla="*/ 3330 w 18256"/>
                <a:gd name="connsiteY12" fmla="*/ 13534 h 21547"/>
                <a:gd name="connsiteX13" fmla="*/ 3571 w 18256"/>
                <a:gd name="connsiteY13" fmla="*/ 13501 h 21547"/>
                <a:gd name="connsiteX14" fmla="*/ 3717 w 18256"/>
                <a:gd name="connsiteY14" fmla="*/ 13688 h 21547"/>
                <a:gd name="connsiteX15" fmla="*/ 3745 w 18256"/>
                <a:gd name="connsiteY15" fmla="*/ 13877 h 21547"/>
                <a:gd name="connsiteX16" fmla="*/ 3750 w 18256"/>
                <a:gd name="connsiteY16" fmla="*/ 14063 h 21547"/>
                <a:gd name="connsiteX17" fmla="*/ 3758 w 18256"/>
                <a:gd name="connsiteY17" fmla="*/ 20177 h 21547"/>
                <a:gd name="connsiteX18" fmla="*/ 3992 w 18256"/>
                <a:gd name="connsiteY18" fmla="*/ 21155 h 21547"/>
                <a:gd name="connsiteX19" fmla="*/ 4279 w 18256"/>
                <a:gd name="connsiteY19" fmla="*/ 21407 h 21547"/>
                <a:gd name="connsiteX20" fmla="*/ 4682 w 18256"/>
                <a:gd name="connsiteY20" fmla="*/ 21479 h 21547"/>
                <a:gd name="connsiteX21" fmla="*/ 8729 w 18256"/>
                <a:gd name="connsiteY21" fmla="*/ 21479 h 21547"/>
                <a:gd name="connsiteX22" fmla="*/ 9080 w 18256"/>
                <a:gd name="connsiteY22" fmla="*/ 21198 h 21547"/>
                <a:gd name="connsiteX23" fmla="*/ 9033 w 18256"/>
                <a:gd name="connsiteY23" fmla="*/ 20673 h 21547"/>
                <a:gd name="connsiteX24" fmla="*/ 10494 w 18256"/>
                <a:gd name="connsiteY24" fmla="*/ 15414 h 21547"/>
                <a:gd name="connsiteX25" fmla="*/ 12284 w 18256"/>
                <a:gd name="connsiteY25" fmla="*/ 20673 h 21547"/>
                <a:gd name="connsiteX26" fmla="*/ 12196 w 18256"/>
                <a:gd name="connsiteY26" fmla="*/ 21249 h 21547"/>
                <a:gd name="connsiteX27" fmla="*/ 12477 w 18256"/>
                <a:gd name="connsiteY27" fmla="*/ 21546 h 21547"/>
                <a:gd name="connsiteX28" fmla="*/ 16613 w 18256"/>
                <a:gd name="connsiteY28" fmla="*/ 21546 h 21547"/>
                <a:gd name="connsiteX29" fmla="*/ 14769 w 18256"/>
                <a:gd name="connsiteY29" fmla="*/ 20914 h 21547"/>
                <a:gd name="connsiteX30" fmla="*/ 14763 w 18256"/>
                <a:gd name="connsiteY30" fmla="*/ 20260 h 21547"/>
                <a:gd name="connsiteX31" fmla="*/ 17478 w 18256"/>
                <a:gd name="connsiteY31" fmla="*/ 14260 h 21547"/>
                <a:gd name="connsiteX32" fmla="*/ 15314 w 18256"/>
                <a:gd name="connsiteY32" fmla="*/ 14333 h 21547"/>
                <a:gd name="connsiteX33" fmla="*/ 14799 w 18256"/>
                <a:gd name="connsiteY33" fmla="*/ 13357 h 21547"/>
                <a:gd name="connsiteX34" fmla="*/ 14599 w 18256"/>
                <a:gd name="connsiteY34" fmla="*/ 10551 h 21547"/>
                <a:gd name="connsiteX35" fmla="*/ 18025 w 18256"/>
                <a:gd name="connsiteY35" fmla="*/ 8004 h 21547"/>
                <a:gd name="connsiteX36" fmla="*/ 14547 w 18256"/>
                <a:gd name="connsiteY36" fmla="*/ 7794 h 21547"/>
                <a:gd name="connsiteX37" fmla="*/ 14287 w 18256"/>
                <a:gd name="connsiteY37" fmla="*/ 7067 h 21547"/>
                <a:gd name="connsiteX38" fmla="*/ 14439 w 18256"/>
                <a:gd name="connsiteY38" fmla="*/ 1589 h 21547"/>
                <a:gd name="connsiteX39" fmla="*/ 14525 w 18256"/>
                <a:gd name="connsiteY39" fmla="*/ 965 h 21547"/>
                <a:gd name="connsiteX40" fmla="*/ 16701 w 18256"/>
                <a:gd name="connsiteY40" fmla="*/ 35 h 21547"/>
                <a:gd name="connsiteX41" fmla="*/ 12475 w 18256"/>
                <a:gd name="connsiteY41" fmla="*/ 35 h 21547"/>
                <a:gd name="connsiteX42" fmla="*/ 12242 w 18256"/>
                <a:gd name="connsiteY42" fmla="*/ 246 h 21547"/>
                <a:gd name="connsiteX43" fmla="*/ 12246 w 18256"/>
                <a:gd name="connsiteY43" fmla="*/ 558 h 21547"/>
                <a:gd name="connsiteX44" fmla="*/ 12348 w 18256"/>
                <a:gd name="connsiteY44" fmla="*/ 843 h 21547"/>
                <a:gd name="connsiteX45" fmla="*/ 10777 w 18256"/>
                <a:gd name="connsiteY45" fmla="*/ 5901 h 21547"/>
                <a:gd name="connsiteX46" fmla="*/ 9004 w 18256"/>
                <a:gd name="connsiteY46" fmla="*/ 677 h 21547"/>
                <a:gd name="connsiteX0" fmla="*/ 9004 w 18256"/>
                <a:gd name="connsiteY0" fmla="*/ 677 h 21547"/>
                <a:gd name="connsiteX1" fmla="*/ 9073 w 18256"/>
                <a:gd name="connsiteY1" fmla="*/ 472 h 21547"/>
                <a:gd name="connsiteX2" fmla="*/ 9077 w 18256"/>
                <a:gd name="connsiteY2" fmla="*/ 227 h 21547"/>
                <a:gd name="connsiteX3" fmla="*/ 8840 w 18256"/>
                <a:gd name="connsiteY3" fmla="*/ 6 h 21547"/>
                <a:gd name="connsiteX4" fmla="*/ 4591 w 18256"/>
                <a:gd name="connsiteY4" fmla="*/ 6 h 21547"/>
                <a:gd name="connsiteX5" fmla="*/ 4008 w 18256"/>
                <a:gd name="connsiteY5" fmla="*/ 319 h 21547"/>
                <a:gd name="connsiteX6" fmla="*/ 3762 w 18256"/>
                <a:gd name="connsiteY6" fmla="*/ 1184 h 21547"/>
                <a:gd name="connsiteX7" fmla="*/ 3762 w 18256"/>
                <a:gd name="connsiteY7" fmla="*/ 7466 h 21547"/>
                <a:gd name="connsiteX8" fmla="*/ 3759 w 18256"/>
                <a:gd name="connsiteY8" fmla="*/ 7769 h 21547"/>
                <a:gd name="connsiteX9" fmla="*/ 3683 w 18256"/>
                <a:gd name="connsiteY9" fmla="*/ 7990 h 21547"/>
                <a:gd name="connsiteX10" fmla="*/ 3371 w 18256"/>
                <a:gd name="connsiteY10" fmla="*/ 8045 h 21547"/>
                <a:gd name="connsiteX11" fmla="*/ 2 w 18256"/>
                <a:gd name="connsiteY11" fmla="*/ 10579 h 21547"/>
                <a:gd name="connsiteX12" fmla="*/ 3330 w 18256"/>
                <a:gd name="connsiteY12" fmla="*/ 13534 h 21547"/>
                <a:gd name="connsiteX13" fmla="*/ 3571 w 18256"/>
                <a:gd name="connsiteY13" fmla="*/ 13501 h 21547"/>
                <a:gd name="connsiteX14" fmla="*/ 3717 w 18256"/>
                <a:gd name="connsiteY14" fmla="*/ 13688 h 21547"/>
                <a:gd name="connsiteX15" fmla="*/ 3745 w 18256"/>
                <a:gd name="connsiteY15" fmla="*/ 13877 h 21547"/>
                <a:gd name="connsiteX16" fmla="*/ 3750 w 18256"/>
                <a:gd name="connsiteY16" fmla="*/ 14063 h 21547"/>
                <a:gd name="connsiteX17" fmla="*/ 3758 w 18256"/>
                <a:gd name="connsiteY17" fmla="*/ 20177 h 21547"/>
                <a:gd name="connsiteX18" fmla="*/ 3992 w 18256"/>
                <a:gd name="connsiteY18" fmla="*/ 21155 h 21547"/>
                <a:gd name="connsiteX19" fmla="*/ 4279 w 18256"/>
                <a:gd name="connsiteY19" fmla="*/ 21407 h 21547"/>
                <a:gd name="connsiteX20" fmla="*/ 4682 w 18256"/>
                <a:gd name="connsiteY20" fmla="*/ 21479 h 21547"/>
                <a:gd name="connsiteX21" fmla="*/ 8729 w 18256"/>
                <a:gd name="connsiteY21" fmla="*/ 21479 h 21547"/>
                <a:gd name="connsiteX22" fmla="*/ 9080 w 18256"/>
                <a:gd name="connsiteY22" fmla="*/ 21198 h 21547"/>
                <a:gd name="connsiteX23" fmla="*/ 9033 w 18256"/>
                <a:gd name="connsiteY23" fmla="*/ 20673 h 21547"/>
                <a:gd name="connsiteX24" fmla="*/ 10494 w 18256"/>
                <a:gd name="connsiteY24" fmla="*/ 15414 h 21547"/>
                <a:gd name="connsiteX25" fmla="*/ 12284 w 18256"/>
                <a:gd name="connsiteY25" fmla="*/ 20673 h 21547"/>
                <a:gd name="connsiteX26" fmla="*/ 12196 w 18256"/>
                <a:gd name="connsiteY26" fmla="*/ 21249 h 21547"/>
                <a:gd name="connsiteX27" fmla="*/ 12477 w 18256"/>
                <a:gd name="connsiteY27" fmla="*/ 21546 h 21547"/>
                <a:gd name="connsiteX28" fmla="*/ 16613 w 18256"/>
                <a:gd name="connsiteY28" fmla="*/ 21546 h 21547"/>
                <a:gd name="connsiteX29" fmla="*/ 14769 w 18256"/>
                <a:gd name="connsiteY29" fmla="*/ 20914 h 21547"/>
                <a:gd name="connsiteX30" fmla="*/ 14763 w 18256"/>
                <a:gd name="connsiteY30" fmla="*/ 20260 h 21547"/>
                <a:gd name="connsiteX31" fmla="*/ 14750 w 18256"/>
                <a:gd name="connsiteY31" fmla="*/ 15798 h 21547"/>
                <a:gd name="connsiteX32" fmla="*/ 15314 w 18256"/>
                <a:gd name="connsiteY32" fmla="*/ 14333 h 21547"/>
                <a:gd name="connsiteX33" fmla="*/ 14799 w 18256"/>
                <a:gd name="connsiteY33" fmla="*/ 13357 h 21547"/>
                <a:gd name="connsiteX34" fmla="*/ 14599 w 18256"/>
                <a:gd name="connsiteY34" fmla="*/ 10551 h 21547"/>
                <a:gd name="connsiteX35" fmla="*/ 18025 w 18256"/>
                <a:gd name="connsiteY35" fmla="*/ 8004 h 21547"/>
                <a:gd name="connsiteX36" fmla="*/ 14547 w 18256"/>
                <a:gd name="connsiteY36" fmla="*/ 7794 h 21547"/>
                <a:gd name="connsiteX37" fmla="*/ 14287 w 18256"/>
                <a:gd name="connsiteY37" fmla="*/ 7067 h 21547"/>
                <a:gd name="connsiteX38" fmla="*/ 14439 w 18256"/>
                <a:gd name="connsiteY38" fmla="*/ 1589 h 21547"/>
                <a:gd name="connsiteX39" fmla="*/ 14525 w 18256"/>
                <a:gd name="connsiteY39" fmla="*/ 965 h 21547"/>
                <a:gd name="connsiteX40" fmla="*/ 16701 w 18256"/>
                <a:gd name="connsiteY40" fmla="*/ 35 h 21547"/>
                <a:gd name="connsiteX41" fmla="*/ 12475 w 18256"/>
                <a:gd name="connsiteY41" fmla="*/ 35 h 21547"/>
                <a:gd name="connsiteX42" fmla="*/ 12242 w 18256"/>
                <a:gd name="connsiteY42" fmla="*/ 246 h 21547"/>
                <a:gd name="connsiteX43" fmla="*/ 12246 w 18256"/>
                <a:gd name="connsiteY43" fmla="*/ 558 h 21547"/>
                <a:gd name="connsiteX44" fmla="*/ 12348 w 18256"/>
                <a:gd name="connsiteY44" fmla="*/ 843 h 21547"/>
                <a:gd name="connsiteX45" fmla="*/ 10777 w 18256"/>
                <a:gd name="connsiteY45" fmla="*/ 5901 h 21547"/>
                <a:gd name="connsiteX46" fmla="*/ 9004 w 18256"/>
                <a:gd name="connsiteY46" fmla="*/ 677 h 21547"/>
                <a:gd name="connsiteX0" fmla="*/ 9004 w 16715"/>
                <a:gd name="connsiteY0" fmla="*/ 677 h 21547"/>
                <a:gd name="connsiteX1" fmla="*/ 9073 w 16715"/>
                <a:gd name="connsiteY1" fmla="*/ 472 h 21547"/>
                <a:gd name="connsiteX2" fmla="*/ 9077 w 16715"/>
                <a:gd name="connsiteY2" fmla="*/ 227 h 21547"/>
                <a:gd name="connsiteX3" fmla="*/ 8840 w 16715"/>
                <a:gd name="connsiteY3" fmla="*/ 6 h 21547"/>
                <a:gd name="connsiteX4" fmla="*/ 4591 w 16715"/>
                <a:gd name="connsiteY4" fmla="*/ 6 h 21547"/>
                <a:gd name="connsiteX5" fmla="*/ 4008 w 16715"/>
                <a:gd name="connsiteY5" fmla="*/ 319 h 21547"/>
                <a:gd name="connsiteX6" fmla="*/ 3762 w 16715"/>
                <a:gd name="connsiteY6" fmla="*/ 1184 h 21547"/>
                <a:gd name="connsiteX7" fmla="*/ 3762 w 16715"/>
                <a:gd name="connsiteY7" fmla="*/ 7466 h 21547"/>
                <a:gd name="connsiteX8" fmla="*/ 3759 w 16715"/>
                <a:gd name="connsiteY8" fmla="*/ 7769 h 21547"/>
                <a:gd name="connsiteX9" fmla="*/ 3683 w 16715"/>
                <a:gd name="connsiteY9" fmla="*/ 7990 h 21547"/>
                <a:gd name="connsiteX10" fmla="*/ 3371 w 16715"/>
                <a:gd name="connsiteY10" fmla="*/ 8045 h 21547"/>
                <a:gd name="connsiteX11" fmla="*/ 2 w 16715"/>
                <a:gd name="connsiteY11" fmla="*/ 10579 h 21547"/>
                <a:gd name="connsiteX12" fmla="*/ 3330 w 16715"/>
                <a:gd name="connsiteY12" fmla="*/ 13534 h 21547"/>
                <a:gd name="connsiteX13" fmla="*/ 3571 w 16715"/>
                <a:gd name="connsiteY13" fmla="*/ 13501 h 21547"/>
                <a:gd name="connsiteX14" fmla="*/ 3717 w 16715"/>
                <a:gd name="connsiteY14" fmla="*/ 13688 h 21547"/>
                <a:gd name="connsiteX15" fmla="*/ 3745 w 16715"/>
                <a:gd name="connsiteY15" fmla="*/ 13877 h 21547"/>
                <a:gd name="connsiteX16" fmla="*/ 3750 w 16715"/>
                <a:gd name="connsiteY16" fmla="*/ 14063 h 21547"/>
                <a:gd name="connsiteX17" fmla="*/ 3758 w 16715"/>
                <a:gd name="connsiteY17" fmla="*/ 20177 h 21547"/>
                <a:gd name="connsiteX18" fmla="*/ 3992 w 16715"/>
                <a:gd name="connsiteY18" fmla="*/ 21155 h 21547"/>
                <a:gd name="connsiteX19" fmla="*/ 4279 w 16715"/>
                <a:gd name="connsiteY19" fmla="*/ 21407 h 21547"/>
                <a:gd name="connsiteX20" fmla="*/ 4682 w 16715"/>
                <a:gd name="connsiteY20" fmla="*/ 21479 h 21547"/>
                <a:gd name="connsiteX21" fmla="*/ 8729 w 16715"/>
                <a:gd name="connsiteY21" fmla="*/ 21479 h 21547"/>
                <a:gd name="connsiteX22" fmla="*/ 9080 w 16715"/>
                <a:gd name="connsiteY22" fmla="*/ 21198 h 21547"/>
                <a:gd name="connsiteX23" fmla="*/ 9033 w 16715"/>
                <a:gd name="connsiteY23" fmla="*/ 20673 h 21547"/>
                <a:gd name="connsiteX24" fmla="*/ 10494 w 16715"/>
                <a:gd name="connsiteY24" fmla="*/ 15414 h 21547"/>
                <a:gd name="connsiteX25" fmla="*/ 12284 w 16715"/>
                <a:gd name="connsiteY25" fmla="*/ 20673 h 21547"/>
                <a:gd name="connsiteX26" fmla="*/ 12196 w 16715"/>
                <a:gd name="connsiteY26" fmla="*/ 21249 h 21547"/>
                <a:gd name="connsiteX27" fmla="*/ 12477 w 16715"/>
                <a:gd name="connsiteY27" fmla="*/ 21546 h 21547"/>
                <a:gd name="connsiteX28" fmla="*/ 16613 w 16715"/>
                <a:gd name="connsiteY28" fmla="*/ 21546 h 21547"/>
                <a:gd name="connsiteX29" fmla="*/ 14769 w 16715"/>
                <a:gd name="connsiteY29" fmla="*/ 20914 h 21547"/>
                <a:gd name="connsiteX30" fmla="*/ 14763 w 16715"/>
                <a:gd name="connsiteY30" fmla="*/ 20260 h 21547"/>
                <a:gd name="connsiteX31" fmla="*/ 14750 w 16715"/>
                <a:gd name="connsiteY31" fmla="*/ 15798 h 21547"/>
                <a:gd name="connsiteX32" fmla="*/ 15314 w 16715"/>
                <a:gd name="connsiteY32" fmla="*/ 14333 h 21547"/>
                <a:gd name="connsiteX33" fmla="*/ 14799 w 16715"/>
                <a:gd name="connsiteY33" fmla="*/ 13357 h 21547"/>
                <a:gd name="connsiteX34" fmla="*/ 14599 w 16715"/>
                <a:gd name="connsiteY34" fmla="*/ 10551 h 21547"/>
                <a:gd name="connsiteX35" fmla="*/ 14766 w 16715"/>
                <a:gd name="connsiteY35" fmla="*/ 8122 h 21547"/>
                <a:gd name="connsiteX36" fmla="*/ 14547 w 16715"/>
                <a:gd name="connsiteY36" fmla="*/ 7794 h 21547"/>
                <a:gd name="connsiteX37" fmla="*/ 14287 w 16715"/>
                <a:gd name="connsiteY37" fmla="*/ 7067 h 21547"/>
                <a:gd name="connsiteX38" fmla="*/ 14439 w 16715"/>
                <a:gd name="connsiteY38" fmla="*/ 1589 h 21547"/>
                <a:gd name="connsiteX39" fmla="*/ 14525 w 16715"/>
                <a:gd name="connsiteY39" fmla="*/ 965 h 21547"/>
                <a:gd name="connsiteX40" fmla="*/ 16701 w 16715"/>
                <a:gd name="connsiteY40" fmla="*/ 35 h 21547"/>
                <a:gd name="connsiteX41" fmla="*/ 12475 w 16715"/>
                <a:gd name="connsiteY41" fmla="*/ 35 h 21547"/>
                <a:gd name="connsiteX42" fmla="*/ 12242 w 16715"/>
                <a:gd name="connsiteY42" fmla="*/ 246 h 21547"/>
                <a:gd name="connsiteX43" fmla="*/ 12246 w 16715"/>
                <a:gd name="connsiteY43" fmla="*/ 558 h 21547"/>
                <a:gd name="connsiteX44" fmla="*/ 12348 w 16715"/>
                <a:gd name="connsiteY44" fmla="*/ 843 h 21547"/>
                <a:gd name="connsiteX45" fmla="*/ 10777 w 16715"/>
                <a:gd name="connsiteY45" fmla="*/ 5901 h 21547"/>
                <a:gd name="connsiteX46" fmla="*/ 9004 w 16715"/>
                <a:gd name="connsiteY46" fmla="*/ 677 h 21547"/>
                <a:gd name="connsiteX0" fmla="*/ 9004 w 16636"/>
                <a:gd name="connsiteY0" fmla="*/ 677 h 21547"/>
                <a:gd name="connsiteX1" fmla="*/ 9073 w 16636"/>
                <a:gd name="connsiteY1" fmla="*/ 472 h 21547"/>
                <a:gd name="connsiteX2" fmla="*/ 9077 w 16636"/>
                <a:gd name="connsiteY2" fmla="*/ 227 h 21547"/>
                <a:gd name="connsiteX3" fmla="*/ 8840 w 16636"/>
                <a:gd name="connsiteY3" fmla="*/ 6 h 21547"/>
                <a:gd name="connsiteX4" fmla="*/ 4591 w 16636"/>
                <a:gd name="connsiteY4" fmla="*/ 6 h 21547"/>
                <a:gd name="connsiteX5" fmla="*/ 4008 w 16636"/>
                <a:gd name="connsiteY5" fmla="*/ 319 h 21547"/>
                <a:gd name="connsiteX6" fmla="*/ 3762 w 16636"/>
                <a:gd name="connsiteY6" fmla="*/ 1184 h 21547"/>
                <a:gd name="connsiteX7" fmla="*/ 3762 w 16636"/>
                <a:gd name="connsiteY7" fmla="*/ 7466 h 21547"/>
                <a:gd name="connsiteX8" fmla="*/ 3759 w 16636"/>
                <a:gd name="connsiteY8" fmla="*/ 7769 h 21547"/>
                <a:gd name="connsiteX9" fmla="*/ 3683 w 16636"/>
                <a:gd name="connsiteY9" fmla="*/ 7990 h 21547"/>
                <a:gd name="connsiteX10" fmla="*/ 3371 w 16636"/>
                <a:gd name="connsiteY10" fmla="*/ 8045 h 21547"/>
                <a:gd name="connsiteX11" fmla="*/ 2 w 16636"/>
                <a:gd name="connsiteY11" fmla="*/ 10579 h 21547"/>
                <a:gd name="connsiteX12" fmla="*/ 3330 w 16636"/>
                <a:gd name="connsiteY12" fmla="*/ 13534 h 21547"/>
                <a:gd name="connsiteX13" fmla="*/ 3571 w 16636"/>
                <a:gd name="connsiteY13" fmla="*/ 13501 h 21547"/>
                <a:gd name="connsiteX14" fmla="*/ 3717 w 16636"/>
                <a:gd name="connsiteY14" fmla="*/ 13688 h 21547"/>
                <a:gd name="connsiteX15" fmla="*/ 3745 w 16636"/>
                <a:gd name="connsiteY15" fmla="*/ 13877 h 21547"/>
                <a:gd name="connsiteX16" fmla="*/ 3750 w 16636"/>
                <a:gd name="connsiteY16" fmla="*/ 14063 h 21547"/>
                <a:gd name="connsiteX17" fmla="*/ 3758 w 16636"/>
                <a:gd name="connsiteY17" fmla="*/ 20177 h 21547"/>
                <a:gd name="connsiteX18" fmla="*/ 3992 w 16636"/>
                <a:gd name="connsiteY18" fmla="*/ 21155 h 21547"/>
                <a:gd name="connsiteX19" fmla="*/ 4279 w 16636"/>
                <a:gd name="connsiteY19" fmla="*/ 21407 h 21547"/>
                <a:gd name="connsiteX20" fmla="*/ 4682 w 16636"/>
                <a:gd name="connsiteY20" fmla="*/ 21479 h 21547"/>
                <a:gd name="connsiteX21" fmla="*/ 8729 w 16636"/>
                <a:gd name="connsiteY21" fmla="*/ 21479 h 21547"/>
                <a:gd name="connsiteX22" fmla="*/ 9080 w 16636"/>
                <a:gd name="connsiteY22" fmla="*/ 21198 h 21547"/>
                <a:gd name="connsiteX23" fmla="*/ 9033 w 16636"/>
                <a:gd name="connsiteY23" fmla="*/ 20673 h 21547"/>
                <a:gd name="connsiteX24" fmla="*/ 10494 w 16636"/>
                <a:gd name="connsiteY24" fmla="*/ 15414 h 21547"/>
                <a:gd name="connsiteX25" fmla="*/ 12284 w 16636"/>
                <a:gd name="connsiteY25" fmla="*/ 20673 h 21547"/>
                <a:gd name="connsiteX26" fmla="*/ 12196 w 16636"/>
                <a:gd name="connsiteY26" fmla="*/ 21249 h 21547"/>
                <a:gd name="connsiteX27" fmla="*/ 12477 w 16636"/>
                <a:gd name="connsiteY27" fmla="*/ 21546 h 21547"/>
                <a:gd name="connsiteX28" fmla="*/ 16613 w 16636"/>
                <a:gd name="connsiteY28" fmla="*/ 21546 h 21547"/>
                <a:gd name="connsiteX29" fmla="*/ 14769 w 16636"/>
                <a:gd name="connsiteY29" fmla="*/ 20914 h 21547"/>
                <a:gd name="connsiteX30" fmla="*/ 14763 w 16636"/>
                <a:gd name="connsiteY30" fmla="*/ 20260 h 21547"/>
                <a:gd name="connsiteX31" fmla="*/ 14750 w 16636"/>
                <a:gd name="connsiteY31" fmla="*/ 15798 h 21547"/>
                <a:gd name="connsiteX32" fmla="*/ 15314 w 16636"/>
                <a:gd name="connsiteY32" fmla="*/ 14333 h 21547"/>
                <a:gd name="connsiteX33" fmla="*/ 14799 w 16636"/>
                <a:gd name="connsiteY33" fmla="*/ 13357 h 21547"/>
                <a:gd name="connsiteX34" fmla="*/ 14599 w 16636"/>
                <a:gd name="connsiteY34" fmla="*/ 10551 h 21547"/>
                <a:gd name="connsiteX35" fmla="*/ 14766 w 16636"/>
                <a:gd name="connsiteY35" fmla="*/ 8122 h 21547"/>
                <a:gd name="connsiteX36" fmla="*/ 14547 w 16636"/>
                <a:gd name="connsiteY36" fmla="*/ 7794 h 21547"/>
                <a:gd name="connsiteX37" fmla="*/ 14287 w 16636"/>
                <a:gd name="connsiteY37" fmla="*/ 7067 h 21547"/>
                <a:gd name="connsiteX38" fmla="*/ 14439 w 16636"/>
                <a:gd name="connsiteY38" fmla="*/ 1589 h 21547"/>
                <a:gd name="connsiteX39" fmla="*/ 14525 w 16636"/>
                <a:gd name="connsiteY39" fmla="*/ 965 h 21547"/>
                <a:gd name="connsiteX40" fmla="*/ 14352 w 16636"/>
                <a:gd name="connsiteY40" fmla="*/ 35 h 21547"/>
                <a:gd name="connsiteX41" fmla="*/ 12475 w 16636"/>
                <a:gd name="connsiteY41" fmla="*/ 35 h 21547"/>
                <a:gd name="connsiteX42" fmla="*/ 12242 w 16636"/>
                <a:gd name="connsiteY42" fmla="*/ 246 h 21547"/>
                <a:gd name="connsiteX43" fmla="*/ 12246 w 16636"/>
                <a:gd name="connsiteY43" fmla="*/ 558 h 21547"/>
                <a:gd name="connsiteX44" fmla="*/ 12348 w 16636"/>
                <a:gd name="connsiteY44" fmla="*/ 843 h 21547"/>
                <a:gd name="connsiteX45" fmla="*/ 10777 w 16636"/>
                <a:gd name="connsiteY45" fmla="*/ 5901 h 21547"/>
                <a:gd name="connsiteX46" fmla="*/ 9004 w 16636"/>
                <a:gd name="connsiteY46" fmla="*/ 677 h 21547"/>
                <a:gd name="connsiteX0" fmla="*/ 9004 w 16636"/>
                <a:gd name="connsiteY0" fmla="*/ 677 h 21547"/>
                <a:gd name="connsiteX1" fmla="*/ 9073 w 16636"/>
                <a:gd name="connsiteY1" fmla="*/ 472 h 21547"/>
                <a:gd name="connsiteX2" fmla="*/ 9077 w 16636"/>
                <a:gd name="connsiteY2" fmla="*/ 227 h 21547"/>
                <a:gd name="connsiteX3" fmla="*/ 8840 w 16636"/>
                <a:gd name="connsiteY3" fmla="*/ 6 h 21547"/>
                <a:gd name="connsiteX4" fmla="*/ 4591 w 16636"/>
                <a:gd name="connsiteY4" fmla="*/ 6 h 21547"/>
                <a:gd name="connsiteX5" fmla="*/ 4008 w 16636"/>
                <a:gd name="connsiteY5" fmla="*/ 319 h 21547"/>
                <a:gd name="connsiteX6" fmla="*/ 3762 w 16636"/>
                <a:gd name="connsiteY6" fmla="*/ 1184 h 21547"/>
                <a:gd name="connsiteX7" fmla="*/ 3762 w 16636"/>
                <a:gd name="connsiteY7" fmla="*/ 7466 h 21547"/>
                <a:gd name="connsiteX8" fmla="*/ 3759 w 16636"/>
                <a:gd name="connsiteY8" fmla="*/ 7769 h 21547"/>
                <a:gd name="connsiteX9" fmla="*/ 3683 w 16636"/>
                <a:gd name="connsiteY9" fmla="*/ 7990 h 21547"/>
                <a:gd name="connsiteX10" fmla="*/ 3371 w 16636"/>
                <a:gd name="connsiteY10" fmla="*/ 8045 h 21547"/>
                <a:gd name="connsiteX11" fmla="*/ 2 w 16636"/>
                <a:gd name="connsiteY11" fmla="*/ 10579 h 21547"/>
                <a:gd name="connsiteX12" fmla="*/ 3330 w 16636"/>
                <a:gd name="connsiteY12" fmla="*/ 13534 h 21547"/>
                <a:gd name="connsiteX13" fmla="*/ 3571 w 16636"/>
                <a:gd name="connsiteY13" fmla="*/ 13501 h 21547"/>
                <a:gd name="connsiteX14" fmla="*/ 3717 w 16636"/>
                <a:gd name="connsiteY14" fmla="*/ 13688 h 21547"/>
                <a:gd name="connsiteX15" fmla="*/ 3745 w 16636"/>
                <a:gd name="connsiteY15" fmla="*/ 13877 h 21547"/>
                <a:gd name="connsiteX16" fmla="*/ 3750 w 16636"/>
                <a:gd name="connsiteY16" fmla="*/ 14063 h 21547"/>
                <a:gd name="connsiteX17" fmla="*/ 3758 w 16636"/>
                <a:gd name="connsiteY17" fmla="*/ 20177 h 21547"/>
                <a:gd name="connsiteX18" fmla="*/ 3992 w 16636"/>
                <a:gd name="connsiteY18" fmla="*/ 21155 h 21547"/>
                <a:gd name="connsiteX19" fmla="*/ 4279 w 16636"/>
                <a:gd name="connsiteY19" fmla="*/ 21407 h 21547"/>
                <a:gd name="connsiteX20" fmla="*/ 4682 w 16636"/>
                <a:gd name="connsiteY20" fmla="*/ 21479 h 21547"/>
                <a:gd name="connsiteX21" fmla="*/ 8729 w 16636"/>
                <a:gd name="connsiteY21" fmla="*/ 21479 h 21547"/>
                <a:gd name="connsiteX22" fmla="*/ 9080 w 16636"/>
                <a:gd name="connsiteY22" fmla="*/ 21198 h 21547"/>
                <a:gd name="connsiteX23" fmla="*/ 9033 w 16636"/>
                <a:gd name="connsiteY23" fmla="*/ 20673 h 21547"/>
                <a:gd name="connsiteX24" fmla="*/ 10494 w 16636"/>
                <a:gd name="connsiteY24" fmla="*/ 15414 h 21547"/>
                <a:gd name="connsiteX25" fmla="*/ 12284 w 16636"/>
                <a:gd name="connsiteY25" fmla="*/ 20673 h 21547"/>
                <a:gd name="connsiteX26" fmla="*/ 12196 w 16636"/>
                <a:gd name="connsiteY26" fmla="*/ 21249 h 21547"/>
                <a:gd name="connsiteX27" fmla="*/ 12477 w 16636"/>
                <a:gd name="connsiteY27" fmla="*/ 21546 h 21547"/>
                <a:gd name="connsiteX28" fmla="*/ 16613 w 16636"/>
                <a:gd name="connsiteY28" fmla="*/ 21546 h 21547"/>
                <a:gd name="connsiteX29" fmla="*/ 14769 w 16636"/>
                <a:gd name="connsiteY29" fmla="*/ 20914 h 21547"/>
                <a:gd name="connsiteX30" fmla="*/ 14763 w 16636"/>
                <a:gd name="connsiteY30" fmla="*/ 20260 h 21547"/>
                <a:gd name="connsiteX31" fmla="*/ 14750 w 16636"/>
                <a:gd name="connsiteY31" fmla="*/ 15798 h 21547"/>
                <a:gd name="connsiteX32" fmla="*/ 15314 w 16636"/>
                <a:gd name="connsiteY32" fmla="*/ 14333 h 21547"/>
                <a:gd name="connsiteX33" fmla="*/ 14799 w 16636"/>
                <a:gd name="connsiteY33" fmla="*/ 13357 h 21547"/>
                <a:gd name="connsiteX34" fmla="*/ 14599 w 16636"/>
                <a:gd name="connsiteY34" fmla="*/ 10551 h 21547"/>
                <a:gd name="connsiteX35" fmla="*/ 14533 w 16636"/>
                <a:gd name="connsiteY35" fmla="*/ 8018 h 21547"/>
                <a:gd name="connsiteX36" fmla="*/ 14547 w 16636"/>
                <a:gd name="connsiteY36" fmla="*/ 7794 h 21547"/>
                <a:gd name="connsiteX37" fmla="*/ 14287 w 16636"/>
                <a:gd name="connsiteY37" fmla="*/ 7067 h 21547"/>
                <a:gd name="connsiteX38" fmla="*/ 14439 w 16636"/>
                <a:gd name="connsiteY38" fmla="*/ 1589 h 21547"/>
                <a:gd name="connsiteX39" fmla="*/ 14525 w 16636"/>
                <a:gd name="connsiteY39" fmla="*/ 965 h 21547"/>
                <a:gd name="connsiteX40" fmla="*/ 14352 w 16636"/>
                <a:gd name="connsiteY40" fmla="*/ 35 h 21547"/>
                <a:gd name="connsiteX41" fmla="*/ 12475 w 16636"/>
                <a:gd name="connsiteY41" fmla="*/ 35 h 21547"/>
                <a:gd name="connsiteX42" fmla="*/ 12242 w 16636"/>
                <a:gd name="connsiteY42" fmla="*/ 246 h 21547"/>
                <a:gd name="connsiteX43" fmla="*/ 12246 w 16636"/>
                <a:gd name="connsiteY43" fmla="*/ 558 h 21547"/>
                <a:gd name="connsiteX44" fmla="*/ 12348 w 16636"/>
                <a:gd name="connsiteY44" fmla="*/ 843 h 21547"/>
                <a:gd name="connsiteX45" fmla="*/ 10777 w 16636"/>
                <a:gd name="connsiteY45" fmla="*/ 5901 h 21547"/>
                <a:gd name="connsiteX46" fmla="*/ 9004 w 16636"/>
                <a:gd name="connsiteY46" fmla="*/ 677 h 21547"/>
                <a:gd name="connsiteX0" fmla="*/ 9004 w 16636"/>
                <a:gd name="connsiteY0" fmla="*/ 677 h 21547"/>
                <a:gd name="connsiteX1" fmla="*/ 9073 w 16636"/>
                <a:gd name="connsiteY1" fmla="*/ 472 h 21547"/>
                <a:gd name="connsiteX2" fmla="*/ 9077 w 16636"/>
                <a:gd name="connsiteY2" fmla="*/ 227 h 21547"/>
                <a:gd name="connsiteX3" fmla="*/ 8840 w 16636"/>
                <a:gd name="connsiteY3" fmla="*/ 6 h 21547"/>
                <a:gd name="connsiteX4" fmla="*/ 4591 w 16636"/>
                <a:gd name="connsiteY4" fmla="*/ 6 h 21547"/>
                <a:gd name="connsiteX5" fmla="*/ 4008 w 16636"/>
                <a:gd name="connsiteY5" fmla="*/ 319 h 21547"/>
                <a:gd name="connsiteX6" fmla="*/ 3762 w 16636"/>
                <a:gd name="connsiteY6" fmla="*/ 1184 h 21547"/>
                <a:gd name="connsiteX7" fmla="*/ 3762 w 16636"/>
                <a:gd name="connsiteY7" fmla="*/ 7466 h 21547"/>
                <a:gd name="connsiteX8" fmla="*/ 3759 w 16636"/>
                <a:gd name="connsiteY8" fmla="*/ 7769 h 21547"/>
                <a:gd name="connsiteX9" fmla="*/ 3683 w 16636"/>
                <a:gd name="connsiteY9" fmla="*/ 7990 h 21547"/>
                <a:gd name="connsiteX10" fmla="*/ 3371 w 16636"/>
                <a:gd name="connsiteY10" fmla="*/ 8045 h 21547"/>
                <a:gd name="connsiteX11" fmla="*/ 2 w 16636"/>
                <a:gd name="connsiteY11" fmla="*/ 10579 h 21547"/>
                <a:gd name="connsiteX12" fmla="*/ 3330 w 16636"/>
                <a:gd name="connsiteY12" fmla="*/ 13534 h 21547"/>
                <a:gd name="connsiteX13" fmla="*/ 3571 w 16636"/>
                <a:gd name="connsiteY13" fmla="*/ 13501 h 21547"/>
                <a:gd name="connsiteX14" fmla="*/ 3717 w 16636"/>
                <a:gd name="connsiteY14" fmla="*/ 13688 h 21547"/>
                <a:gd name="connsiteX15" fmla="*/ 3745 w 16636"/>
                <a:gd name="connsiteY15" fmla="*/ 13877 h 21547"/>
                <a:gd name="connsiteX16" fmla="*/ 3750 w 16636"/>
                <a:gd name="connsiteY16" fmla="*/ 14063 h 21547"/>
                <a:gd name="connsiteX17" fmla="*/ 3758 w 16636"/>
                <a:gd name="connsiteY17" fmla="*/ 20177 h 21547"/>
                <a:gd name="connsiteX18" fmla="*/ 3992 w 16636"/>
                <a:gd name="connsiteY18" fmla="*/ 21155 h 21547"/>
                <a:gd name="connsiteX19" fmla="*/ 4279 w 16636"/>
                <a:gd name="connsiteY19" fmla="*/ 21407 h 21547"/>
                <a:gd name="connsiteX20" fmla="*/ 4682 w 16636"/>
                <a:gd name="connsiteY20" fmla="*/ 21479 h 21547"/>
                <a:gd name="connsiteX21" fmla="*/ 8729 w 16636"/>
                <a:gd name="connsiteY21" fmla="*/ 21479 h 21547"/>
                <a:gd name="connsiteX22" fmla="*/ 9080 w 16636"/>
                <a:gd name="connsiteY22" fmla="*/ 21198 h 21547"/>
                <a:gd name="connsiteX23" fmla="*/ 9033 w 16636"/>
                <a:gd name="connsiteY23" fmla="*/ 20673 h 21547"/>
                <a:gd name="connsiteX24" fmla="*/ 10494 w 16636"/>
                <a:gd name="connsiteY24" fmla="*/ 15414 h 21547"/>
                <a:gd name="connsiteX25" fmla="*/ 12284 w 16636"/>
                <a:gd name="connsiteY25" fmla="*/ 20673 h 21547"/>
                <a:gd name="connsiteX26" fmla="*/ 12196 w 16636"/>
                <a:gd name="connsiteY26" fmla="*/ 21249 h 21547"/>
                <a:gd name="connsiteX27" fmla="*/ 12477 w 16636"/>
                <a:gd name="connsiteY27" fmla="*/ 21546 h 21547"/>
                <a:gd name="connsiteX28" fmla="*/ 16613 w 16636"/>
                <a:gd name="connsiteY28" fmla="*/ 21546 h 21547"/>
                <a:gd name="connsiteX29" fmla="*/ 14769 w 16636"/>
                <a:gd name="connsiteY29" fmla="*/ 20914 h 21547"/>
                <a:gd name="connsiteX30" fmla="*/ 14763 w 16636"/>
                <a:gd name="connsiteY30" fmla="*/ 20260 h 21547"/>
                <a:gd name="connsiteX31" fmla="*/ 14750 w 16636"/>
                <a:gd name="connsiteY31" fmla="*/ 15798 h 21547"/>
                <a:gd name="connsiteX32" fmla="*/ 15314 w 16636"/>
                <a:gd name="connsiteY32" fmla="*/ 14333 h 21547"/>
                <a:gd name="connsiteX33" fmla="*/ 14799 w 16636"/>
                <a:gd name="connsiteY33" fmla="*/ 13357 h 21547"/>
                <a:gd name="connsiteX34" fmla="*/ 14599 w 16636"/>
                <a:gd name="connsiteY34" fmla="*/ 10551 h 21547"/>
                <a:gd name="connsiteX35" fmla="*/ 14533 w 16636"/>
                <a:gd name="connsiteY35" fmla="*/ 8018 h 21547"/>
                <a:gd name="connsiteX36" fmla="*/ 14547 w 16636"/>
                <a:gd name="connsiteY36" fmla="*/ 7794 h 21547"/>
                <a:gd name="connsiteX37" fmla="*/ 14287 w 16636"/>
                <a:gd name="connsiteY37" fmla="*/ 7067 h 21547"/>
                <a:gd name="connsiteX38" fmla="*/ 14439 w 16636"/>
                <a:gd name="connsiteY38" fmla="*/ 1589 h 21547"/>
                <a:gd name="connsiteX39" fmla="*/ 14325 w 16636"/>
                <a:gd name="connsiteY39" fmla="*/ 757 h 21547"/>
                <a:gd name="connsiteX40" fmla="*/ 14352 w 16636"/>
                <a:gd name="connsiteY40" fmla="*/ 35 h 21547"/>
                <a:gd name="connsiteX41" fmla="*/ 12475 w 16636"/>
                <a:gd name="connsiteY41" fmla="*/ 35 h 21547"/>
                <a:gd name="connsiteX42" fmla="*/ 12242 w 16636"/>
                <a:gd name="connsiteY42" fmla="*/ 246 h 21547"/>
                <a:gd name="connsiteX43" fmla="*/ 12246 w 16636"/>
                <a:gd name="connsiteY43" fmla="*/ 558 h 21547"/>
                <a:gd name="connsiteX44" fmla="*/ 12348 w 16636"/>
                <a:gd name="connsiteY44" fmla="*/ 843 h 21547"/>
                <a:gd name="connsiteX45" fmla="*/ 10777 w 16636"/>
                <a:gd name="connsiteY45" fmla="*/ 5901 h 21547"/>
                <a:gd name="connsiteX46" fmla="*/ 9004 w 16636"/>
                <a:gd name="connsiteY46" fmla="*/ 677 h 21547"/>
                <a:gd name="connsiteX0" fmla="*/ 9004 w 16636"/>
                <a:gd name="connsiteY0" fmla="*/ 677 h 21547"/>
                <a:gd name="connsiteX1" fmla="*/ 9073 w 16636"/>
                <a:gd name="connsiteY1" fmla="*/ 472 h 21547"/>
                <a:gd name="connsiteX2" fmla="*/ 9077 w 16636"/>
                <a:gd name="connsiteY2" fmla="*/ 227 h 21547"/>
                <a:gd name="connsiteX3" fmla="*/ 8840 w 16636"/>
                <a:gd name="connsiteY3" fmla="*/ 6 h 21547"/>
                <a:gd name="connsiteX4" fmla="*/ 4591 w 16636"/>
                <a:gd name="connsiteY4" fmla="*/ 6 h 21547"/>
                <a:gd name="connsiteX5" fmla="*/ 4008 w 16636"/>
                <a:gd name="connsiteY5" fmla="*/ 319 h 21547"/>
                <a:gd name="connsiteX6" fmla="*/ 3762 w 16636"/>
                <a:gd name="connsiteY6" fmla="*/ 1184 h 21547"/>
                <a:gd name="connsiteX7" fmla="*/ 3762 w 16636"/>
                <a:gd name="connsiteY7" fmla="*/ 7466 h 21547"/>
                <a:gd name="connsiteX8" fmla="*/ 3759 w 16636"/>
                <a:gd name="connsiteY8" fmla="*/ 7769 h 21547"/>
                <a:gd name="connsiteX9" fmla="*/ 3683 w 16636"/>
                <a:gd name="connsiteY9" fmla="*/ 7990 h 21547"/>
                <a:gd name="connsiteX10" fmla="*/ 3371 w 16636"/>
                <a:gd name="connsiteY10" fmla="*/ 8045 h 21547"/>
                <a:gd name="connsiteX11" fmla="*/ 2 w 16636"/>
                <a:gd name="connsiteY11" fmla="*/ 10579 h 21547"/>
                <a:gd name="connsiteX12" fmla="*/ 3330 w 16636"/>
                <a:gd name="connsiteY12" fmla="*/ 13534 h 21547"/>
                <a:gd name="connsiteX13" fmla="*/ 3571 w 16636"/>
                <a:gd name="connsiteY13" fmla="*/ 13501 h 21547"/>
                <a:gd name="connsiteX14" fmla="*/ 3717 w 16636"/>
                <a:gd name="connsiteY14" fmla="*/ 13688 h 21547"/>
                <a:gd name="connsiteX15" fmla="*/ 3745 w 16636"/>
                <a:gd name="connsiteY15" fmla="*/ 13877 h 21547"/>
                <a:gd name="connsiteX16" fmla="*/ 3750 w 16636"/>
                <a:gd name="connsiteY16" fmla="*/ 14063 h 21547"/>
                <a:gd name="connsiteX17" fmla="*/ 3758 w 16636"/>
                <a:gd name="connsiteY17" fmla="*/ 20177 h 21547"/>
                <a:gd name="connsiteX18" fmla="*/ 3992 w 16636"/>
                <a:gd name="connsiteY18" fmla="*/ 21155 h 21547"/>
                <a:gd name="connsiteX19" fmla="*/ 4279 w 16636"/>
                <a:gd name="connsiteY19" fmla="*/ 21407 h 21547"/>
                <a:gd name="connsiteX20" fmla="*/ 4682 w 16636"/>
                <a:gd name="connsiteY20" fmla="*/ 21479 h 21547"/>
                <a:gd name="connsiteX21" fmla="*/ 8729 w 16636"/>
                <a:gd name="connsiteY21" fmla="*/ 21479 h 21547"/>
                <a:gd name="connsiteX22" fmla="*/ 9080 w 16636"/>
                <a:gd name="connsiteY22" fmla="*/ 21198 h 21547"/>
                <a:gd name="connsiteX23" fmla="*/ 9033 w 16636"/>
                <a:gd name="connsiteY23" fmla="*/ 20673 h 21547"/>
                <a:gd name="connsiteX24" fmla="*/ 10494 w 16636"/>
                <a:gd name="connsiteY24" fmla="*/ 15414 h 21547"/>
                <a:gd name="connsiteX25" fmla="*/ 12284 w 16636"/>
                <a:gd name="connsiteY25" fmla="*/ 20673 h 21547"/>
                <a:gd name="connsiteX26" fmla="*/ 12196 w 16636"/>
                <a:gd name="connsiteY26" fmla="*/ 21249 h 21547"/>
                <a:gd name="connsiteX27" fmla="*/ 12477 w 16636"/>
                <a:gd name="connsiteY27" fmla="*/ 21546 h 21547"/>
                <a:gd name="connsiteX28" fmla="*/ 16613 w 16636"/>
                <a:gd name="connsiteY28" fmla="*/ 21546 h 21547"/>
                <a:gd name="connsiteX29" fmla="*/ 14769 w 16636"/>
                <a:gd name="connsiteY29" fmla="*/ 20914 h 21547"/>
                <a:gd name="connsiteX30" fmla="*/ 14763 w 16636"/>
                <a:gd name="connsiteY30" fmla="*/ 20260 h 21547"/>
                <a:gd name="connsiteX31" fmla="*/ 14750 w 16636"/>
                <a:gd name="connsiteY31" fmla="*/ 15798 h 21547"/>
                <a:gd name="connsiteX32" fmla="*/ 15314 w 16636"/>
                <a:gd name="connsiteY32" fmla="*/ 14333 h 21547"/>
                <a:gd name="connsiteX33" fmla="*/ 14799 w 16636"/>
                <a:gd name="connsiteY33" fmla="*/ 13357 h 21547"/>
                <a:gd name="connsiteX34" fmla="*/ 14599 w 16636"/>
                <a:gd name="connsiteY34" fmla="*/ 10551 h 21547"/>
                <a:gd name="connsiteX35" fmla="*/ 14533 w 16636"/>
                <a:gd name="connsiteY35" fmla="*/ 8018 h 21547"/>
                <a:gd name="connsiteX36" fmla="*/ 14547 w 16636"/>
                <a:gd name="connsiteY36" fmla="*/ 7794 h 21547"/>
                <a:gd name="connsiteX37" fmla="*/ 14287 w 16636"/>
                <a:gd name="connsiteY37" fmla="*/ 7067 h 21547"/>
                <a:gd name="connsiteX38" fmla="*/ 14140 w 16636"/>
                <a:gd name="connsiteY38" fmla="*/ 1745 h 21547"/>
                <a:gd name="connsiteX39" fmla="*/ 14325 w 16636"/>
                <a:gd name="connsiteY39" fmla="*/ 757 h 21547"/>
                <a:gd name="connsiteX40" fmla="*/ 14352 w 16636"/>
                <a:gd name="connsiteY40" fmla="*/ 35 h 21547"/>
                <a:gd name="connsiteX41" fmla="*/ 12475 w 16636"/>
                <a:gd name="connsiteY41" fmla="*/ 35 h 21547"/>
                <a:gd name="connsiteX42" fmla="*/ 12242 w 16636"/>
                <a:gd name="connsiteY42" fmla="*/ 246 h 21547"/>
                <a:gd name="connsiteX43" fmla="*/ 12246 w 16636"/>
                <a:gd name="connsiteY43" fmla="*/ 558 h 21547"/>
                <a:gd name="connsiteX44" fmla="*/ 12348 w 16636"/>
                <a:gd name="connsiteY44" fmla="*/ 843 h 21547"/>
                <a:gd name="connsiteX45" fmla="*/ 10777 w 16636"/>
                <a:gd name="connsiteY45" fmla="*/ 5901 h 21547"/>
                <a:gd name="connsiteX46" fmla="*/ 9004 w 16636"/>
                <a:gd name="connsiteY46" fmla="*/ 677 h 21547"/>
                <a:gd name="connsiteX0" fmla="*/ 9004 w 16636"/>
                <a:gd name="connsiteY0" fmla="*/ 677 h 21547"/>
                <a:gd name="connsiteX1" fmla="*/ 9073 w 16636"/>
                <a:gd name="connsiteY1" fmla="*/ 472 h 21547"/>
                <a:gd name="connsiteX2" fmla="*/ 9077 w 16636"/>
                <a:gd name="connsiteY2" fmla="*/ 227 h 21547"/>
                <a:gd name="connsiteX3" fmla="*/ 8840 w 16636"/>
                <a:gd name="connsiteY3" fmla="*/ 6 h 21547"/>
                <a:gd name="connsiteX4" fmla="*/ 4591 w 16636"/>
                <a:gd name="connsiteY4" fmla="*/ 6 h 21547"/>
                <a:gd name="connsiteX5" fmla="*/ 4008 w 16636"/>
                <a:gd name="connsiteY5" fmla="*/ 319 h 21547"/>
                <a:gd name="connsiteX6" fmla="*/ 3762 w 16636"/>
                <a:gd name="connsiteY6" fmla="*/ 1184 h 21547"/>
                <a:gd name="connsiteX7" fmla="*/ 3762 w 16636"/>
                <a:gd name="connsiteY7" fmla="*/ 7466 h 21547"/>
                <a:gd name="connsiteX8" fmla="*/ 3759 w 16636"/>
                <a:gd name="connsiteY8" fmla="*/ 7769 h 21547"/>
                <a:gd name="connsiteX9" fmla="*/ 3683 w 16636"/>
                <a:gd name="connsiteY9" fmla="*/ 7990 h 21547"/>
                <a:gd name="connsiteX10" fmla="*/ 3371 w 16636"/>
                <a:gd name="connsiteY10" fmla="*/ 8045 h 21547"/>
                <a:gd name="connsiteX11" fmla="*/ 2 w 16636"/>
                <a:gd name="connsiteY11" fmla="*/ 10579 h 21547"/>
                <a:gd name="connsiteX12" fmla="*/ 3330 w 16636"/>
                <a:gd name="connsiteY12" fmla="*/ 13534 h 21547"/>
                <a:gd name="connsiteX13" fmla="*/ 3571 w 16636"/>
                <a:gd name="connsiteY13" fmla="*/ 13501 h 21547"/>
                <a:gd name="connsiteX14" fmla="*/ 3717 w 16636"/>
                <a:gd name="connsiteY14" fmla="*/ 13688 h 21547"/>
                <a:gd name="connsiteX15" fmla="*/ 3745 w 16636"/>
                <a:gd name="connsiteY15" fmla="*/ 13877 h 21547"/>
                <a:gd name="connsiteX16" fmla="*/ 3750 w 16636"/>
                <a:gd name="connsiteY16" fmla="*/ 14063 h 21547"/>
                <a:gd name="connsiteX17" fmla="*/ 3758 w 16636"/>
                <a:gd name="connsiteY17" fmla="*/ 20177 h 21547"/>
                <a:gd name="connsiteX18" fmla="*/ 3992 w 16636"/>
                <a:gd name="connsiteY18" fmla="*/ 21155 h 21547"/>
                <a:gd name="connsiteX19" fmla="*/ 4279 w 16636"/>
                <a:gd name="connsiteY19" fmla="*/ 21407 h 21547"/>
                <a:gd name="connsiteX20" fmla="*/ 4682 w 16636"/>
                <a:gd name="connsiteY20" fmla="*/ 21479 h 21547"/>
                <a:gd name="connsiteX21" fmla="*/ 8729 w 16636"/>
                <a:gd name="connsiteY21" fmla="*/ 21479 h 21547"/>
                <a:gd name="connsiteX22" fmla="*/ 9080 w 16636"/>
                <a:gd name="connsiteY22" fmla="*/ 21198 h 21547"/>
                <a:gd name="connsiteX23" fmla="*/ 9033 w 16636"/>
                <a:gd name="connsiteY23" fmla="*/ 20673 h 21547"/>
                <a:gd name="connsiteX24" fmla="*/ 10494 w 16636"/>
                <a:gd name="connsiteY24" fmla="*/ 15414 h 21547"/>
                <a:gd name="connsiteX25" fmla="*/ 12284 w 16636"/>
                <a:gd name="connsiteY25" fmla="*/ 20673 h 21547"/>
                <a:gd name="connsiteX26" fmla="*/ 12196 w 16636"/>
                <a:gd name="connsiteY26" fmla="*/ 21249 h 21547"/>
                <a:gd name="connsiteX27" fmla="*/ 12477 w 16636"/>
                <a:gd name="connsiteY27" fmla="*/ 21546 h 21547"/>
                <a:gd name="connsiteX28" fmla="*/ 16613 w 16636"/>
                <a:gd name="connsiteY28" fmla="*/ 21546 h 21547"/>
                <a:gd name="connsiteX29" fmla="*/ 14769 w 16636"/>
                <a:gd name="connsiteY29" fmla="*/ 20914 h 21547"/>
                <a:gd name="connsiteX30" fmla="*/ 14763 w 16636"/>
                <a:gd name="connsiteY30" fmla="*/ 20260 h 21547"/>
                <a:gd name="connsiteX31" fmla="*/ 14750 w 16636"/>
                <a:gd name="connsiteY31" fmla="*/ 15798 h 21547"/>
                <a:gd name="connsiteX32" fmla="*/ 15314 w 16636"/>
                <a:gd name="connsiteY32" fmla="*/ 14333 h 21547"/>
                <a:gd name="connsiteX33" fmla="*/ 14799 w 16636"/>
                <a:gd name="connsiteY33" fmla="*/ 13357 h 21547"/>
                <a:gd name="connsiteX34" fmla="*/ 14599 w 16636"/>
                <a:gd name="connsiteY34" fmla="*/ 10551 h 21547"/>
                <a:gd name="connsiteX35" fmla="*/ 14533 w 16636"/>
                <a:gd name="connsiteY35" fmla="*/ 8018 h 21547"/>
                <a:gd name="connsiteX36" fmla="*/ 14547 w 16636"/>
                <a:gd name="connsiteY36" fmla="*/ 7794 h 21547"/>
                <a:gd name="connsiteX37" fmla="*/ 14287 w 16636"/>
                <a:gd name="connsiteY37" fmla="*/ 7067 h 21547"/>
                <a:gd name="connsiteX38" fmla="*/ 14140 w 16636"/>
                <a:gd name="connsiteY38" fmla="*/ 1745 h 21547"/>
                <a:gd name="connsiteX39" fmla="*/ 14159 w 16636"/>
                <a:gd name="connsiteY39" fmla="*/ 757 h 21547"/>
                <a:gd name="connsiteX40" fmla="*/ 14352 w 16636"/>
                <a:gd name="connsiteY40" fmla="*/ 35 h 21547"/>
                <a:gd name="connsiteX41" fmla="*/ 12475 w 16636"/>
                <a:gd name="connsiteY41" fmla="*/ 35 h 21547"/>
                <a:gd name="connsiteX42" fmla="*/ 12242 w 16636"/>
                <a:gd name="connsiteY42" fmla="*/ 246 h 21547"/>
                <a:gd name="connsiteX43" fmla="*/ 12246 w 16636"/>
                <a:gd name="connsiteY43" fmla="*/ 558 h 21547"/>
                <a:gd name="connsiteX44" fmla="*/ 12348 w 16636"/>
                <a:gd name="connsiteY44" fmla="*/ 843 h 21547"/>
                <a:gd name="connsiteX45" fmla="*/ 10777 w 16636"/>
                <a:gd name="connsiteY45" fmla="*/ 5901 h 21547"/>
                <a:gd name="connsiteX46" fmla="*/ 9004 w 16636"/>
                <a:gd name="connsiteY46" fmla="*/ 677 h 21547"/>
                <a:gd name="connsiteX0" fmla="*/ 9004 w 16636"/>
                <a:gd name="connsiteY0" fmla="*/ 694 h 21564"/>
                <a:gd name="connsiteX1" fmla="*/ 9073 w 16636"/>
                <a:gd name="connsiteY1" fmla="*/ 489 h 21564"/>
                <a:gd name="connsiteX2" fmla="*/ 9077 w 16636"/>
                <a:gd name="connsiteY2" fmla="*/ 244 h 21564"/>
                <a:gd name="connsiteX3" fmla="*/ 8840 w 16636"/>
                <a:gd name="connsiteY3" fmla="*/ 23 h 21564"/>
                <a:gd name="connsiteX4" fmla="*/ 4591 w 16636"/>
                <a:gd name="connsiteY4" fmla="*/ 23 h 21564"/>
                <a:gd name="connsiteX5" fmla="*/ 4008 w 16636"/>
                <a:gd name="connsiteY5" fmla="*/ 336 h 21564"/>
                <a:gd name="connsiteX6" fmla="*/ 3762 w 16636"/>
                <a:gd name="connsiteY6" fmla="*/ 1201 h 21564"/>
                <a:gd name="connsiteX7" fmla="*/ 3762 w 16636"/>
                <a:gd name="connsiteY7" fmla="*/ 7483 h 21564"/>
                <a:gd name="connsiteX8" fmla="*/ 3759 w 16636"/>
                <a:gd name="connsiteY8" fmla="*/ 7786 h 21564"/>
                <a:gd name="connsiteX9" fmla="*/ 3683 w 16636"/>
                <a:gd name="connsiteY9" fmla="*/ 8007 h 21564"/>
                <a:gd name="connsiteX10" fmla="*/ 3371 w 16636"/>
                <a:gd name="connsiteY10" fmla="*/ 8062 h 21564"/>
                <a:gd name="connsiteX11" fmla="*/ 2 w 16636"/>
                <a:gd name="connsiteY11" fmla="*/ 10596 h 21564"/>
                <a:gd name="connsiteX12" fmla="*/ 3330 w 16636"/>
                <a:gd name="connsiteY12" fmla="*/ 13551 h 21564"/>
                <a:gd name="connsiteX13" fmla="*/ 3571 w 16636"/>
                <a:gd name="connsiteY13" fmla="*/ 13518 h 21564"/>
                <a:gd name="connsiteX14" fmla="*/ 3717 w 16636"/>
                <a:gd name="connsiteY14" fmla="*/ 13705 h 21564"/>
                <a:gd name="connsiteX15" fmla="*/ 3745 w 16636"/>
                <a:gd name="connsiteY15" fmla="*/ 13894 h 21564"/>
                <a:gd name="connsiteX16" fmla="*/ 3750 w 16636"/>
                <a:gd name="connsiteY16" fmla="*/ 14080 h 21564"/>
                <a:gd name="connsiteX17" fmla="*/ 3758 w 16636"/>
                <a:gd name="connsiteY17" fmla="*/ 20194 h 21564"/>
                <a:gd name="connsiteX18" fmla="*/ 3992 w 16636"/>
                <a:gd name="connsiteY18" fmla="*/ 21172 h 21564"/>
                <a:gd name="connsiteX19" fmla="*/ 4279 w 16636"/>
                <a:gd name="connsiteY19" fmla="*/ 21424 h 21564"/>
                <a:gd name="connsiteX20" fmla="*/ 4682 w 16636"/>
                <a:gd name="connsiteY20" fmla="*/ 21496 h 21564"/>
                <a:gd name="connsiteX21" fmla="*/ 8729 w 16636"/>
                <a:gd name="connsiteY21" fmla="*/ 21496 h 21564"/>
                <a:gd name="connsiteX22" fmla="*/ 9080 w 16636"/>
                <a:gd name="connsiteY22" fmla="*/ 21215 h 21564"/>
                <a:gd name="connsiteX23" fmla="*/ 9033 w 16636"/>
                <a:gd name="connsiteY23" fmla="*/ 20690 h 21564"/>
                <a:gd name="connsiteX24" fmla="*/ 10494 w 16636"/>
                <a:gd name="connsiteY24" fmla="*/ 15431 h 21564"/>
                <a:gd name="connsiteX25" fmla="*/ 12284 w 16636"/>
                <a:gd name="connsiteY25" fmla="*/ 20690 h 21564"/>
                <a:gd name="connsiteX26" fmla="*/ 12196 w 16636"/>
                <a:gd name="connsiteY26" fmla="*/ 21266 h 21564"/>
                <a:gd name="connsiteX27" fmla="*/ 12477 w 16636"/>
                <a:gd name="connsiteY27" fmla="*/ 21563 h 21564"/>
                <a:gd name="connsiteX28" fmla="*/ 16613 w 16636"/>
                <a:gd name="connsiteY28" fmla="*/ 21563 h 21564"/>
                <a:gd name="connsiteX29" fmla="*/ 14769 w 16636"/>
                <a:gd name="connsiteY29" fmla="*/ 20931 h 21564"/>
                <a:gd name="connsiteX30" fmla="*/ 14763 w 16636"/>
                <a:gd name="connsiteY30" fmla="*/ 20277 h 21564"/>
                <a:gd name="connsiteX31" fmla="*/ 14750 w 16636"/>
                <a:gd name="connsiteY31" fmla="*/ 15815 h 21564"/>
                <a:gd name="connsiteX32" fmla="*/ 15314 w 16636"/>
                <a:gd name="connsiteY32" fmla="*/ 14350 h 21564"/>
                <a:gd name="connsiteX33" fmla="*/ 14799 w 16636"/>
                <a:gd name="connsiteY33" fmla="*/ 13374 h 21564"/>
                <a:gd name="connsiteX34" fmla="*/ 14599 w 16636"/>
                <a:gd name="connsiteY34" fmla="*/ 10568 h 21564"/>
                <a:gd name="connsiteX35" fmla="*/ 14533 w 16636"/>
                <a:gd name="connsiteY35" fmla="*/ 8035 h 21564"/>
                <a:gd name="connsiteX36" fmla="*/ 14547 w 16636"/>
                <a:gd name="connsiteY36" fmla="*/ 7811 h 21564"/>
                <a:gd name="connsiteX37" fmla="*/ 14287 w 16636"/>
                <a:gd name="connsiteY37" fmla="*/ 7084 h 21564"/>
                <a:gd name="connsiteX38" fmla="*/ 14140 w 16636"/>
                <a:gd name="connsiteY38" fmla="*/ 1762 h 21564"/>
                <a:gd name="connsiteX39" fmla="*/ 14159 w 16636"/>
                <a:gd name="connsiteY39" fmla="*/ 774 h 21564"/>
                <a:gd name="connsiteX40" fmla="*/ 14219 w 16636"/>
                <a:gd name="connsiteY40" fmla="*/ 0 h 21564"/>
                <a:gd name="connsiteX41" fmla="*/ 12475 w 16636"/>
                <a:gd name="connsiteY41" fmla="*/ 52 h 21564"/>
                <a:gd name="connsiteX42" fmla="*/ 12242 w 16636"/>
                <a:gd name="connsiteY42" fmla="*/ 263 h 21564"/>
                <a:gd name="connsiteX43" fmla="*/ 12246 w 16636"/>
                <a:gd name="connsiteY43" fmla="*/ 575 h 21564"/>
                <a:gd name="connsiteX44" fmla="*/ 12348 w 16636"/>
                <a:gd name="connsiteY44" fmla="*/ 860 h 21564"/>
                <a:gd name="connsiteX45" fmla="*/ 10777 w 16636"/>
                <a:gd name="connsiteY45" fmla="*/ 5918 h 21564"/>
                <a:gd name="connsiteX46" fmla="*/ 9004 w 16636"/>
                <a:gd name="connsiteY46" fmla="*/ 694 h 21564"/>
                <a:gd name="connsiteX0" fmla="*/ 9004 w 16636"/>
                <a:gd name="connsiteY0" fmla="*/ 694 h 21564"/>
                <a:gd name="connsiteX1" fmla="*/ 9073 w 16636"/>
                <a:gd name="connsiteY1" fmla="*/ 489 h 21564"/>
                <a:gd name="connsiteX2" fmla="*/ 9077 w 16636"/>
                <a:gd name="connsiteY2" fmla="*/ 244 h 21564"/>
                <a:gd name="connsiteX3" fmla="*/ 8840 w 16636"/>
                <a:gd name="connsiteY3" fmla="*/ 23 h 21564"/>
                <a:gd name="connsiteX4" fmla="*/ 4591 w 16636"/>
                <a:gd name="connsiteY4" fmla="*/ 23 h 21564"/>
                <a:gd name="connsiteX5" fmla="*/ 4008 w 16636"/>
                <a:gd name="connsiteY5" fmla="*/ 336 h 21564"/>
                <a:gd name="connsiteX6" fmla="*/ 3762 w 16636"/>
                <a:gd name="connsiteY6" fmla="*/ 1201 h 21564"/>
                <a:gd name="connsiteX7" fmla="*/ 3762 w 16636"/>
                <a:gd name="connsiteY7" fmla="*/ 7483 h 21564"/>
                <a:gd name="connsiteX8" fmla="*/ 3759 w 16636"/>
                <a:gd name="connsiteY8" fmla="*/ 7786 h 21564"/>
                <a:gd name="connsiteX9" fmla="*/ 3683 w 16636"/>
                <a:gd name="connsiteY9" fmla="*/ 8007 h 21564"/>
                <a:gd name="connsiteX10" fmla="*/ 3371 w 16636"/>
                <a:gd name="connsiteY10" fmla="*/ 8062 h 21564"/>
                <a:gd name="connsiteX11" fmla="*/ 2 w 16636"/>
                <a:gd name="connsiteY11" fmla="*/ 10596 h 21564"/>
                <a:gd name="connsiteX12" fmla="*/ 3330 w 16636"/>
                <a:gd name="connsiteY12" fmla="*/ 13551 h 21564"/>
                <a:gd name="connsiteX13" fmla="*/ 3571 w 16636"/>
                <a:gd name="connsiteY13" fmla="*/ 13518 h 21564"/>
                <a:gd name="connsiteX14" fmla="*/ 3717 w 16636"/>
                <a:gd name="connsiteY14" fmla="*/ 13705 h 21564"/>
                <a:gd name="connsiteX15" fmla="*/ 3745 w 16636"/>
                <a:gd name="connsiteY15" fmla="*/ 13894 h 21564"/>
                <a:gd name="connsiteX16" fmla="*/ 3750 w 16636"/>
                <a:gd name="connsiteY16" fmla="*/ 14080 h 21564"/>
                <a:gd name="connsiteX17" fmla="*/ 3758 w 16636"/>
                <a:gd name="connsiteY17" fmla="*/ 20194 h 21564"/>
                <a:gd name="connsiteX18" fmla="*/ 3992 w 16636"/>
                <a:gd name="connsiteY18" fmla="*/ 21172 h 21564"/>
                <a:gd name="connsiteX19" fmla="*/ 4279 w 16636"/>
                <a:gd name="connsiteY19" fmla="*/ 21424 h 21564"/>
                <a:gd name="connsiteX20" fmla="*/ 4682 w 16636"/>
                <a:gd name="connsiteY20" fmla="*/ 21496 h 21564"/>
                <a:gd name="connsiteX21" fmla="*/ 8729 w 16636"/>
                <a:gd name="connsiteY21" fmla="*/ 21496 h 21564"/>
                <a:gd name="connsiteX22" fmla="*/ 9080 w 16636"/>
                <a:gd name="connsiteY22" fmla="*/ 21215 h 21564"/>
                <a:gd name="connsiteX23" fmla="*/ 9033 w 16636"/>
                <a:gd name="connsiteY23" fmla="*/ 20690 h 21564"/>
                <a:gd name="connsiteX24" fmla="*/ 10494 w 16636"/>
                <a:gd name="connsiteY24" fmla="*/ 15431 h 21564"/>
                <a:gd name="connsiteX25" fmla="*/ 12284 w 16636"/>
                <a:gd name="connsiteY25" fmla="*/ 20690 h 21564"/>
                <a:gd name="connsiteX26" fmla="*/ 12196 w 16636"/>
                <a:gd name="connsiteY26" fmla="*/ 21266 h 21564"/>
                <a:gd name="connsiteX27" fmla="*/ 12477 w 16636"/>
                <a:gd name="connsiteY27" fmla="*/ 21563 h 21564"/>
                <a:gd name="connsiteX28" fmla="*/ 16613 w 16636"/>
                <a:gd name="connsiteY28" fmla="*/ 21563 h 21564"/>
                <a:gd name="connsiteX29" fmla="*/ 14769 w 16636"/>
                <a:gd name="connsiteY29" fmla="*/ 20931 h 21564"/>
                <a:gd name="connsiteX30" fmla="*/ 14763 w 16636"/>
                <a:gd name="connsiteY30" fmla="*/ 20277 h 21564"/>
                <a:gd name="connsiteX31" fmla="*/ 14750 w 16636"/>
                <a:gd name="connsiteY31" fmla="*/ 15815 h 21564"/>
                <a:gd name="connsiteX32" fmla="*/ 15314 w 16636"/>
                <a:gd name="connsiteY32" fmla="*/ 14350 h 21564"/>
                <a:gd name="connsiteX33" fmla="*/ 14799 w 16636"/>
                <a:gd name="connsiteY33" fmla="*/ 13374 h 21564"/>
                <a:gd name="connsiteX34" fmla="*/ 14599 w 16636"/>
                <a:gd name="connsiteY34" fmla="*/ 10568 h 21564"/>
                <a:gd name="connsiteX35" fmla="*/ 14533 w 16636"/>
                <a:gd name="connsiteY35" fmla="*/ 8035 h 21564"/>
                <a:gd name="connsiteX36" fmla="*/ 14115 w 16636"/>
                <a:gd name="connsiteY36" fmla="*/ 7811 h 21564"/>
                <a:gd name="connsiteX37" fmla="*/ 14287 w 16636"/>
                <a:gd name="connsiteY37" fmla="*/ 7084 h 21564"/>
                <a:gd name="connsiteX38" fmla="*/ 14140 w 16636"/>
                <a:gd name="connsiteY38" fmla="*/ 1762 h 21564"/>
                <a:gd name="connsiteX39" fmla="*/ 14159 w 16636"/>
                <a:gd name="connsiteY39" fmla="*/ 774 h 21564"/>
                <a:gd name="connsiteX40" fmla="*/ 14219 w 16636"/>
                <a:gd name="connsiteY40" fmla="*/ 0 h 21564"/>
                <a:gd name="connsiteX41" fmla="*/ 12475 w 16636"/>
                <a:gd name="connsiteY41" fmla="*/ 52 h 21564"/>
                <a:gd name="connsiteX42" fmla="*/ 12242 w 16636"/>
                <a:gd name="connsiteY42" fmla="*/ 263 h 21564"/>
                <a:gd name="connsiteX43" fmla="*/ 12246 w 16636"/>
                <a:gd name="connsiteY43" fmla="*/ 575 h 21564"/>
                <a:gd name="connsiteX44" fmla="*/ 12348 w 16636"/>
                <a:gd name="connsiteY44" fmla="*/ 860 h 21564"/>
                <a:gd name="connsiteX45" fmla="*/ 10777 w 16636"/>
                <a:gd name="connsiteY45" fmla="*/ 5918 h 21564"/>
                <a:gd name="connsiteX46" fmla="*/ 9004 w 16636"/>
                <a:gd name="connsiteY46" fmla="*/ 694 h 21564"/>
                <a:gd name="connsiteX0" fmla="*/ 9004 w 16636"/>
                <a:gd name="connsiteY0" fmla="*/ 694 h 21564"/>
                <a:gd name="connsiteX1" fmla="*/ 9073 w 16636"/>
                <a:gd name="connsiteY1" fmla="*/ 489 h 21564"/>
                <a:gd name="connsiteX2" fmla="*/ 9077 w 16636"/>
                <a:gd name="connsiteY2" fmla="*/ 244 h 21564"/>
                <a:gd name="connsiteX3" fmla="*/ 8840 w 16636"/>
                <a:gd name="connsiteY3" fmla="*/ 23 h 21564"/>
                <a:gd name="connsiteX4" fmla="*/ 4591 w 16636"/>
                <a:gd name="connsiteY4" fmla="*/ 23 h 21564"/>
                <a:gd name="connsiteX5" fmla="*/ 4008 w 16636"/>
                <a:gd name="connsiteY5" fmla="*/ 336 h 21564"/>
                <a:gd name="connsiteX6" fmla="*/ 3762 w 16636"/>
                <a:gd name="connsiteY6" fmla="*/ 1201 h 21564"/>
                <a:gd name="connsiteX7" fmla="*/ 3762 w 16636"/>
                <a:gd name="connsiteY7" fmla="*/ 7483 h 21564"/>
                <a:gd name="connsiteX8" fmla="*/ 3759 w 16636"/>
                <a:gd name="connsiteY8" fmla="*/ 7786 h 21564"/>
                <a:gd name="connsiteX9" fmla="*/ 3683 w 16636"/>
                <a:gd name="connsiteY9" fmla="*/ 8007 h 21564"/>
                <a:gd name="connsiteX10" fmla="*/ 3371 w 16636"/>
                <a:gd name="connsiteY10" fmla="*/ 8062 h 21564"/>
                <a:gd name="connsiteX11" fmla="*/ 2 w 16636"/>
                <a:gd name="connsiteY11" fmla="*/ 10596 h 21564"/>
                <a:gd name="connsiteX12" fmla="*/ 3330 w 16636"/>
                <a:gd name="connsiteY12" fmla="*/ 13551 h 21564"/>
                <a:gd name="connsiteX13" fmla="*/ 3571 w 16636"/>
                <a:gd name="connsiteY13" fmla="*/ 13518 h 21564"/>
                <a:gd name="connsiteX14" fmla="*/ 3717 w 16636"/>
                <a:gd name="connsiteY14" fmla="*/ 13705 h 21564"/>
                <a:gd name="connsiteX15" fmla="*/ 3745 w 16636"/>
                <a:gd name="connsiteY15" fmla="*/ 13894 h 21564"/>
                <a:gd name="connsiteX16" fmla="*/ 3750 w 16636"/>
                <a:gd name="connsiteY16" fmla="*/ 14080 h 21564"/>
                <a:gd name="connsiteX17" fmla="*/ 3758 w 16636"/>
                <a:gd name="connsiteY17" fmla="*/ 20194 h 21564"/>
                <a:gd name="connsiteX18" fmla="*/ 3992 w 16636"/>
                <a:gd name="connsiteY18" fmla="*/ 21172 h 21564"/>
                <a:gd name="connsiteX19" fmla="*/ 4279 w 16636"/>
                <a:gd name="connsiteY19" fmla="*/ 21424 h 21564"/>
                <a:gd name="connsiteX20" fmla="*/ 4682 w 16636"/>
                <a:gd name="connsiteY20" fmla="*/ 21496 h 21564"/>
                <a:gd name="connsiteX21" fmla="*/ 8729 w 16636"/>
                <a:gd name="connsiteY21" fmla="*/ 21496 h 21564"/>
                <a:gd name="connsiteX22" fmla="*/ 9080 w 16636"/>
                <a:gd name="connsiteY22" fmla="*/ 21215 h 21564"/>
                <a:gd name="connsiteX23" fmla="*/ 9033 w 16636"/>
                <a:gd name="connsiteY23" fmla="*/ 20690 h 21564"/>
                <a:gd name="connsiteX24" fmla="*/ 10494 w 16636"/>
                <a:gd name="connsiteY24" fmla="*/ 15431 h 21564"/>
                <a:gd name="connsiteX25" fmla="*/ 12284 w 16636"/>
                <a:gd name="connsiteY25" fmla="*/ 20690 h 21564"/>
                <a:gd name="connsiteX26" fmla="*/ 12196 w 16636"/>
                <a:gd name="connsiteY26" fmla="*/ 21266 h 21564"/>
                <a:gd name="connsiteX27" fmla="*/ 12477 w 16636"/>
                <a:gd name="connsiteY27" fmla="*/ 21563 h 21564"/>
                <a:gd name="connsiteX28" fmla="*/ 16613 w 16636"/>
                <a:gd name="connsiteY28" fmla="*/ 21563 h 21564"/>
                <a:gd name="connsiteX29" fmla="*/ 14769 w 16636"/>
                <a:gd name="connsiteY29" fmla="*/ 20931 h 21564"/>
                <a:gd name="connsiteX30" fmla="*/ 14763 w 16636"/>
                <a:gd name="connsiteY30" fmla="*/ 20277 h 21564"/>
                <a:gd name="connsiteX31" fmla="*/ 14750 w 16636"/>
                <a:gd name="connsiteY31" fmla="*/ 15815 h 21564"/>
                <a:gd name="connsiteX32" fmla="*/ 15314 w 16636"/>
                <a:gd name="connsiteY32" fmla="*/ 14350 h 21564"/>
                <a:gd name="connsiteX33" fmla="*/ 14799 w 16636"/>
                <a:gd name="connsiteY33" fmla="*/ 13374 h 21564"/>
                <a:gd name="connsiteX34" fmla="*/ 14133 w 16636"/>
                <a:gd name="connsiteY34" fmla="*/ 10672 h 21564"/>
                <a:gd name="connsiteX35" fmla="*/ 14533 w 16636"/>
                <a:gd name="connsiteY35" fmla="*/ 8035 h 21564"/>
                <a:gd name="connsiteX36" fmla="*/ 14115 w 16636"/>
                <a:gd name="connsiteY36" fmla="*/ 7811 h 21564"/>
                <a:gd name="connsiteX37" fmla="*/ 14287 w 16636"/>
                <a:gd name="connsiteY37" fmla="*/ 7084 h 21564"/>
                <a:gd name="connsiteX38" fmla="*/ 14140 w 16636"/>
                <a:gd name="connsiteY38" fmla="*/ 1762 h 21564"/>
                <a:gd name="connsiteX39" fmla="*/ 14159 w 16636"/>
                <a:gd name="connsiteY39" fmla="*/ 774 h 21564"/>
                <a:gd name="connsiteX40" fmla="*/ 14219 w 16636"/>
                <a:gd name="connsiteY40" fmla="*/ 0 h 21564"/>
                <a:gd name="connsiteX41" fmla="*/ 12475 w 16636"/>
                <a:gd name="connsiteY41" fmla="*/ 52 h 21564"/>
                <a:gd name="connsiteX42" fmla="*/ 12242 w 16636"/>
                <a:gd name="connsiteY42" fmla="*/ 263 h 21564"/>
                <a:gd name="connsiteX43" fmla="*/ 12246 w 16636"/>
                <a:gd name="connsiteY43" fmla="*/ 575 h 21564"/>
                <a:gd name="connsiteX44" fmla="*/ 12348 w 16636"/>
                <a:gd name="connsiteY44" fmla="*/ 860 h 21564"/>
                <a:gd name="connsiteX45" fmla="*/ 10777 w 16636"/>
                <a:gd name="connsiteY45" fmla="*/ 5918 h 21564"/>
                <a:gd name="connsiteX46" fmla="*/ 9004 w 16636"/>
                <a:gd name="connsiteY46" fmla="*/ 694 h 21564"/>
                <a:gd name="connsiteX0" fmla="*/ 9004 w 16636"/>
                <a:gd name="connsiteY0" fmla="*/ 694 h 21564"/>
                <a:gd name="connsiteX1" fmla="*/ 9073 w 16636"/>
                <a:gd name="connsiteY1" fmla="*/ 489 h 21564"/>
                <a:gd name="connsiteX2" fmla="*/ 9077 w 16636"/>
                <a:gd name="connsiteY2" fmla="*/ 244 h 21564"/>
                <a:gd name="connsiteX3" fmla="*/ 8840 w 16636"/>
                <a:gd name="connsiteY3" fmla="*/ 23 h 21564"/>
                <a:gd name="connsiteX4" fmla="*/ 4591 w 16636"/>
                <a:gd name="connsiteY4" fmla="*/ 23 h 21564"/>
                <a:gd name="connsiteX5" fmla="*/ 4008 w 16636"/>
                <a:gd name="connsiteY5" fmla="*/ 336 h 21564"/>
                <a:gd name="connsiteX6" fmla="*/ 3762 w 16636"/>
                <a:gd name="connsiteY6" fmla="*/ 1201 h 21564"/>
                <a:gd name="connsiteX7" fmla="*/ 3762 w 16636"/>
                <a:gd name="connsiteY7" fmla="*/ 7483 h 21564"/>
                <a:gd name="connsiteX8" fmla="*/ 3759 w 16636"/>
                <a:gd name="connsiteY8" fmla="*/ 7786 h 21564"/>
                <a:gd name="connsiteX9" fmla="*/ 3683 w 16636"/>
                <a:gd name="connsiteY9" fmla="*/ 8007 h 21564"/>
                <a:gd name="connsiteX10" fmla="*/ 3371 w 16636"/>
                <a:gd name="connsiteY10" fmla="*/ 8062 h 21564"/>
                <a:gd name="connsiteX11" fmla="*/ 2 w 16636"/>
                <a:gd name="connsiteY11" fmla="*/ 10596 h 21564"/>
                <a:gd name="connsiteX12" fmla="*/ 3330 w 16636"/>
                <a:gd name="connsiteY12" fmla="*/ 13551 h 21564"/>
                <a:gd name="connsiteX13" fmla="*/ 3571 w 16636"/>
                <a:gd name="connsiteY13" fmla="*/ 13518 h 21564"/>
                <a:gd name="connsiteX14" fmla="*/ 3717 w 16636"/>
                <a:gd name="connsiteY14" fmla="*/ 13705 h 21564"/>
                <a:gd name="connsiteX15" fmla="*/ 3745 w 16636"/>
                <a:gd name="connsiteY15" fmla="*/ 13894 h 21564"/>
                <a:gd name="connsiteX16" fmla="*/ 3750 w 16636"/>
                <a:gd name="connsiteY16" fmla="*/ 14080 h 21564"/>
                <a:gd name="connsiteX17" fmla="*/ 3758 w 16636"/>
                <a:gd name="connsiteY17" fmla="*/ 20194 h 21564"/>
                <a:gd name="connsiteX18" fmla="*/ 3992 w 16636"/>
                <a:gd name="connsiteY18" fmla="*/ 21172 h 21564"/>
                <a:gd name="connsiteX19" fmla="*/ 4279 w 16636"/>
                <a:gd name="connsiteY19" fmla="*/ 21424 h 21564"/>
                <a:gd name="connsiteX20" fmla="*/ 4682 w 16636"/>
                <a:gd name="connsiteY20" fmla="*/ 21496 h 21564"/>
                <a:gd name="connsiteX21" fmla="*/ 8729 w 16636"/>
                <a:gd name="connsiteY21" fmla="*/ 21496 h 21564"/>
                <a:gd name="connsiteX22" fmla="*/ 9080 w 16636"/>
                <a:gd name="connsiteY22" fmla="*/ 21215 h 21564"/>
                <a:gd name="connsiteX23" fmla="*/ 9033 w 16636"/>
                <a:gd name="connsiteY23" fmla="*/ 20690 h 21564"/>
                <a:gd name="connsiteX24" fmla="*/ 10494 w 16636"/>
                <a:gd name="connsiteY24" fmla="*/ 15431 h 21564"/>
                <a:gd name="connsiteX25" fmla="*/ 12284 w 16636"/>
                <a:gd name="connsiteY25" fmla="*/ 20690 h 21564"/>
                <a:gd name="connsiteX26" fmla="*/ 12196 w 16636"/>
                <a:gd name="connsiteY26" fmla="*/ 21266 h 21564"/>
                <a:gd name="connsiteX27" fmla="*/ 12477 w 16636"/>
                <a:gd name="connsiteY27" fmla="*/ 21563 h 21564"/>
                <a:gd name="connsiteX28" fmla="*/ 16613 w 16636"/>
                <a:gd name="connsiteY28" fmla="*/ 21563 h 21564"/>
                <a:gd name="connsiteX29" fmla="*/ 14769 w 16636"/>
                <a:gd name="connsiteY29" fmla="*/ 20931 h 21564"/>
                <a:gd name="connsiteX30" fmla="*/ 14763 w 16636"/>
                <a:gd name="connsiteY30" fmla="*/ 20277 h 21564"/>
                <a:gd name="connsiteX31" fmla="*/ 14750 w 16636"/>
                <a:gd name="connsiteY31" fmla="*/ 15815 h 21564"/>
                <a:gd name="connsiteX32" fmla="*/ 15314 w 16636"/>
                <a:gd name="connsiteY32" fmla="*/ 14350 h 21564"/>
                <a:gd name="connsiteX33" fmla="*/ 14799 w 16636"/>
                <a:gd name="connsiteY33" fmla="*/ 13374 h 21564"/>
                <a:gd name="connsiteX34" fmla="*/ 14133 w 16636"/>
                <a:gd name="connsiteY34" fmla="*/ 10672 h 21564"/>
                <a:gd name="connsiteX35" fmla="*/ 14234 w 16636"/>
                <a:gd name="connsiteY35" fmla="*/ 7931 h 21564"/>
                <a:gd name="connsiteX36" fmla="*/ 14115 w 16636"/>
                <a:gd name="connsiteY36" fmla="*/ 7811 h 21564"/>
                <a:gd name="connsiteX37" fmla="*/ 14287 w 16636"/>
                <a:gd name="connsiteY37" fmla="*/ 7084 h 21564"/>
                <a:gd name="connsiteX38" fmla="*/ 14140 w 16636"/>
                <a:gd name="connsiteY38" fmla="*/ 1762 h 21564"/>
                <a:gd name="connsiteX39" fmla="*/ 14159 w 16636"/>
                <a:gd name="connsiteY39" fmla="*/ 774 h 21564"/>
                <a:gd name="connsiteX40" fmla="*/ 14219 w 16636"/>
                <a:gd name="connsiteY40" fmla="*/ 0 h 21564"/>
                <a:gd name="connsiteX41" fmla="*/ 12475 w 16636"/>
                <a:gd name="connsiteY41" fmla="*/ 52 h 21564"/>
                <a:gd name="connsiteX42" fmla="*/ 12242 w 16636"/>
                <a:gd name="connsiteY42" fmla="*/ 263 h 21564"/>
                <a:gd name="connsiteX43" fmla="*/ 12246 w 16636"/>
                <a:gd name="connsiteY43" fmla="*/ 575 h 21564"/>
                <a:gd name="connsiteX44" fmla="*/ 12348 w 16636"/>
                <a:gd name="connsiteY44" fmla="*/ 860 h 21564"/>
                <a:gd name="connsiteX45" fmla="*/ 10777 w 16636"/>
                <a:gd name="connsiteY45" fmla="*/ 5918 h 21564"/>
                <a:gd name="connsiteX46" fmla="*/ 9004 w 16636"/>
                <a:gd name="connsiteY46" fmla="*/ 694 h 21564"/>
                <a:gd name="connsiteX0" fmla="*/ 9004 w 16636"/>
                <a:gd name="connsiteY0" fmla="*/ 694 h 21564"/>
                <a:gd name="connsiteX1" fmla="*/ 9073 w 16636"/>
                <a:gd name="connsiteY1" fmla="*/ 489 h 21564"/>
                <a:gd name="connsiteX2" fmla="*/ 9077 w 16636"/>
                <a:gd name="connsiteY2" fmla="*/ 244 h 21564"/>
                <a:gd name="connsiteX3" fmla="*/ 8840 w 16636"/>
                <a:gd name="connsiteY3" fmla="*/ 23 h 21564"/>
                <a:gd name="connsiteX4" fmla="*/ 4591 w 16636"/>
                <a:gd name="connsiteY4" fmla="*/ 23 h 21564"/>
                <a:gd name="connsiteX5" fmla="*/ 4008 w 16636"/>
                <a:gd name="connsiteY5" fmla="*/ 336 h 21564"/>
                <a:gd name="connsiteX6" fmla="*/ 3762 w 16636"/>
                <a:gd name="connsiteY6" fmla="*/ 1201 h 21564"/>
                <a:gd name="connsiteX7" fmla="*/ 3762 w 16636"/>
                <a:gd name="connsiteY7" fmla="*/ 7483 h 21564"/>
                <a:gd name="connsiteX8" fmla="*/ 3759 w 16636"/>
                <a:gd name="connsiteY8" fmla="*/ 7786 h 21564"/>
                <a:gd name="connsiteX9" fmla="*/ 3683 w 16636"/>
                <a:gd name="connsiteY9" fmla="*/ 8007 h 21564"/>
                <a:gd name="connsiteX10" fmla="*/ 3371 w 16636"/>
                <a:gd name="connsiteY10" fmla="*/ 8062 h 21564"/>
                <a:gd name="connsiteX11" fmla="*/ 2 w 16636"/>
                <a:gd name="connsiteY11" fmla="*/ 10596 h 21564"/>
                <a:gd name="connsiteX12" fmla="*/ 3330 w 16636"/>
                <a:gd name="connsiteY12" fmla="*/ 13551 h 21564"/>
                <a:gd name="connsiteX13" fmla="*/ 3571 w 16636"/>
                <a:gd name="connsiteY13" fmla="*/ 13518 h 21564"/>
                <a:gd name="connsiteX14" fmla="*/ 3717 w 16636"/>
                <a:gd name="connsiteY14" fmla="*/ 13705 h 21564"/>
                <a:gd name="connsiteX15" fmla="*/ 3745 w 16636"/>
                <a:gd name="connsiteY15" fmla="*/ 13894 h 21564"/>
                <a:gd name="connsiteX16" fmla="*/ 3750 w 16636"/>
                <a:gd name="connsiteY16" fmla="*/ 14080 h 21564"/>
                <a:gd name="connsiteX17" fmla="*/ 3758 w 16636"/>
                <a:gd name="connsiteY17" fmla="*/ 20194 h 21564"/>
                <a:gd name="connsiteX18" fmla="*/ 3992 w 16636"/>
                <a:gd name="connsiteY18" fmla="*/ 21172 h 21564"/>
                <a:gd name="connsiteX19" fmla="*/ 4279 w 16636"/>
                <a:gd name="connsiteY19" fmla="*/ 21424 h 21564"/>
                <a:gd name="connsiteX20" fmla="*/ 4682 w 16636"/>
                <a:gd name="connsiteY20" fmla="*/ 21496 h 21564"/>
                <a:gd name="connsiteX21" fmla="*/ 8729 w 16636"/>
                <a:gd name="connsiteY21" fmla="*/ 21496 h 21564"/>
                <a:gd name="connsiteX22" fmla="*/ 9080 w 16636"/>
                <a:gd name="connsiteY22" fmla="*/ 21215 h 21564"/>
                <a:gd name="connsiteX23" fmla="*/ 9033 w 16636"/>
                <a:gd name="connsiteY23" fmla="*/ 20690 h 21564"/>
                <a:gd name="connsiteX24" fmla="*/ 10494 w 16636"/>
                <a:gd name="connsiteY24" fmla="*/ 15431 h 21564"/>
                <a:gd name="connsiteX25" fmla="*/ 12284 w 16636"/>
                <a:gd name="connsiteY25" fmla="*/ 20690 h 21564"/>
                <a:gd name="connsiteX26" fmla="*/ 12196 w 16636"/>
                <a:gd name="connsiteY26" fmla="*/ 21266 h 21564"/>
                <a:gd name="connsiteX27" fmla="*/ 12477 w 16636"/>
                <a:gd name="connsiteY27" fmla="*/ 21563 h 21564"/>
                <a:gd name="connsiteX28" fmla="*/ 16613 w 16636"/>
                <a:gd name="connsiteY28" fmla="*/ 21563 h 21564"/>
                <a:gd name="connsiteX29" fmla="*/ 14769 w 16636"/>
                <a:gd name="connsiteY29" fmla="*/ 20931 h 21564"/>
                <a:gd name="connsiteX30" fmla="*/ 14763 w 16636"/>
                <a:gd name="connsiteY30" fmla="*/ 20277 h 21564"/>
                <a:gd name="connsiteX31" fmla="*/ 14750 w 16636"/>
                <a:gd name="connsiteY31" fmla="*/ 15815 h 21564"/>
                <a:gd name="connsiteX32" fmla="*/ 15314 w 16636"/>
                <a:gd name="connsiteY32" fmla="*/ 14350 h 21564"/>
                <a:gd name="connsiteX33" fmla="*/ 14799 w 16636"/>
                <a:gd name="connsiteY33" fmla="*/ 13374 h 21564"/>
                <a:gd name="connsiteX34" fmla="*/ 14133 w 16636"/>
                <a:gd name="connsiteY34" fmla="*/ 10672 h 21564"/>
                <a:gd name="connsiteX35" fmla="*/ 14234 w 16636"/>
                <a:gd name="connsiteY35" fmla="*/ 7931 h 21564"/>
                <a:gd name="connsiteX36" fmla="*/ 14115 w 16636"/>
                <a:gd name="connsiteY36" fmla="*/ 7811 h 21564"/>
                <a:gd name="connsiteX37" fmla="*/ 14287 w 16636"/>
                <a:gd name="connsiteY37" fmla="*/ 7084 h 21564"/>
                <a:gd name="connsiteX38" fmla="*/ 14140 w 16636"/>
                <a:gd name="connsiteY38" fmla="*/ 1762 h 21564"/>
                <a:gd name="connsiteX39" fmla="*/ 14159 w 16636"/>
                <a:gd name="connsiteY39" fmla="*/ 774 h 21564"/>
                <a:gd name="connsiteX40" fmla="*/ 14219 w 16636"/>
                <a:gd name="connsiteY40" fmla="*/ 0 h 21564"/>
                <a:gd name="connsiteX41" fmla="*/ 12475 w 16636"/>
                <a:gd name="connsiteY41" fmla="*/ 52 h 21564"/>
                <a:gd name="connsiteX42" fmla="*/ 12242 w 16636"/>
                <a:gd name="connsiteY42" fmla="*/ 263 h 21564"/>
                <a:gd name="connsiteX43" fmla="*/ 12246 w 16636"/>
                <a:gd name="connsiteY43" fmla="*/ 575 h 21564"/>
                <a:gd name="connsiteX44" fmla="*/ 12348 w 16636"/>
                <a:gd name="connsiteY44" fmla="*/ 860 h 21564"/>
                <a:gd name="connsiteX45" fmla="*/ 10777 w 16636"/>
                <a:gd name="connsiteY45" fmla="*/ 5918 h 21564"/>
                <a:gd name="connsiteX46" fmla="*/ 9004 w 16636"/>
                <a:gd name="connsiteY46" fmla="*/ 694 h 21564"/>
                <a:gd name="connsiteX0" fmla="*/ 9004 w 16636"/>
                <a:gd name="connsiteY0" fmla="*/ 694 h 21564"/>
                <a:gd name="connsiteX1" fmla="*/ 9073 w 16636"/>
                <a:gd name="connsiteY1" fmla="*/ 489 h 21564"/>
                <a:gd name="connsiteX2" fmla="*/ 9077 w 16636"/>
                <a:gd name="connsiteY2" fmla="*/ 244 h 21564"/>
                <a:gd name="connsiteX3" fmla="*/ 8840 w 16636"/>
                <a:gd name="connsiteY3" fmla="*/ 23 h 21564"/>
                <a:gd name="connsiteX4" fmla="*/ 4591 w 16636"/>
                <a:gd name="connsiteY4" fmla="*/ 23 h 21564"/>
                <a:gd name="connsiteX5" fmla="*/ 4008 w 16636"/>
                <a:gd name="connsiteY5" fmla="*/ 336 h 21564"/>
                <a:gd name="connsiteX6" fmla="*/ 3762 w 16636"/>
                <a:gd name="connsiteY6" fmla="*/ 1201 h 21564"/>
                <a:gd name="connsiteX7" fmla="*/ 3762 w 16636"/>
                <a:gd name="connsiteY7" fmla="*/ 7483 h 21564"/>
                <a:gd name="connsiteX8" fmla="*/ 3759 w 16636"/>
                <a:gd name="connsiteY8" fmla="*/ 7786 h 21564"/>
                <a:gd name="connsiteX9" fmla="*/ 3683 w 16636"/>
                <a:gd name="connsiteY9" fmla="*/ 8007 h 21564"/>
                <a:gd name="connsiteX10" fmla="*/ 3371 w 16636"/>
                <a:gd name="connsiteY10" fmla="*/ 8062 h 21564"/>
                <a:gd name="connsiteX11" fmla="*/ 2 w 16636"/>
                <a:gd name="connsiteY11" fmla="*/ 10596 h 21564"/>
                <a:gd name="connsiteX12" fmla="*/ 3330 w 16636"/>
                <a:gd name="connsiteY12" fmla="*/ 13551 h 21564"/>
                <a:gd name="connsiteX13" fmla="*/ 3571 w 16636"/>
                <a:gd name="connsiteY13" fmla="*/ 13518 h 21564"/>
                <a:gd name="connsiteX14" fmla="*/ 3717 w 16636"/>
                <a:gd name="connsiteY14" fmla="*/ 13705 h 21564"/>
                <a:gd name="connsiteX15" fmla="*/ 3745 w 16636"/>
                <a:gd name="connsiteY15" fmla="*/ 13894 h 21564"/>
                <a:gd name="connsiteX16" fmla="*/ 3750 w 16636"/>
                <a:gd name="connsiteY16" fmla="*/ 14080 h 21564"/>
                <a:gd name="connsiteX17" fmla="*/ 3758 w 16636"/>
                <a:gd name="connsiteY17" fmla="*/ 20194 h 21564"/>
                <a:gd name="connsiteX18" fmla="*/ 3992 w 16636"/>
                <a:gd name="connsiteY18" fmla="*/ 21172 h 21564"/>
                <a:gd name="connsiteX19" fmla="*/ 4279 w 16636"/>
                <a:gd name="connsiteY19" fmla="*/ 21424 h 21564"/>
                <a:gd name="connsiteX20" fmla="*/ 4682 w 16636"/>
                <a:gd name="connsiteY20" fmla="*/ 21496 h 21564"/>
                <a:gd name="connsiteX21" fmla="*/ 8729 w 16636"/>
                <a:gd name="connsiteY21" fmla="*/ 21496 h 21564"/>
                <a:gd name="connsiteX22" fmla="*/ 9080 w 16636"/>
                <a:gd name="connsiteY22" fmla="*/ 21215 h 21564"/>
                <a:gd name="connsiteX23" fmla="*/ 9033 w 16636"/>
                <a:gd name="connsiteY23" fmla="*/ 20690 h 21564"/>
                <a:gd name="connsiteX24" fmla="*/ 10494 w 16636"/>
                <a:gd name="connsiteY24" fmla="*/ 15431 h 21564"/>
                <a:gd name="connsiteX25" fmla="*/ 12284 w 16636"/>
                <a:gd name="connsiteY25" fmla="*/ 20690 h 21564"/>
                <a:gd name="connsiteX26" fmla="*/ 12196 w 16636"/>
                <a:gd name="connsiteY26" fmla="*/ 21266 h 21564"/>
                <a:gd name="connsiteX27" fmla="*/ 12477 w 16636"/>
                <a:gd name="connsiteY27" fmla="*/ 21563 h 21564"/>
                <a:gd name="connsiteX28" fmla="*/ 16613 w 16636"/>
                <a:gd name="connsiteY28" fmla="*/ 21563 h 21564"/>
                <a:gd name="connsiteX29" fmla="*/ 14769 w 16636"/>
                <a:gd name="connsiteY29" fmla="*/ 20931 h 21564"/>
                <a:gd name="connsiteX30" fmla="*/ 14763 w 16636"/>
                <a:gd name="connsiteY30" fmla="*/ 20277 h 21564"/>
                <a:gd name="connsiteX31" fmla="*/ 14750 w 16636"/>
                <a:gd name="connsiteY31" fmla="*/ 15815 h 21564"/>
                <a:gd name="connsiteX32" fmla="*/ 14117 w 16636"/>
                <a:gd name="connsiteY32" fmla="*/ 14350 h 21564"/>
                <a:gd name="connsiteX33" fmla="*/ 14799 w 16636"/>
                <a:gd name="connsiteY33" fmla="*/ 13374 h 21564"/>
                <a:gd name="connsiteX34" fmla="*/ 14133 w 16636"/>
                <a:gd name="connsiteY34" fmla="*/ 10672 h 21564"/>
                <a:gd name="connsiteX35" fmla="*/ 14234 w 16636"/>
                <a:gd name="connsiteY35" fmla="*/ 7931 h 21564"/>
                <a:gd name="connsiteX36" fmla="*/ 14115 w 16636"/>
                <a:gd name="connsiteY36" fmla="*/ 7811 h 21564"/>
                <a:gd name="connsiteX37" fmla="*/ 14287 w 16636"/>
                <a:gd name="connsiteY37" fmla="*/ 7084 h 21564"/>
                <a:gd name="connsiteX38" fmla="*/ 14140 w 16636"/>
                <a:gd name="connsiteY38" fmla="*/ 1762 h 21564"/>
                <a:gd name="connsiteX39" fmla="*/ 14159 w 16636"/>
                <a:gd name="connsiteY39" fmla="*/ 774 h 21564"/>
                <a:gd name="connsiteX40" fmla="*/ 14219 w 16636"/>
                <a:gd name="connsiteY40" fmla="*/ 0 h 21564"/>
                <a:gd name="connsiteX41" fmla="*/ 12475 w 16636"/>
                <a:gd name="connsiteY41" fmla="*/ 52 h 21564"/>
                <a:gd name="connsiteX42" fmla="*/ 12242 w 16636"/>
                <a:gd name="connsiteY42" fmla="*/ 263 h 21564"/>
                <a:gd name="connsiteX43" fmla="*/ 12246 w 16636"/>
                <a:gd name="connsiteY43" fmla="*/ 575 h 21564"/>
                <a:gd name="connsiteX44" fmla="*/ 12348 w 16636"/>
                <a:gd name="connsiteY44" fmla="*/ 860 h 21564"/>
                <a:gd name="connsiteX45" fmla="*/ 10777 w 16636"/>
                <a:gd name="connsiteY45" fmla="*/ 5918 h 21564"/>
                <a:gd name="connsiteX46" fmla="*/ 9004 w 16636"/>
                <a:gd name="connsiteY46" fmla="*/ 694 h 21564"/>
                <a:gd name="connsiteX0" fmla="*/ 9004 w 16636"/>
                <a:gd name="connsiteY0" fmla="*/ 694 h 21564"/>
                <a:gd name="connsiteX1" fmla="*/ 9073 w 16636"/>
                <a:gd name="connsiteY1" fmla="*/ 489 h 21564"/>
                <a:gd name="connsiteX2" fmla="*/ 9077 w 16636"/>
                <a:gd name="connsiteY2" fmla="*/ 244 h 21564"/>
                <a:gd name="connsiteX3" fmla="*/ 8840 w 16636"/>
                <a:gd name="connsiteY3" fmla="*/ 23 h 21564"/>
                <a:gd name="connsiteX4" fmla="*/ 4591 w 16636"/>
                <a:gd name="connsiteY4" fmla="*/ 23 h 21564"/>
                <a:gd name="connsiteX5" fmla="*/ 4008 w 16636"/>
                <a:gd name="connsiteY5" fmla="*/ 336 h 21564"/>
                <a:gd name="connsiteX6" fmla="*/ 3762 w 16636"/>
                <a:gd name="connsiteY6" fmla="*/ 1201 h 21564"/>
                <a:gd name="connsiteX7" fmla="*/ 3762 w 16636"/>
                <a:gd name="connsiteY7" fmla="*/ 7483 h 21564"/>
                <a:gd name="connsiteX8" fmla="*/ 3759 w 16636"/>
                <a:gd name="connsiteY8" fmla="*/ 7786 h 21564"/>
                <a:gd name="connsiteX9" fmla="*/ 3683 w 16636"/>
                <a:gd name="connsiteY9" fmla="*/ 8007 h 21564"/>
                <a:gd name="connsiteX10" fmla="*/ 3371 w 16636"/>
                <a:gd name="connsiteY10" fmla="*/ 8062 h 21564"/>
                <a:gd name="connsiteX11" fmla="*/ 2 w 16636"/>
                <a:gd name="connsiteY11" fmla="*/ 10596 h 21564"/>
                <a:gd name="connsiteX12" fmla="*/ 3330 w 16636"/>
                <a:gd name="connsiteY12" fmla="*/ 13551 h 21564"/>
                <a:gd name="connsiteX13" fmla="*/ 3571 w 16636"/>
                <a:gd name="connsiteY13" fmla="*/ 13518 h 21564"/>
                <a:gd name="connsiteX14" fmla="*/ 3717 w 16636"/>
                <a:gd name="connsiteY14" fmla="*/ 13705 h 21564"/>
                <a:gd name="connsiteX15" fmla="*/ 3745 w 16636"/>
                <a:gd name="connsiteY15" fmla="*/ 13894 h 21564"/>
                <a:gd name="connsiteX16" fmla="*/ 3750 w 16636"/>
                <a:gd name="connsiteY16" fmla="*/ 14080 h 21564"/>
                <a:gd name="connsiteX17" fmla="*/ 3758 w 16636"/>
                <a:gd name="connsiteY17" fmla="*/ 20194 h 21564"/>
                <a:gd name="connsiteX18" fmla="*/ 3992 w 16636"/>
                <a:gd name="connsiteY18" fmla="*/ 21172 h 21564"/>
                <a:gd name="connsiteX19" fmla="*/ 4279 w 16636"/>
                <a:gd name="connsiteY19" fmla="*/ 21424 h 21564"/>
                <a:gd name="connsiteX20" fmla="*/ 4682 w 16636"/>
                <a:gd name="connsiteY20" fmla="*/ 21496 h 21564"/>
                <a:gd name="connsiteX21" fmla="*/ 8729 w 16636"/>
                <a:gd name="connsiteY21" fmla="*/ 21496 h 21564"/>
                <a:gd name="connsiteX22" fmla="*/ 9080 w 16636"/>
                <a:gd name="connsiteY22" fmla="*/ 21215 h 21564"/>
                <a:gd name="connsiteX23" fmla="*/ 9033 w 16636"/>
                <a:gd name="connsiteY23" fmla="*/ 20690 h 21564"/>
                <a:gd name="connsiteX24" fmla="*/ 10494 w 16636"/>
                <a:gd name="connsiteY24" fmla="*/ 15431 h 21564"/>
                <a:gd name="connsiteX25" fmla="*/ 12284 w 16636"/>
                <a:gd name="connsiteY25" fmla="*/ 20690 h 21564"/>
                <a:gd name="connsiteX26" fmla="*/ 12196 w 16636"/>
                <a:gd name="connsiteY26" fmla="*/ 21266 h 21564"/>
                <a:gd name="connsiteX27" fmla="*/ 12477 w 16636"/>
                <a:gd name="connsiteY27" fmla="*/ 21563 h 21564"/>
                <a:gd name="connsiteX28" fmla="*/ 16613 w 16636"/>
                <a:gd name="connsiteY28" fmla="*/ 21563 h 21564"/>
                <a:gd name="connsiteX29" fmla="*/ 14769 w 16636"/>
                <a:gd name="connsiteY29" fmla="*/ 20931 h 21564"/>
                <a:gd name="connsiteX30" fmla="*/ 14763 w 16636"/>
                <a:gd name="connsiteY30" fmla="*/ 20277 h 21564"/>
                <a:gd name="connsiteX31" fmla="*/ 14750 w 16636"/>
                <a:gd name="connsiteY31" fmla="*/ 15815 h 21564"/>
                <a:gd name="connsiteX32" fmla="*/ 14117 w 16636"/>
                <a:gd name="connsiteY32" fmla="*/ 14350 h 21564"/>
                <a:gd name="connsiteX33" fmla="*/ 14234 w 16636"/>
                <a:gd name="connsiteY33" fmla="*/ 13322 h 21564"/>
                <a:gd name="connsiteX34" fmla="*/ 14133 w 16636"/>
                <a:gd name="connsiteY34" fmla="*/ 10672 h 21564"/>
                <a:gd name="connsiteX35" fmla="*/ 14234 w 16636"/>
                <a:gd name="connsiteY35" fmla="*/ 7931 h 21564"/>
                <a:gd name="connsiteX36" fmla="*/ 14115 w 16636"/>
                <a:gd name="connsiteY36" fmla="*/ 7811 h 21564"/>
                <a:gd name="connsiteX37" fmla="*/ 14287 w 16636"/>
                <a:gd name="connsiteY37" fmla="*/ 7084 h 21564"/>
                <a:gd name="connsiteX38" fmla="*/ 14140 w 16636"/>
                <a:gd name="connsiteY38" fmla="*/ 1762 h 21564"/>
                <a:gd name="connsiteX39" fmla="*/ 14159 w 16636"/>
                <a:gd name="connsiteY39" fmla="*/ 774 h 21564"/>
                <a:gd name="connsiteX40" fmla="*/ 14219 w 16636"/>
                <a:gd name="connsiteY40" fmla="*/ 0 h 21564"/>
                <a:gd name="connsiteX41" fmla="*/ 12475 w 16636"/>
                <a:gd name="connsiteY41" fmla="*/ 52 h 21564"/>
                <a:gd name="connsiteX42" fmla="*/ 12242 w 16636"/>
                <a:gd name="connsiteY42" fmla="*/ 263 h 21564"/>
                <a:gd name="connsiteX43" fmla="*/ 12246 w 16636"/>
                <a:gd name="connsiteY43" fmla="*/ 575 h 21564"/>
                <a:gd name="connsiteX44" fmla="*/ 12348 w 16636"/>
                <a:gd name="connsiteY44" fmla="*/ 860 h 21564"/>
                <a:gd name="connsiteX45" fmla="*/ 10777 w 16636"/>
                <a:gd name="connsiteY45" fmla="*/ 5918 h 21564"/>
                <a:gd name="connsiteX46" fmla="*/ 9004 w 16636"/>
                <a:gd name="connsiteY46" fmla="*/ 694 h 21564"/>
                <a:gd name="connsiteX0" fmla="*/ 9004 w 16636"/>
                <a:gd name="connsiteY0" fmla="*/ 694 h 21564"/>
                <a:gd name="connsiteX1" fmla="*/ 9073 w 16636"/>
                <a:gd name="connsiteY1" fmla="*/ 489 h 21564"/>
                <a:gd name="connsiteX2" fmla="*/ 9077 w 16636"/>
                <a:gd name="connsiteY2" fmla="*/ 244 h 21564"/>
                <a:gd name="connsiteX3" fmla="*/ 8840 w 16636"/>
                <a:gd name="connsiteY3" fmla="*/ 23 h 21564"/>
                <a:gd name="connsiteX4" fmla="*/ 4591 w 16636"/>
                <a:gd name="connsiteY4" fmla="*/ 23 h 21564"/>
                <a:gd name="connsiteX5" fmla="*/ 4008 w 16636"/>
                <a:gd name="connsiteY5" fmla="*/ 336 h 21564"/>
                <a:gd name="connsiteX6" fmla="*/ 3762 w 16636"/>
                <a:gd name="connsiteY6" fmla="*/ 1201 h 21564"/>
                <a:gd name="connsiteX7" fmla="*/ 3762 w 16636"/>
                <a:gd name="connsiteY7" fmla="*/ 7483 h 21564"/>
                <a:gd name="connsiteX8" fmla="*/ 3759 w 16636"/>
                <a:gd name="connsiteY8" fmla="*/ 7786 h 21564"/>
                <a:gd name="connsiteX9" fmla="*/ 3683 w 16636"/>
                <a:gd name="connsiteY9" fmla="*/ 8007 h 21564"/>
                <a:gd name="connsiteX10" fmla="*/ 3371 w 16636"/>
                <a:gd name="connsiteY10" fmla="*/ 8062 h 21564"/>
                <a:gd name="connsiteX11" fmla="*/ 2 w 16636"/>
                <a:gd name="connsiteY11" fmla="*/ 10596 h 21564"/>
                <a:gd name="connsiteX12" fmla="*/ 3330 w 16636"/>
                <a:gd name="connsiteY12" fmla="*/ 13551 h 21564"/>
                <a:gd name="connsiteX13" fmla="*/ 3571 w 16636"/>
                <a:gd name="connsiteY13" fmla="*/ 13518 h 21564"/>
                <a:gd name="connsiteX14" fmla="*/ 3717 w 16636"/>
                <a:gd name="connsiteY14" fmla="*/ 13705 h 21564"/>
                <a:gd name="connsiteX15" fmla="*/ 3745 w 16636"/>
                <a:gd name="connsiteY15" fmla="*/ 13894 h 21564"/>
                <a:gd name="connsiteX16" fmla="*/ 3750 w 16636"/>
                <a:gd name="connsiteY16" fmla="*/ 14080 h 21564"/>
                <a:gd name="connsiteX17" fmla="*/ 3758 w 16636"/>
                <a:gd name="connsiteY17" fmla="*/ 20194 h 21564"/>
                <a:gd name="connsiteX18" fmla="*/ 3992 w 16636"/>
                <a:gd name="connsiteY18" fmla="*/ 21172 h 21564"/>
                <a:gd name="connsiteX19" fmla="*/ 4279 w 16636"/>
                <a:gd name="connsiteY19" fmla="*/ 21424 h 21564"/>
                <a:gd name="connsiteX20" fmla="*/ 4682 w 16636"/>
                <a:gd name="connsiteY20" fmla="*/ 21496 h 21564"/>
                <a:gd name="connsiteX21" fmla="*/ 8729 w 16636"/>
                <a:gd name="connsiteY21" fmla="*/ 21496 h 21564"/>
                <a:gd name="connsiteX22" fmla="*/ 9080 w 16636"/>
                <a:gd name="connsiteY22" fmla="*/ 21215 h 21564"/>
                <a:gd name="connsiteX23" fmla="*/ 9033 w 16636"/>
                <a:gd name="connsiteY23" fmla="*/ 20690 h 21564"/>
                <a:gd name="connsiteX24" fmla="*/ 10494 w 16636"/>
                <a:gd name="connsiteY24" fmla="*/ 15431 h 21564"/>
                <a:gd name="connsiteX25" fmla="*/ 12284 w 16636"/>
                <a:gd name="connsiteY25" fmla="*/ 20690 h 21564"/>
                <a:gd name="connsiteX26" fmla="*/ 12196 w 16636"/>
                <a:gd name="connsiteY26" fmla="*/ 21266 h 21564"/>
                <a:gd name="connsiteX27" fmla="*/ 12477 w 16636"/>
                <a:gd name="connsiteY27" fmla="*/ 21563 h 21564"/>
                <a:gd name="connsiteX28" fmla="*/ 16613 w 16636"/>
                <a:gd name="connsiteY28" fmla="*/ 21563 h 21564"/>
                <a:gd name="connsiteX29" fmla="*/ 14769 w 16636"/>
                <a:gd name="connsiteY29" fmla="*/ 20931 h 21564"/>
                <a:gd name="connsiteX30" fmla="*/ 14763 w 16636"/>
                <a:gd name="connsiteY30" fmla="*/ 20277 h 21564"/>
                <a:gd name="connsiteX31" fmla="*/ 14750 w 16636"/>
                <a:gd name="connsiteY31" fmla="*/ 15815 h 21564"/>
                <a:gd name="connsiteX32" fmla="*/ 14117 w 16636"/>
                <a:gd name="connsiteY32" fmla="*/ 14350 h 21564"/>
                <a:gd name="connsiteX33" fmla="*/ 14234 w 16636"/>
                <a:gd name="connsiteY33" fmla="*/ 13322 h 21564"/>
                <a:gd name="connsiteX34" fmla="*/ 14133 w 16636"/>
                <a:gd name="connsiteY34" fmla="*/ 10672 h 21564"/>
                <a:gd name="connsiteX35" fmla="*/ 14234 w 16636"/>
                <a:gd name="connsiteY35" fmla="*/ 7931 h 21564"/>
                <a:gd name="connsiteX36" fmla="*/ 14115 w 16636"/>
                <a:gd name="connsiteY36" fmla="*/ 7811 h 21564"/>
                <a:gd name="connsiteX37" fmla="*/ 14287 w 16636"/>
                <a:gd name="connsiteY37" fmla="*/ 7084 h 21564"/>
                <a:gd name="connsiteX38" fmla="*/ 14140 w 16636"/>
                <a:gd name="connsiteY38" fmla="*/ 1762 h 21564"/>
                <a:gd name="connsiteX39" fmla="*/ 14159 w 16636"/>
                <a:gd name="connsiteY39" fmla="*/ 774 h 21564"/>
                <a:gd name="connsiteX40" fmla="*/ 14219 w 16636"/>
                <a:gd name="connsiteY40" fmla="*/ 0 h 21564"/>
                <a:gd name="connsiteX41" fmla="*/ 12475 w 16636"/>
                <a:gd name="connsiteY41" fmla="*/ 52 h 21564"/>
                <a:gd name="connsiteX42" fmla="*/ 12242 w 16636"/>
                <a:gd name="connsiteY42" fmla="*/ 263 h 21564"/>
                <a:gd name="connsiteX43" fmla="*/ 12246 w 16636"/>
                <a:gd name="connsiteY43" fmla="*/ 575 h 21564"/>
                <a:gd name="connsiteX44" fmla="*/ 12348 w 16636"/>
                <a:gd name="connsiteY44" fmla="*/ 860 h 21564"/>
                <a:gd name="connsiteX45" fmla="*/ 10777 w 16636"/>
                <a:gd name="connsiteY45" fmla="*/ 5918 h 21564"/>
                <a:gd name="connsiteX46" fmla="*/ 9004 w 16636"/>
                <a:gd name="connsiteY46" fmla="*/ 694 h 21564"/>
                <a:gd name="connsiteX0" fmla="*/ 9004 w 14830"/>
                <a:gd name="connsiteY0" fmla="*/ 694 h 21563"/>
                <a:gd name="connsiteX1" fmla="*/ 9073 w 14830"/>
                <a:gd name="connsiteY1" fmla="*/ 489 h 21563"/>
                <a:gd name="connsiteX2" fmla="*/ 9077 w 14830"/>
                <a:gd name="connsiteY2" fmla="*/ 244 h 21563"/>
                <a:gd name="connsiteX3" fmla="*/ 8840 w 14830"/>
                <a:gd name="connsiteY3" fmla="*/ 23 h 21563"/>
                <a:gd name="connsiteX4" fmla="*/ 4591 w 14830"/>
                <a:gd name="connsiteY4" fmla="*/ 23 h 21563"/>
                <a:gd name="connsiteX5" fmla="*/ 4008 w 14830"/>
                <a:gd name="connsiteY5" fmla="*/ 336 h 21563"/>
                <a:gd name="connsiteX6" fmla="*/ 3762 w 14830"/>
                <a:gd name="connsiteY6" fmla="*/ 1201 h 21563"/>
                <a:gd name="connsiteX7" fmla="*/ 3762 w 14830"/>
                <a:gd name="connsiteY7" fmla="*/ 7483 h 21563"/>
                <a:gd name="connsiteX8" fmla="*/ 3759 w 14830"/>
                <a:gd name="connsiteY8" fmla="*/ 7786 h 21563"/>
                <a:gd name="connsiteX9" fmla="*/ 3683 w 14830"/>
                <a:gd name="connsiteY9" fmla="*/ 8007 h 21563"/>
                <a:gd name="connsiteX10" fmla="*/ 3371 w 14830"/>
                <a:gd name="connsiteY10" fmla="*/ 8062 h 21563"/>
                <a:gd name="connsiteX11" fmla="*/ 2 w 14830"/>
                <a:gd name="connsiteY11" fmla="*/ 10596 h 21563"/>
                <a:gd name="connsiteX12" fmla="*/ 3330 w 14830"/>
                <a:gd name="connsiteY12" fmla="*/ 13551 h 21563"/>
                <a:gd name="connsiteX13" fmla="*/ 3571 w 14830"/>
                <a:gd name="connsiteY13" fmla="*/ 13518 h 21563"/>
                <a:gd name="connsiteX14" fmla="*/ 3717 w 14830"/>
                <a:gd name="connsiteY14" fmla="*/ 13705 h 21563"/>
                <a:gd name="connsiteX15" fmla="*/ 3745 w 14830"/>
                <a:gd name="connsiteY15" fmla="*/ 13894 h 21563"/>
                <a:gd name="connsiteX16" fmla="*/ 3750 w 14830"/>
                <a:gd name="connsiteY16" fmla="*/ 14080 h 21563"/>
                <a:gd name="connsiteX17" fmla="*/ 3758 w 14830"/>
                <a:gd name="connsiteY17" fmla="*/ 20194 h 21563"/>
                <a:gd name="connsiteX18" fmla="*/ 3992 w 14830"/>
                <a:gd name="connsiteY18" fmla="*/ 21172 h 21563"/>
                <a:gd name="connsiteX19" fmla="*/ 4279 w 14830"/>
                <a:gd name="connsiteY19" fmla="*/ 21424 h 21563"/>
                <a:gd name="connsiteX20" fmla="*/ 4682 w 14830"/>
                <a:gd name="connsiteY20" fmla="*/ 21496 h 21563"/>
                <a:gd name="connsiteX21" fmla="*/ 8729 w 14830"/>
                <a:gd name="connsiteY21" fmla="*/ 21496 h 21563"/>
                <a:gd name="connsiteX22" fmla="*/ 9080 w 14830"/>
                <a:gd name="connsiteY22" fmla="*/ 21215 h 21563"/>
                <a:gd name="connsiteX23" fmla="*/ 9033 w 14830"/>
                <a:gd name="connsiteY23" fmla="*/ 20690 h 21563"/>
                <a:gd name="connsiteX24" fmla="*/ 10494 w 14830"/>
                <a:gd name="connsiteY24" fmla="*/ 15431 h 21563"/>
                <a:gd name="connsiteX25" fmla="*/ 12284 w 14830"/>
                <a:gd name="connsiteY25" fmla="*/ 20690 h 21563"/>
                <a:gd name="connsiteX26" fmla="*/ 12196 w 14830"/>
                <a:gd name="connsiteY26" fmla="*/ 21266 h 21563"/>
                <a:gd name="connsiteX27" fmla="*/ 12477 w 14830"/>
                <a:gd name="connsiteY27" fmla="*/ 21563 h 21563"/>
                <a:gd name="connsiteX28" fmla="*/ 13985 w 14830"/>
                <a:gd name="connsiteY28" fmla="*/ 21096 h 21563"/>
                <a:gd name="connsiteX29" fmla="*/ 14769 w 14830"/>
                <a:gd name="connsiteY29" fmla="*/ 20931 h 21563"/>
                <a:gd name="connsiteX30" fmla="*/ 14763 w 14830"/>
                <a:gd name="connsiteY30" fmla="*/ 20277 h 21563"/>
                <a:gd name="connsiteX31" fmla="*/ 14750 w 14830"/>
                <a:gd name="connsiteY31" fmla="*/ 15815 h 21563"/>
                <a:gd name="connsiteX32" fmla="*/ 14117 w 14830"/>
                <a:gd name="connsiteY32" fmla="*/ 14350 h 21563"/>
                <a:gd name="connsiteX33" fmla="*/ 14234 w 14830"/>
                <a:gd name="connsiteY33" fmla="*/ 13322 h 21563"/>
                <a:gd name="connsiteX34" fmla="*/ 14133 w 14830"/>
                <a:gd name="connsiteY34" fmla="*/ 10672 h 21563"/>
                <a:gd name="connsiteX35" fmla="*/ 14234 w 14830"/>
                <a:gd name="connsiteY35" fmla="*/ 7931 h 21563"/>
                <a:gd name="connsiteX36" fmla="*/ 14115 w 14830"/>
                <a:gd name="connsiteY36" fmla="*/ 7811 h 21563"/>
                <a:gd name="connsiteX37" fmla="*/ 14287 w 14830"/>
                <a:gd name="connsiteY37" fmla="*/ 7084 h 21563"/>
                <a:gd name="connsiteX38" fmla="*/ 14140 w 14830"/>
                <a:gd name="connsiteY38" fmla="*/ 1762 h 21563"/>
                <a:gd name="connsiteX39" fmla="*/ 14159 w 14830"/>
                <a:gd name="connsiteY39" fmla="*/ 774 h 21563"/>
                <a:gd name="connsiteX40" fmla="*/ 14219 w 14830"/>
                <a:gd name="connsiteY40" fmla="*/ 0 h 21563"/>
                <a:gd name="connsiteX41" fmla="*/ 12475 w 14830"/>
                <a:gd name="connsiteY41" fmla="*/ 52 h 21563"/>
                <a:gd name="connsiteX42" fmla="*/ 12242 w 14830"/>
                <a:gd name="connsiteY42" fmla="*/ 263 h 21563"/>
                <a:gd name="connsiteX43" fmla="*/ 12246 w 14830"/>
                <a:gd name="connsiteY43" fmla="*/ 575 h 21563"/>
                <a:gd name="connsiteX44" fmla="*/ 12348 w 14830"/>
                <a:gd name="connsiteY44" fmla="*/ 860 h 21563"/>
                <a:gd name="connsiteX45" fmla="*/ 10777 w 14830"/>
                <a:gd name="connsiteY45" fmla="*/ 5918 h 21563"/>
                <a:gd name="connsiteX46" fmla="*/ 9004 w 14830"/>
                <a:gd name="connsiteY46" fmla="*/ 694 h 21563"/>
                <a:gd name="connsiteX0" fmla="*/ 9004 w 14770"/>
                <a:gd name="connsiteY0" fmla="*/ 694 h 21563"/>
                <a:gd name="connsiteX1" fmla="*/ 9073 w 14770"/>
                <a:gd name="connsiteY1" fmla="*/ 489 h 21563"/>
                <a:gd name="connsiteX2" fmla="*/ 9077 w 14770"/>
                <a:gd name="connsiteY2" fmla="*/ 244 h 21563"/>
                <a:gd name="connsiteX3" fmla="*/ 8840 w 14770"/>
                <a:gd name="connsiteY3" fmla="*/ 23 h 21563"/>
                <a:gd name="connsiteX4" fmla="*/ 4591 w 14770"/>
                <a:gd name="connsiteY4" fmla="*/ 23 h 21563"/>
                <a:gd name="connsiteX5" fmla="*/ 4008 w 14770"/>
                <a:gd name="connsiteY5" fmla="*/ 336 h 21563"/>
                <a:gd name="connsiteX6" fmla="*/ 3762 w 14770"/>
                <a:gd name="connsiteY6" fmla="*/ 1201 h 21563"/>
                <a:gd name="connsiteX7" fmla="*/ 3762 w 14770"/>
                <a:gd name="connsiteY7" fmla="*/ 7483 h 21563"/>
                <a:gd name="connsiteX8" fmla="*/ 3759 w 14770"/>
                <a:gd name="connsiteY8" fmla="*/ 7786 h 21563"/>
                <a:gd name="connsiteX9" fmla="*/ 3683 w 14770"/>
                <a:gd name="connsiteY9" fmla="*/ 8007 h 21563"/>
                <a:gd name="connsiteX10" fmla="*/ 3371 w 14770"/>
                <a:gd name="connsiteY10" fmla="*/ 8062 h 21563"/>
                <a:gd name="connsiteX11" fmla="*/ 2 w 14770"/>
                <a:gd name="connsiteY11" fmla="*/ 10596 h 21563"/>
                <a:gd name="connsiteX12" fmla="*/ 3330 w 14770"/>
                <a:gd name="connsiteY12" fmla="*/ 13551 h 21563"/>
                <a:gd name="connsiteX13" fmla="*/ 3571 w 14770"/>
                <a:gd name="connsiteY13" fmla="*/ 13518 h 21563"/>
                <a:gd name="connsiteX14" fmla="*/ 3717 w 14770"/>
                <a:gd name="connsiteY14" fmla="*/ 13705 h 21563"/>
                <a:gd name="connsiteX15" fmla="*/ 3745 w 14770"/>
                <a:gd name="connsiteY15" fmla="*/ 13894 h 21563"/>
                <a:gd name="connsiteX16" fmla="*/ 3750 w 14770"/>
                <a:gd name="connsiteY16" fmla="*/ 14080 h 21563"/>
                <a:gd name="connsiteX17" fmla="*/ 3758 w 14770"/>
                <a:gd name="connsiteY17" fmla="*/ 20194 h 21563"/>
                <a:gd name="connsiteX18" fmla="*/ 3992 w 14770"/>
                <a:gd name="connsiteY18" fmla="*/ 21172 h 21563"/>
                <a:gd name="connsiteX19" fmla="*/ 4279 w 14770"/>
                <a:gd name="connsiteY19" fmla="*/ 21424 h 21563"/>
                <a:gd name="connsiteX20" fmla="*/ 4682 w 14770"/>
                <a:gd name="connsiteY20" fmla="*/ 21496 h 21563"/>
                <a:gd name="connsiteX21" fmla="*/ 8729 w 14770"/>
                <a:gd name="connsiteY21" fmla="*/ 21496 h 21563"/>
                <a:gd name="connsiteX22" fmla="*/ 9080 w 14770"/>
                <a:gd name="connsiteY22" fmla="*/ 21215 h 21563"/>
                <a:gd name="connsiteX23" fmla="*/ 9033 w 14770"/>
                <a:gd name="connsiteY23" fmla="*/ 20690 h 21563"/>
                <a:gd name="connsiteX24" fmla="*/ 10494 w 14770"/>
                <a:gd name="connsiteY24" fmla="*/ 15431 h 21563"/>
                <a:gd name="connsiteX25" fmla="*/ 12284 w 14770"/>
                <a:gd name="connsiteY25" fmla="*/ 20690 h 21563"/>
                <a:gd name="connsiteX26" fmla="*/ 12196 w 14770"/>
                <a:gd name="connsiteY26" fmla="*/ 21266 h 21563"/>
                <a:gd name="connsiteX27" fmla="*/ 12477 w 14770"/>
                <a:gd name="connsiteY27" fmla="*/ 21563 h 21563"/>
                <a:gd name="connsiteX28" fmla="*/ 13985 w 14770"/>
                <a:gd name="connsiteY28" fmla="*/ 21096 h 21563"/>
                <a:gd name="connsiteX29" fmla="*/ 14769 w 14770"/>
                <a:gd name="connsiteY29" fmla="*/ 20931 h 21563"/>
                <a:gd name="connsiteX30" fmla="*/ 14198 w 14770"/>
                <a:gd name="connsiteY30" fmla="*/ 20277 h 21563"/>
                <a:gd name="connsiteX31" fmla="*/ 14750 w 14770"/>
                <a:gd name="connsiteY31" fmla="*/ 15815 h 21563"/>
                <a:gd name="connsiteX32" fmla="*/ 14117 w 14770"/>
                <a:gd name="connsiteY32" fmla="*/ 14350 h 21563"/>
                <a:gd name="connsiteX33" fmla="*/ 14234 w 14770"/>
                <a:gd name="connsiteY33" fmla="*/ 13322 h 21563"/>
                <a:gd name="connsiteX34" fmla="*/ 14133 w 14770"/>
                <a:gd name="connsiteY34" fmla="*/ 10672 h 21563"/>
                <a:gd name="connsiteX35" fmla="*/ 14234 w 14770"/>
                <a:gd name="connsiteY35" fmla="*/ 7931 h 21563"/>
                <a:gd name="connsiteX36" fmla="*/ 14115 w 14770"/>
                <a:gd name="connsiteY36" fmla="*/ 7811 h 21563"/>
                <a:gd name="connsiteX37" fmla="*/ 14287 w 14770"/>
                <a:gd name="connsiteY37" fmla="*/ 7084 h 21563"/>
                <a:gd name="connsiteX38" fmla="*/ 14140 w 14770"/>
                <a:gd name="connsiteY38" fmla="*/ 1762 h 21563"/>
                <a:gd name="connsiteX39" fmla="*/ 14159 w 14770"/>
                <a:gd name="connsiteY39" fmla="*/ 774 h 21563"/>
                <a:gd name="connsiteX40" fmla="*/ 14219 w 14770"/>
                <a:gd name="connsiteY40" fmla="*/ 0 h 21563"/>
                <a:gd name="connsiteX41" fmla="*/ 12475 w 14770"/>
                <a:gd name="connsiteY41" fmla="*/ 52 h 21563"/>
                <a:gd name="connsiteX42" fmla="*/ 12242 w 14770"/>
                <a:gd name="connsiteY42" fmla="*/ 263 h 21563"/>
                <a:gd name="connsiteX43" fmla="*/ 12246 w 14770"/>
                <a:gd name="connsiteY43" fmla="*/ 575 h 21563"/>
                <a:gd name="connsiteX44" fmla="*/ 12348 w 14770"/>
                <a:gd name="connsiteY44" fmla="*/ 860 h 21563"/>
                <a:gd name="connsiteX45" fmla="*/ 10777 w 14770"/>
                <a:gd name="connsiteY45" fmla="*/ 5918 h 21563"/>
                <a:gd name="connsiteX46" fmla="*/ 9004 w 14770"/>
                <a:gd name="connsiteY46" fmla="*/ 694 h 21563"/>
                <a:gd name="connsiteX0" fmla="*/ 9004 w 14770"/>
                <a:gd name="connsiteY0" fmla="*/ 694 h 21563"/>
                <a:gd name="connsiteX1" fmla="*/ 9073 w 14770"/>
                <a:gd name="connsiteY1" fmla="*/ 489 h 21563"/>
                <a:gd name="connsiteX2" fmla="*/ 9077 w 14770"/>
                <a:gd name="connsiteY2" fmla="*/ 244 h 21563"/>
                <a:gd name="connsiteX3" fmla="*/ 8840 w 14770"/>
                <a:gd name="connsiteY3" fmla="*/ 23 h 21563"/>
                <a:gd name="connsiteX4" fmla="*/ 4591 w 14770"/>
                <a:gd name="connsiteY4" fmla="*/ 23 h 21563"/>
                <a:gd name="connsiteX5" fmla="*/ 4008 w 14770"/>
                <a:gd name="connsiteY5" fmla="*/ 336 h 21563"/>
                <a:gd name="connsiteX6" fmla="*/ 3762 w 14770"/>
                <a:gd name="connsiteY6" fmla="*/ 1201 h 21563"/>
                <a:gd name="connsiteX7" fmla="*/ 3762 w 14770"/>
                <a:gd name="connsiteY7" fmla="*/ 7483 h 21563"/>
                <a:gd name="connsiteX8" fmla="*/ 3759 w 14770"/>
                <a:gd name="connsiteY8" fmla="*/ 7786 h 21563"/>
                <a:gd name="connsiteX9" fmla="*/ 3683 w 14770"/>
                <a:gd name="connsiteY9" fmla="*/ 8007 h 21563"/>
                <a:gd name="connsiteX10" fmla="*/ 3371 w 14770"/>
                <a:gd name="connsiteY10" fmla="*/ 8062 h 21563"/>
                <a:gd name="connsiteX11" fmla="*/ 2 w 14770"/>
                <a:gd name="connsiteY11" fmla="*/ 10596 h 21563"/>
                <a:gd name="connsiteX12" fmla="*/ 3330 w 14770"/>
                <a:gd name="connsiteY12" fmla="*/ 13551 h 21563"/>
                <a:gd name="connsiteX13" fmla="*/ 3571 w 14770"/>
                <a:gd name="connsiteY13" fmla="*/ 13518 h 21563"/>
                <a:gd name="connsiteX14" fmla="*/ 3717 w 14770"/>
                <a:gd name="connsiteY14" fmla="*/ 13705 h 21563"/>
                <a:gd name="connsiteX15" fmla="*/ 3745 w 14770"/>
                <a:gd name="connsiteY15" fmla="*/ 13894 h 21563"/>
                <a:gd name="connsiteX16" fmla="*/ 3750 w 14770"/>
                <a:gd name="connsiteY16" fmla="*/ 14080 h 21563"/>
                <a:gd name="connsiteX17" fmla="*/ 3758 w 14770"/>
                <a:gd name="connsiteY17" fmla="*/ 20194 h 21563"/>
                <a:gd name="connsiteX18" fmla="*/ 3992 w 14770"/>
                <a:gd name="connsiteY18" fmla="*/ 21172 h 21563"/>
                <a:gd name="connsiteX19" fmla="*/ 4279 w 14770"/>
                <a:gd name="connsiteY19" fmla="*/ 21424 h 21563"/>
                <a:gd name="connsiteX20" fmla="*/ 4682 w 14770"/>
                <a:gd name="connsiteY20" fmla="*/ 21496 h 21563"/>
                <a:gd name="connsiteX21" fmla="*/ 8729 w 14770"/>
                <a:gd name="connsiteY21" fmla="*/ 21496 h 21563"/>
                <a:gd name="connsiteX22" fmla="*/ 9080 w 14770"/>
                <a:gd name="connsiteY22" fmla="*/ 21215 h 21563"/>
                <a:gd name="connsiteX23" fmla="*/ 9033 w 14770"/>
                <a:gd name="connsiteY23" fmla="*/ 20690 h 21563"/>
                <a:gd name="connsiteX24" fmla="*/ 10494 w 14770"/>
                <a:gd name="connsiteY24" fmla="*/ 15431 h 21563"/>
                <a:gd name="connsiteX25" fmla="*/ 12284 w 14770"/>
                <a:gd name="connsiteY25" fmla="*/ 20690 h 21563"/>
                <a:gd name="connsiteX26" fmla="*/ 12196 w 14770"/>
                <a:gd name="connsiteY26" fmla="*/ 21266 h 21563"/>
                <a:gd name="connsiteX27" fmla="*/ 12477 w 14770"/>
                <a:gd name="connsiteY27" fmla="*/ 21563 h 21563"/>
                <a:gd name="connsiteX28" fmla="*/ 13985 w 14770"/>
                <a:gd name="connsiteY28" fmla="*/ 21096 h 21563"/>
                <a:gd name="connsiteX29" fmla="*/ 14769 w 14770"/>
                <a:gd name="connsiteY29" fmla="*/ 20931 h 21563"/>
                <a:gd name="connsiteX30" fmla="*/ 14198 w 14770"/>
                <a:gd name="connsiteY30" fmla="*/ 20277 h 21563"/>
                <a:gd name="connsiteX31" fmla="*/ 14085 w 14770"/>
                <a:gd name="connsiteY31" fmla="*/ 15607 h 21563"/>
                <a:gd name="connsiteX32" fmla="*/ 14117 w 14770"/>
                <a:gd name="connsiteY32" fmla="*/ 14350 h 21563"/>
                <a:gd name="connsiteX33" fmla="*/ 14234 w 14770"/>
                <a:gd name="connsiteY33" fmla="*/ 13322 h 21563"/>
                <a:gd name="connsiteX34" fmla="*/ 14133 w 14770"/>
                <a:gd name="connsiteY34" fmla="*/ 10672 h 21563"/>
                <a:gd name="connsiteX35" fmla="*/ 14234 w 14770"/>
                <a:gd name="connsiteY35" fmla="*/ 7931 h 21563"/>
                <a:gd name="connsiteX36" fmla="*/ 14115 w 14770"/>
                <a:gd name="connsiteY36" fmla="*/ 7811 h 21563"/>
                <a:gd name="connsiteX37" fmla="*/ 14287 w 14770"/>
                <a:gd name="connsiteY37" fmla="*/ 7084 h 21563"/>
                <a:gd name="connsiteX38" fmla="*/ 14140 w 14770"/>
                <a:gd name="connsiteY38" fmla="*/ 1762 h 21563"/>
                <a:gd name="connsiteX39" fmla="*/ 14159 w 14770"/>
                <a:gd name="connsiteY39" fmla="*/ 774 h 21563"/>
                <a:gd name="connsiteX40" fmla="*/ 14219 w 14770"/>
                <a:gd name="connsiteY40" fmla="*/ 0 h 21563"/>
                <a:gd name="connsiteX41" fmla="*/ 12475 w 14770"/>
                <a:gd name="connsiteY41" fmla="*/ 52 h 21563"/>
                <a:gd name="connsiteX42" fmla="*/ 12242 w 14770"/>
                <a:gd name="connsiteY42" fmla="*/ 263 h 21563"/>
                <a:gd name="connsiteX43" fmla="*/ 12246 w 14770"/>
                <a:gd name="connsiteY43" fmla="*/ 575 h 21563"/>
                <a:gd name="connsiteX44" fmla="*/ 12348 w 14770"/>
                <a:gd name="connsiteY44" fmla="*/ 860 h 21563"/>
                <a:gd name="connsiteX45" fmla="*/ 10777 w 14770"/>
                <a:gd name="connsiteY45" fmla="*/ 5918 h 21563"/>
                <a:gd name="connsiteX46" fmla="*/ 9004 w 14770"/>
                <a:gd name="connsiteY46" fmla="*/ 694 h 21563"/>
                <a:gd name="connsiteX0" fmla="*/ 9004 w 14326"/>
                <a:gd name="connsiteY0" fmla="*/ 694 h 21563"/>
                <a:gd name="connsiteX1" fmla="*/ 9073 w 14326"/>
                <a:gd name="connsiteY1" fmla="*/ 489 h 21563"/>
                <a:gd name="connsiteX2" fmla="*/ 9077 w 14326"/>
                <a:gd name="connsiteY2" fmla="*/ 244 h 21563"/>
                <a:gd name="connsiteX3" fmla="*/ 8840 w 14326"/>
                <a:gd name="connsiteY3" fmla="*/ 23 h 21563"/>
                <a:gd name="connsiteX4" fmla="*/ 4591 w 14326"/>
                <a:gd name="connsiteY4" fmla="*/ 23 h 21563"/>
                <a:gd name="connsiteX5" fmla="*/ 4008 w 14326"/>
                <a:gd name="connsiteY5" fmla="*/ 336 h 21563"/>
                <a:gd name="connsiteX6" fmla="*/ 3762 w 14326"/>
                <a:gd name="connsiteY6" fmla="*/ 1201 h 21563"/>
                <a:gd name="connsiteX7" fmla="*/ 3762 w 14326"/>
                <a:gd name="connsiteY7" fmla="*/ 7483 h 21563"/>
                <a:gd name="connsiteX8" fmla="*/ 3759 w 14326"/>
                <a:gd name="connsiteY8" fmla="*/ 7786 h 21563"/>
                <a:gd name="connsiteX9" fmla="*/ 3683 w 14326"/>
                <a:gd name="connsiteY9" fmla="*/ 8007 h 21563"/>
                <a:gd name="connsiteX10" fmla="*/ 3371 w 14326"/>
                <a:gd name="connsiteY10" fmla="*/ 8062 h 21563"/>
                <a:gd name="connsiteX11" fmla="*/ 2 w 14326"/>
                <a:gd name="connsiteY11" fmla="*/ 10596 h 21563"/>
                <a:gd name="connsiteX12" fmla="*/ 3330 w 14326"/>
                <a:gd name="connsiteY12" fmla="*/ 13551 h 21563"/>
                <a:gd name="connsiteX13" fmla="*/ 3571 w 14326"/>
                <a:gd name="connsiteY13" fmla="*/ 13518 h 21563"/>
                <a:gd name="connsiteX14" fmla="*/ 3717 w 14326"/>
                <a:gd name="connsiteY14" fmla="*/ 13705 h 21563"/>
                <a:gd name="connsiteX15" fmla="*/ 3745 w 14326"/>
                <a:gd name="connsiteY15" fmla="*/ 13894 h 21563"/>
                <a:gd name="connsiteX16" fmla="*/ 3750 w 14326"/>
                <a:gd name="connsiteY16" fmla="*/ 14080 h 21563"/>
                <a:gd name="connsiteX17" fmla="*/ 3758 w 14326"/>
                <a:gd name="connsiteY17" fmla="*/ 20194 h 21563"/>
                <a:gd name="connsiteX18" fmla="*/ 3992 w 14326"/>
                <a:gd name="connsiteY18" fmla="*/ 21172 h 21563"/>
                <a:gd name="connsiteX19" fmla="*/ 4279 w 14326"/>
                <a:gd name="connsiteY19" fmla="*/ 21424 h 21563"/>
                <a:gd name="connsiteX20" fmla="*/ 4682 w 14326"/>
                <a:gd name="connsiteY20" fmla="*/ 21496 h 21563"/>
                <a:gd name="connsiteX21" fmla="*/ 8729 w 14326"/>
                <a:gd name="connsiteY21" fmla="*/ 21496 h 21563"/>
                <a:gd name="connsiteX22" fmla="*/ 9080 w 14326"/>
                <a:gd name="connsiteY22" fmla="*/ 21215 h 21563"/>
                <a:gd name="connsiteX23" fmla="*/ 9033 w 14326"/>
                <a:gd name="connsiteY23" fmla="*/ 20690 h 21563"/>
                <a:gd name="connsiteX24" fmla="*/ 10494 w 14326"/>
                <a:gd name="connsiteY24" fmla="*/ 15431 h 21563"/>
                <a:gd name="connsiteX25" fmla="*/ 12284 w 14326"/>
                <a:gd name="connsiteY25" fmla="*/ 20690 h 21563"/>
                <a:gd name="connsiteX26" fmla="*/ 12196 w 14326"/>
                <a:gd name="connsiteY26" fmla="*/ 21266 h 21563"/>
                <a:gd name="connsiteX27" fmla="*/ 12477 w 14326"/>
                <a:gd name="connsiteY27" fmla="*/ 21563 h 21563"/>
                <a:gd name="connsiteX28" fmla="*/ 13985 w 14326"/>
                <a:gd name="connsiteY28" fmla="*/ 21096 h 21563"/>
                <a:gd name="connsiteX29" fmla="*/ 14270 w 14326"/>
                <a:gd name="connsiteY29" fmla="*/ 20775 h 21563"/>
                <a:gd name="connsiteX30" fmla="*/ 14198 w 14326"/>
                <a:gd name="connsiteY30" fmla="*/ 20277 h 21563"/>
                <a:gd name="connsiteX31" fmla="*/ 14085 w 14326"/>
                <a:gd name="connsiteY31" fmla="*/ 15607 h 21563"/>
                <a:gd name="connsiteX32" fmla="*/ 14117 w 14326"/>
                <a:gd name="connsiteY32" fmla="*/ 14350 h 21563"/>
                <a:gd name="connsiteX33" fmla="*/ 14234 w 14326"/>
                <a:gd name="connsiteY33" fmla="*/ 13322 h 21563"/>
                <a:gd name="connsiteX34" fmla="*/ 14133 w 14326"/>
                <a:gd name="connsiteY34" fmla="*/ 10672 h 21563"/>
                <a:gd name="connsiteX35" fmla="*/ 14234 w 14326"/>
                <a:gd name="connsiteY35" fmla="*/ 7931 h 21563"/>
                <a:gd name="connsiteX36" fmla="*/ 14115 w 14326"/>
                <a:gd name="connsiteY36" fmla="*/ 7811 h 21563"/>
                <a:gd name="connsiteX37" fmla="*/ 14287 w 14326"/>
                <a:gd name="connsiteY37" fmla="*/ 7084 h 21563"/>
                <a:gd name="connsiteX38" fmla="*/ 14140 w 14326"/>
                <a:gd name="connsiteY38" fmla="*/ 1762 h 21563"/>
                <a:gd name="connsiteX39" fmla="*/ 14159 w 14326"/>
                <a:gd name="connsiteY39" fmla="*/ 774 h 21563"/>
                <a:gd name="connsiteX40" fmla="*/ 14219 w 14326"/>
                <a:gd name="connsiteY40" fmla="*/ 0 h 21563"/>
                <a:gd name="connsiteX41" fmla="*/ 12475 w 14326"/>
                <a:gd name="connsiteY41" fmla="*/ 52 h 21563"/>
                <a:gd name="connsiteX42" fmla="*/ 12242 w 14326"/>
                <a:gd name="connsiteY42" fmla="*/ 263 h 21563"/>
                <a:gd name="connsiteX43" fmla="*/ 12246 w 14326"/>
                <a:gd name="connsiteY43" fmla="*/ 575 h 21563"/>
                <a:gd name="connsiteX44" fmla="*/ 12348 w 14326"/>
                <a:gd name="connsiteY44" fmla="*/ 860 h 21563"/>
                <a:gd name="connsiteX45" fmla="*/ 10777 w 14326"/>
                <a:gd name="connsiteY45" fmla="*/ 5918 h 21563"/>
                <a:gd name="connsiteX46" fmla="*/ 9004 w 14326"/>
                <a:gd name="connsiteY46" fmla="*/ 694 h 21563"/>
                <a:gd name="connsiteX0" fmla="*/ 9004 w 14299"/>
                <a:gd name="connsiteY0" fmla="*/ 694 h 21563"/>
                <a:gd name="connsiteX1" fmla="*/ 9073 w 14299"/>
                <a:gd name="connsiteY1" fmla="*/ 489 h 21563"/>
                <a:gd name="connsiteX2" fmla="*/ 9077 w 14299"/>
                <a:gd name="connsiteY2" fmla="*/ 244 h 21563"/>
                <a:gd name="connsiteX3" fmla="*/ 8840 w 14299"/>
                <a:gd name="connsiteY3" fmla="*/ 23 h 21563"/>
                <a:gd name="connsiteX4" fmla="*/ 4591 w 14299"/>
                <a:gd name="connsiteY4" fmla="*/ 23 h 21563"/>
                <a:gd name="connsiteX5" fmla="*/ 4008 w 14299"/>
                <a:gd name="connsiteY5" fmla="*/ 336 h 21563"/>
                <a:gd name="connsiteX6" fmla="*/ 3762 w 14299"/>
                <a:gd name="connsiteY6" fmla="*/ 1201 h 21563"/>
                <a:gd name="connsiteX7" fmla="*/ 3762 w 14299"/>
                <a:gd name="connsiteY7" fmla="*/ 7483 h 21563"/>
                <a:gd name="connsiteX8" fmla="*/ 3759 w 14299"/>
                <a:gd name="connsiteY8" fmla="*/ 7786 h 21563"/>
                <a:gd name="connsiteX9" fmla="*/ 3683 w 14299"/>
                <a:gd name="connsiteY9" fmla="*/ 8007 h 21563"/>
                <a:gd name="connsiteX10" fmla="*/ 3371 w 14299"/>
                <a:gd name="connsiteY10" fmla="*/ 8062 h 21563"/>
                <a:gd name="connsiteX11" fmla="*/ 2 w 14299"/>
                <a:gd name="connsiteY11" fmla="*/ 10596 h 21563"/>
                <a:gd name="connsiteX12" fmla="*/ 3330 w 14299"/>
                <a:gd name="connsiteY12" fmla="*/ 13551 h 21563"/>
                <a:gd name="connsiteX13" fmla="*/ 3571 w 14299"/>
                <a:gd name="connsiteY13" fmla="*/ 13518 h 21563"/>
                <a:gd name="connsiteX14" fmla="*/ 3717 w 14299"/>
                <a:gd name="connsiteY14" fmla="*/ 13705 h 21563"/>
                <a:gd name="connsiteX15" fmla="*/ 3745 w 14299"/>
                <a:gd name="connsiteY15" fmla="*/ 13894 h 21563"/>
                <a:gd name="connsiteX16" fmla="*/ 3750 w 14299"/>
                <a:gd name="connsiteY16" fmla="*/ 14080 h 21563"/>
                <a:gd name="connsiteX17" fmla="*/ 3758 w 14299"/>
                <a:gd name="connsiteY17" fmla="*/ 20194 h 21563"/>
                <a:gd name="connsiteX18" fmla="*/ 3992 w 14299"/>
                <a:gd name="connsiteY18" fmla="*/ 21172 h 21563"/>
                <a:gd name="connsiteX19" fmla="*/ 4279 w 14299"/>
                <a:gd name="connsiteY19" fmla="*/ 21424 h 21563"/>
                <a:gd name="connsiteX20" fmla="*/ 4682 w 14299"/>
                <a:gd name="connsiteY20" fmla="*/ 21496 h 21563"/>
                <a:gd name="connsiteX21" fmla="*/ 8729 w 14299"/>
                <a:gd name="connsiteY21" fmla="*/ 21496 h 21563"/>
                <a:gd name="connsiteX22" fmla="*/ 9080 w 14299"/>
                <a:gd name="connsiteY22" fmla="*/ 21215 h 21563"/>
                <a:gd name="connsiteX23" fmla="*/ 9033 w 14299"/>
                <a:gd name="connsiteY23" fmla="*/ 20690 h 21563"/>
                <a:gd name="connsiteX24" fmla="*/ 10494 w 14299"/>
                <a:gd name="connsiteY24" fmla="*/ 15431 h 21563"/>
                <a:gd name="connsiteX25" fmla="*/ 12284 w 14299"/>
                <a:gd name="connsiteY25" fmla="*/ 20690 h 21563"/>
                <a:gd name="connsiteX26" fmla="*/ 12196 w 14299"/>
                <a:gd name="connsiteY26" fmla="*/ 21266 h 21563"/>
                <a:gd name="connsiteX27" fmla="*/ 12477 w 14299"/>
                <a:gd name="connsiteY27" fmla="*/ 21563 h 21563"/>
                <a:gd name="connsiteX28" fmla="*/ 13985 w 14299"/>
                <a:gd name="connsiteY28" fmla="*/ 21096 h 21563"/>
                <a:gd name="connsiteX29" fmla="*/ 14270 w 14299"/>
                <a:gd name="connsiteY29" fmla="*/ 20775 h 21563"/>
                <a:gd name="connsiteX30" fmla="*/ 14198 w 14299"/>
                <a:gd name="connsiteY30" fmla="*/ 20277 h 21563"/>
                <a:gd name="connsiteX31" fmla="*/ 14085 w 14299"/>
                <a:gd name="connsiteY31" fmla="*/ 15607 h 21563"/>
                <a:gd name="connsiteX32" fmla="*/ 14117 w 14299"/>
                <a:gd name="connsiteY32" fmla="*/ 14350 h 21563"/>
                <a:gd name="connsiteX33" fmla="*/ 14234 w 14299"/>
                <a:gd name="connsiteY33" fmla="*/ 13322 h 21563"/>
                <a:gd name="connsiteX34" fmla="*/ 14166 w 14299"/>
                <a:gd name="connsiteY34" fmla="*/ 11087 h 21563"/>
                <a:gd name="connsiteX35" fmla="*/ 14234 w 14299"/>
                <a:gd name="connsiteY35" fmla="*/ 7931 h 21563"/>
                <a:gd name="connsiteX36" fmla="*/ 14115 w 14299"/>
                <a:gd name="connsiteY36" fmla="*/ 7811 h 21563"/>
                <a:gd name="connsiteX37" fmla="*/ 14287 w 14299"/>
                <a:gd name="connsiteY37" fmla="*/ 7084 h 21563"/>
                <a:gd name="connsiteX38" fmla="*/ 14140 w 14299"/>
                <a:gd name="connsiteY38" fmla="*/ 1762 h 21563"/>
                <a:gd name="connsiteX39" fmla="*/ 14159 w 14299"/>
                <a:gd name="connsiteY39" fmla="*/ 774 h 21563"/>
                <a:gd name="connsiteX40" fmla="*/ 14219 w 14299"/>
                <a:gd name="connsiteY40" fmla="*/ 0 h 21563"/>
                <a:gd name="connsiteX41" fmla="*/ 12475 w 14299"/>
                <a:gd name="connsiteY41" fmla="*/ 52 h 21563"/>
                <a:gd name="connsiteX42" fmla="*/ 12242 w 14299"/>
                <a:gd name="connsiteY42" fmla="*/ 263 h 21563"/>
                <a:gd name="connsiteX43" fmla="*/ 12246 w 14299"/>
                <a:gd name="connsiteY43" fmla="*/ 575 h 21563"/>
                <a:gd name="connsiteX44" fmla="*/ 12348 w 14299"/>
                <a:gd name="connsiteY44" fmla="*/ 860 h 21563"/>
                <a:gd name="connsiteX45" fmla="*/ 10777 w 14299"/>
                <a:gd name="connsiteY45" fmla="*/ 5918 h 21563"/>
                <a:gd name="connsiteX46" fmla="*/ 9004 w 14299"/>
                <a:gd name="connsiteY46" fmla="*/ 694 h 21563"/>
                <a:gd name="connsiteX0" fmla="*/ 9004 w 14299"/>
                <a:gd name="connsiteY0" fmla="*/ 694 h 21563"/>
                <a:gd name="connsiteX1" fmla="*/ 9073 w 14299"/>
                <a:gd name="connsiteY1" fmla="*/ 489 h 21563"/>
                <a:gd name="connsiteX2" fmla="*/ 9077 w 14299"/>
                <a:gd name="connsiteY2" fmla="*/ 244 h 21563"/>
                <a:gd name="connsiteX3" fmla="*/ 8840 w 14299"/>
                <a:gd name="connsiteY3" fmla="*/ 23 h 21563"/>
                <a:gd name="connsiteX4" fmla="*/ 4591 w 14299"/>
                <a:gd name="connsiteY4" fmla="*/ 23 h 21563"/>
                <a:gd name="connsiteX5" fmla="*/ 4008 w 14299"/>
                <a:gd name="connsiteY5" fmla="*/ 336 h 21563"/>
                <a:gd name="connsiteX6" fmla="*/ 3762 w 14299"/>
                <a:gd name="connsiteY6" fmla="*/ 1201 h 21563"/>
                <a:gd name="connsiteX7" fmla="*/ 3762 w 14299"/>
                <a:gd name="connsiteY7" fmla="*/ 7483 h 21563"/>
                <a:gd name="connsiteX8" fmla="*/ 3759 w 14299"/>
                <a:gd name="connsiteY8" fmla="*/ 7786 h 21563"/>
                <a:gd name="connsiteX9" fmla="*/ 3683 w 14299"/>
                <a:gd name="connsiteY9" fmla="*/ 8007 h 21563"/>
                <a:gd name="connsiteX10" fmla="*/ 3371 w 14299"/>
                <a:gd name="connsiteY10" fmla="*/ 8062 h 21563"/>
                <a:gd name="connsiteX11" fmla="*/ 2 w 14299"/>
                <a:gd name="connsiteY11" fmla="*/ 10596 h 21563"/>
                <a:gd name="connsiteX12" fmla="*/ 3330 w 14299"/>
                <a:gd name="connsiteY12" fmla="*/ 13551 h 21563"/>
                <a:gd name="connsiteX13" fmla="*/ 3571 w 14299"/>
                <a:gd name="connsiteY13" fmla="*/ 13518 h 21563"/>
                <a:gd name="connsiteX14" fmla="*/ 3717 w 14299"/>
                <a:gd name="connsiteY14" fmla="*/ 13705 h 21563"/>
                <a:gd name="connsiteX15" fmla="*/ 3745 w 14299"/>
                <a:gd name="connsiteY15" fmla="*/ 13894 h 21563"/>
                <a:gd name="connsiteX16" fmla="*/ 3750 w 14299"/>
                <a:gd name="connsiteY16" fmla="*/ 14080 h 21563"/>
                <a:gd name="connsiteX17" fmla="*/ 3758 w 14299"/>
                <a:gd name="connsiteY17" fmla="*/ 20194 h 21563"/>
                <a:gd name="connsiteX18" fmla="*/ 3992 w 14299"/>
                <a:gd name="connsiteY18" fmla="*/ 21172 h 21563"/>
                <a:gd name="connsiteX19" fmla="*/ 4279 w 14299"/>
                <a:gd name="connsiteY19" fmla="*/ 21424 h 21563"/>
                <a:gd name="connsiteX20" fmla="*/ 4682 w 14299"/>
                <a:gd name="connsiteY20" fmla="*/ 21496 h 21563"/>
                <a:gd name="connsiteX21" fmla="*/ 8729 w 14299"/>
                <a:gd name="connsiteY21" fmla="*/ 21496 h 21563"/>
                <a:gd name="connsiteX22" fmla="*/ 9080 w 14299"/>
                <a:gd name="connsiteY22" fmla="*/ 21215 h 21563"/>
                <a:gd name="connsiteX23" fmla="*/ 9033 w 14299"/>
                <a:gd name="connsiteY23" fmla="*/ 20690 h 21563"/>
                <a:gd name="connsiteX24" fmla="*/ 10494 w 14299"/>
                <a:gd name="connsiteY24" fmla="*/ 15431 h 21563"/>
                <a:gd name="connsiteX25" fmla="*/ 12284 w 14299"/>
                <a:gd name="connsiteY25" fmla="*/ 20690 h 21563"/>
                <a:gd name="connsiteX26" fmla="*/ 12196 w 14299"/>
                <a:gd name="connsiteY26" fmla="*/ 21266 h 21563"/>
                <a:gd name="connsiteX27" fmla="*/ 12477 w 14299"/>
                <a:gd name="connsiteY27" fmla="*/ 21563 h 21563"/>
                <a:gd name="connsiteX28" fmla="*/ 13985 w 14299"/>
                <a:gd name="connsiteY28" fmla="*/ 21096 h 21563"/>
                <a:gd name="connsiteX29" fmla="*/ 14270 w 14299"/>
                <a:gd name="connsiteY29" fmla="*/ 20775 h 21563"/>
                <a:gd name="connsiteX30" fmla="*/ 14198 w 14299"/>
                <a:gd name="connsiteY30" fmla="*/ 20277 h 21563"/>
                <a:gd name="connsiteX31" fmla="*/ 14085 w 14299"/>
                <a:gd name="connsiteY31" fmla="*/ 15607 h 21563"/>
                <a:gd name="connsiteX32" fmla="*/ 14117 w 14299"/>
                <a:gd name="connsiteY32" fmla="*/ 14350 h 21563"/>
                <a:gd name="connsiteX33" fmla="*/ 14234 w 14299"/>
                <a:gd name="connsiteY33" fmla="*/ 13322 h 21563"/>
                <a:gd name="connsiteX34" fmla="*/ 14166 w 14299"/>
                <a:gd name="connsiteY34" fmla="*/ 11087 h 21563"/>
                <a:gd name="connsiteX35" fmla="*/ 14234 w 14299"/>
                <a:gd name="connsiteY35" fmla="*/ 7931 h 21563"/>
                <a:gd name="connsiteX36" fmla="*/ 14115 w 14299"/>
                <a:gd name="connsiteY36" fmla="*/ 7811 h 21563"/>
                <a:gd name="connsiteX37" fmla="*/ 14287 w 14299"/>
                <a:gd name="connsiteY37" fmla="*/ 7084 h 21563"/>
                <a:gd name="connsiteX38" fmla="*/ 14140 w 14299"/>
                <a:gd name="connsiteY38" fmla="*/ 1762 h 21563"/>
                <a:gd name="connsiteX39" fmla="*/ 14159 w 14299"/>
                <a:gd name="connsiteY39" fmla="*/ 774 h 21563"/>
                <a:gd name="connsiteX40" fmla="*/ 14219 w 14299"/>
                <a:gd name="connsiteY40" fmla="*/ 0 h 21563"/>
                <a:gd name="connsiteX41" fmla="*/ 12475 w 14299"/>
                <a:gd name="connsiteY41" fmla="*/ 52 h 21563"/>
                <a:gd name="connsiteX42" fmla="*/ 12242 w 14299"/>
                <a:gd name="connsiteY42" fmla="*/ 263 h 21563"/>
                <a:gd name="connsiteX43" fmla="*/ 12246 w 14299"/>
                <a:gd name="connsiteY43" fmla="*/ 575 h 21563"/>
                <a:gd name="connsiteX44" fmla="*/ 12348 w 14299"/>
                <a:gd name="connsiteY44" fmla="*/ 860 h 21563"/>
                <a:gd name="connsiteX45" fmla="*/ 10777 w 14299"/>
                <a:gd name="connsiteY45" fmla="*/ 5918 h 21563"/>
                <a:gd name="connsiteX46" fmla="*/ 9004 w 14299"/>
                <a:gd name="connsiteY46" fmla="*/ 694 h 21563"/>
                <a:gd name="connsiteX0" fmla="*/ 9004 w 14299"/>
                <a:gd name="connsiteY0" fmla="*/ 694 h 21563"/>
                <a:gd name="connsiteX1" fmla="*/ 9073 w 14299"/>
                <a:gd name="connsiteY1" fmla="*/ 489 h 21563"/>
                <a:gd name="connsiteX2" fmla="*/ 9077 w 14299"/>
                <a:gd name="connsiteY2" fmla="*/ 244 h 21563"/>
                <a:gd name="connsiteX3" fmla="*/ 8840 w 14299"/>
                <a:gd name="connsiteY3" fmla="*/ 23 h 21563"/>
                <a:gd name="connsiteX4" fmla="*/ 4591 w 14299"/>
                <a:gd name="connsiteY4" fmla="*/ 23 h 21563"/>
                <a:gd name="connsiteX5" fmla="*/ 4008 w 14299"/>
                <a:gd name="connsiteY5" fmla="*/ 336 h 21563"/>
                <a:gd name="connsiteX6" fmla="*/ 3762 w 14299"/>
                <a:gd name="connsiteY6" fmla="*/ 1201 h 21563"/>
                <a:gd name="connsiteX7" fmla="*/ 3762 w 14299"/>
                <a:gd name="connsiteY7" fmla="*/ 7483 h 21563"/>
                <a:gd name="connsiteX8" fmla="*/ 3759 w 14299"/>
                <a:gd name="connsiteY8" fmla="*/ 7786 h 21563"/>
                <a:gd name="connsiteX9" fmla="*/ 3683 w 14299"/>
                <a:gd name="connsiteY9" fmla="*/ 8007 h 21563"/>
                <a:gd name="connsiteX10" fmla="*/ 3371 w 14299"/>
                <a:gd name="connsiteY10" fmla="*/ 8062 h 21563"/>
                <a:gd name="connsiteX11" fmla="*/ 2 w 14299"/>
                <a:gd name="connsiteY11" fmla="*/ 10596 h 21563"/>
                <a:gd name="connsiteX12" fmla="*/ 3330 w 14299"/>
                <a:gd name="connsiteY12" fmla="*/ 13551 h 21563"/>
                <a:gd name="connsiteX13" fmla="*/ 3571 w 14299"/>
                <a:gd name="connsiteY13" fmla="*/ 13518 h 21563"/>
                <a:gd name="connsiteX14" fmla="*/ 3717 w 14299"/>
                <a:gd name="connsiteY14" fmla="*/ 13705 h 21563"/>
                <a:gd name="connsiteX15" fmla="*/ 3745 w 14299"/>
                <a:gd name="connsiteY15" fmla="*/ 13894 h 21563"/>
                <a:gd name="connsiteX16" fmla="*/ 3750 w 14299"/>
                <a:gd name="connsiteY16" fmla="*/ 14080 h 21563"/>
                <a:gd name="connsiteX17" fmla="*/ 3758 w 14299"/>
                <a:gd name="connsiteY17" fmla="*/ 20194 h 21563"/>
                <a:gd name="connsiteX18" fmla="*/ 3992 w 14299"/>
                <a:gd name="connsiteY18" fmla="*/ 21172 h 21563"/>
                <a:gd name="connsiteX19" fmla="*/ 4279 w 14299"/>
                <a:gd name="connsiteY19" fmla="*/ 21424 h 21563"/>
                <a:gd name="connsiteX20" fmla="*/ 4682 w 14299"/>
                <a:gd name="connsiteY20" fmla="*/ 21496 h 21563"/>
                <a:gd name="connsiteX21" fmla="*/ 8729 w 14299"/>
                <a:gd name="connsiteY21" fmla="*/ 21496 h 21563"/>
                <a:gd name="connsiteX22" fmla="*/ 9080 w 14299"/>
                <a:gd name="connsiteY22" fmla="*/ 21215 h 21563"/>
                <a:gd name="connsiteX23" fmla="*/ 9033 w 14299"/>
                <a:gd name="connsiteY23" fmla="*/ 20690 h 21563"/>
                <a:gd name="connsiteX24" fmla="*/ 10494 w 14299"/>
                <a:gd name="connsiteY24" fmla="*/ 15431 h 21563"/>
                <a:gd name="connsiteX25" fmla="*/ 12284 w 14299"/>
                <a:gd name="connsiteY25" fmla="*/ 20690 h 21563"/>
                <a:gd name="connsiteX26" fmla="*/ 12196 w 14299"/>
                <a:gd name="connsiteY26" fmla="*/ 21266 h 21563"/>
                <a:gd name="connsiteX27" fmla="*/ 12477 w 14299"/>
                <a:gd name="connsiteY27" fmla="*/ 21563 h 21563"/>
                <a:gd name="connsiteX28" fmla="*/ 13985 w 14299"/>
                <a:gd name="connsiteY28" fmla="*/ 21096 h 21563"/>
                <a:gd name="connsiteX29" fmla="*/ 14270 w 14299"/>
                <a:gd name="connsiteY29" fmla="*/ 20775 h 21563"/>
                <a:gd name="connsiteX30" fmla="*/ 14198 w 14299"/>
                <a:gd name="connsiteY30" fmla="*/ 20277 h 21563"/>
                <a:gd name="connsiteX31" fmla="*/ 14085 w 14299"/>
                <a:gd name="connsiteY31" fmla="*/ 15607 h 21563"/>
                <a:gd name="connsiteX32" fmla="*/ 14117 w 14299"/>
                <a:gd name="connsiteY32" fmla="*/ 14350 h 21563"/>
                <a:gd name="connsiteX33" fmla="*/ 14234 w 14299"/>
                <a:gd name="connsiteY33" fmla="*/ 13322 h 21563"/>
                <a:gd name="connsiteX34" fmla="*/ 14166 w 14299"/>
                <a:gd name="connsiteY34" fmla="*/ 11087 h 21563"/>
                <a:gd name="connsiteX35" fmla="*/ 14234 w 14299"/>
                <a:gd name="connsiteY35" fmla="*/ 7931 h 21563"/>
                <a:gd name="connsiteX36" fmla="*/ 14115 w 14299"/>
                <a:gd name="connsiteY36" fmla="*/ 7811 h 21563"/>
                <a:gd name="connsiteX37" fmla="*/ 14187 w 14299"/>
                <a:gd name="connsiteY37" fmla="*/ 6980 h 21563"/>
                <a:gd name="connsiteX38" fmla="*/ 14140 w 14299"/>
                <a:gd name="connsiteY38" fmla="*/ 1762 h 21563"/>
                <a:gd name="connsiteX39" fmla="*/ 14159 w 14299"/>
                <a:gd name="connsiteY39" fmla="*/ 774 h 21563"/>
                <a:gd name="connsiteX40" fmla="*/ 14219 w 14299"/>
                <a:gd name="connsiteY40" fmla="*/ 0 h 21563"/>
                <a:gd name="connsiteX41" fmla="*/ 12475 w 14299"/>
                <a:gd name="connsiteY41" fmla="*/ 52 h 21563"/>
                <a:gd name="connsiteX42" fmla="*/ 12242 w 14299"/>
                <a:gd name="connsiteY42" fmla="*/ 263 h 21563"/>
                <a:gd name="connsiteX43" fmla="*/ 12246 w 14299"/>
                <a:gd name="connsiteY43" fmla="*/ 575 h 21563"/>
                <a:gd name="connsiteX44" fmla="*/ 12348 w 14299"/>
                <a:gd name="connsiteY44" fmla="*/ 860 h 21563"/>
                <a:gd name="connsiteX45" fmla="*/ 10777 w 14299"/>
                <a:gd name="connsiteY45" fmla="*/ 5918 h 21563"/>
                <a:gd name="connsiteX46" fmla="*/ 9004 w 14299"/>
                <a:gd name="connsiteY46" fmla="*/ 694 h 21563"/>
                <a:gd name="connsiteX0" fmla="*/ 9004 w 14779"/>
                <a:gd name="connsiteY0" fmla="*/ 694 h 21563"/>
                <a:gd name="connsiteX1" fmla="*/ 9073 w 14779"/>
                <a:gd name="connsiteY1" fmla="*/ 489 h 21563"/>
                <a:gd name="connsiteX2" fmla="*/ 9077 w 14779"/>
                <a:gd name="connsiteY2" fmla="*/ 244 h 21563"/>
                <a:gd name="connsiteX3" fmla="*/ 8840 w 14779"/>
                <a:gd name="connsiteY3" fmla="*/ 23 h 21563"/>
                <a:gd name="connsiteX4" fmla="*/ 4591 w 14779"/>
                <a:gd name="connsiteY4" fmla="*/ 23 h 21563"/>
                <a:gd name="connsiteX5" fmla="*/ 4008 w 14779"/>
                <a:gd name="connsiteY5" fmla="*/ 336 h 21563"/>
                <a:gd name="connsiteX6" fmla="*/ 3762 w 14779"/>
                <a:gd name="connsiteY6" fmla="*/ 1201 h 21563"/>
                <a:gd name="connsiteX7" fmla="*/ 3762 w 14779"/>
                <a:gd name="connsiteY7" fmla="*/ 7483 h 21563"/>
                <a:gd name="connsiteX8" fmla="*/ 3759 w 14779"/>
                <a:gd name="connsiteY8" fmla="*/ 7786 h 21563"/>
                <a:gd name="connsiteX9" fmla="*/ 3683 w 14779"/>
                <a:gd name="connsiteY9" fmla="*/ 8007 h 21563"/>
                <a:gd name="connsiteX10" fmla="*/ 3371 w 14779"/>
                <a:gd name="connsiteY10" fmla="*/ 8062 h 21563"/>
                <a:gd name="connsiteX11" fmla="*/ 2 w 14779"/>
                <a:gd name="connsiteY11" fmla="*/ 10596 h 21563"/>
                <a:gd name="connsiteX12" fmla="*/ 3330 w 14779"/>
                <a:gd name="connsiteY12" fmla="*/ 13551 h 21563"/>
                <a:gd name="connsiteX13" fmla="*/ 3571 w 14779"/>
                <a:gd name="connsiteY13" fmla="*/ 13518 h 21563"/>
                <a:gd name="connsiteX14" fmla="*/ 3717 w 14779"/>
                <a:gd name="connsiteY14" fmla="*/ 13705 h 21563"/>
                <a:gd name="connsiteX15" fmla="*/ 3745 w 14779"/>
                <a:gd name="connsiteY15" fmla="*/ 13894 h 21563"/>
                <a:gd name="connsiteX16" fmla="*/ 3750 w 14779"/>
                <a:gd name="connsiteY16" fmla="*/ 14080 h 21563"/>
                <a:gd name="connsiteX17" fmla="*/ 3758 w 14779"/>
                <a:gd name="connsiteY17" fmla="*/ 20194 h 21563"/>
                <a:gd name="connsiteX18" fmla="*/ 3992 w 14779"/>
                <a:gd name="connsiteY18" fmla="*/ 21172 h 21563"/>
                <a:gd name="connsiteX19" fmla="*/ 4279 w 14779"/>
                <a:gd name="connsiteY19" fmla="*/ 21424 h 21563"/>
                <a:gd name="connsiteX20" fmla="*/ 4682 w 14779"/>
                <a:gd name="connsiteY20" fmla="*/ 21496 h 21563"/>
                <a:gd name="connsiteX21" fmla="*/ 8729 w 14779"/>
                <a:gd name="connsiteY21" fmla="*/ 21496 h 21563"/>
                <a:gd name="connsiteX22" fmla="*/ 9080 w 14779"/>
                <a:gd name="connsiteY22" fmla="*/ 21215 h 21563"/>
                <a:gd name="connsiteX23" fmla="*/ 9033 w 14779"/>
                <a:gd name="connsiteY23" fmla="*/ 20690 h 21563"/>
                <a:gd name="connsiteX24" fmla="*/ 10494 w 14779"/>
                <a:gd name="connsiteY24" fmla="*/ 15431 h 21563"/>
                <a:gd name="connsiteX25" fmla="*/ 12284 w 14779"/>
                <a:gd name="connsiteY25" fmla="*/ 20690 h 21563"/>
                <a:gd name="connsiteX26" fmla="*/ 12196 w 14779"/>
                <a:gd name="connsiteY26" fmla="*/ 21266 h 21563"/>
                <a:gd name="connsiteX27" fmla="*/ 12477 w 14779"/>
                <a:gd name="connsiteY27" fmla="*/ 21563 h 21563"/>
                <a:gd name="connsiteX28" fmla="*/ 14722 w 14779"/>
                <a:gd name="connsiteY28" fmla="*/ 21548 h 21563"/>
                <a:gd name="connsiteX29" fmla="*/ 14270 w 14779"/>
                <a:gd name="connsiteY29" fmla="*/ 20775 h 21563"/>
                <a:gd name="connsiteX30" fmla="*/ 14198 w 14779"/>
                <a:gd name="connsiteY30" fmla="*/ 20277 h 21563"/>
                <a:gd name="connsiteX31" fmla="*/ 14085 w 14779"/>
                <a:gd name="connsiteY31" fmla="*/ 15607 h 21563"/>
                <a:gd name="connsiteX32" fmla="*/ 14117 w 14779"/>
                <a:gd name="connsiteY32" fmla="*/ 14350 h 21563"/>
                <a:gd name="connsiteX33" fmla="*/ 14234 w 14779"/>
                <a:gd name="connsiteY33" fmla="*/ 13322 h 21563"/>
                <a:gd name="connsiteX34" fmla="*/ 14166 w 14779"/>
                <a:gd name="connsiteY34" fmla="*/ 11087 h 21563"/>
                <a:gd name="connsiteX35" fmla="*/ 14234 w 14779"/>
                <a:gd name="connsiteY35" fmla="*/ 7931 h 21563"/>
                <a:gd name="connsiteX36" fmla="*/ 14115 w 14779"/>
                <a:gd name="connsiteY36" fmla="*/ 7811 h 21563"/>
                <a:gd name="connsiteX37" fmla="*/ 14187 w 14779"/>
                <a:gd name="connsiteY37" fmla="*/ 6980 h 21563"/>
                <a:gd name="connsiteX38" fmla="*/ 14140 w 14779"/>
                <a:gd name="connsiteY38" fmla="*/ 1762 h 21563"/>
                <a:gd name="connsiteX39" fmla="*/ 14159 w 14779"/>
                <a:gd name="connsiteY39" fmla="*/ 774 h 21563"/>
                <a:gd name="connsiteX40" fmla="*/ 14219 w 14779"/>
                <a:gd name="connsiteY40" fmla="*/ 0 h 21563"/>
                <a:gd name="connsiteX41" fmla="*/ 12475 w 14779"/>
                <a:gd name="connsiteY41" fmla="*/ 52 h 21563"/>
                <a:gd name="connsiteX42" fmla="*/ 12242 w 14779"/>
                <a:gd name="connsiteY42" fmla="*/ 263 h 21563"/>
                <a:gd name="connsiteX43" fmla="*/ 12246 w 14779"/>
                <a:gd name="connsiteY43" fmla="*/ 575 h 21563"/>
                <a:gd name="connsiteX44" fmla="*/ 12348 w 14779"/>
                <a:gd name="connsiteY44" fmla="*/ 860 h 21563"/>
                <a:gd name="connsiteX45" fmla="*/ 10777 w 14779"/>
                <a:gd name="connsiteY45" fmla="*/ 5918 h 21563"/>
                <a:gd name="connsiteX46" fmla="*/ 9004 w 14779"/>
                <a:gd name="connsiteY46" fmla="*/ 694 h 21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4779" h="21563" extrusionOk="0">
                  <a:moveTo>
                    <a:pt x="9004" y="694"/>
                  </a:moveTo>
                  <a:cubicBezTo>
                    <a:pt x="9036" y="632"/>
                    <a:pt x="9059" y="562"/>
                    <a:pt x="9073" y="489"/>
                  </a:cubicBezTo>
                  <a:cubicBezTo>
                    <a:pt x="9088" y="411"/>
                    <a:pt x="9094" y="326"/>
                    <a:pt x="9077" y="244"/>
                  </a:cubicBezTo>
                  <a:cubicBezTo>
                    <a:pt x="9045" y="88"/>
                    <a:pt x="8943" y="-8"/>
                    <a:pt x="8840" y="23"/>
                  </a:cubicBezTo>
                  <a:lnTo>
                    <a:pt x="4591" y="23"/>
                  </a:lnTo>
                  <a:cubicBezTo>
                    <a:pt x="4377" y="-5"/>
                    <a:pt x="4165" y="109"/>
                    <a:pt x="4008" y="336"/>
                  </a:cubicBezTo>
                  <a:cubicBezTo>
                    <a:pt x="3853" y="559"/>
                    <a:pt x="3764" y="872"/>
                    <a:pt x="3762" y="1201"/>
                  </a:cubicBezTo>
                  <a:lnTo>
                    <a:pt x="3762" y="7483"/>
                  </a:lnTo>
                  <a:cubicBezTo>
                    <a:pt x="3776" y="7585"/>
                    <a:pt x="3775" y="7689"/>
                    <a:pt x="3759" y="7786"/>
                  </a:cubicBezTo>
                  <a:cubicBezTo>
                    <a:pt x="3745" y="7866"/>
                    <a:pt x="3722" y="7945"/>
                    <a:pt x="3683" y="8007"/>
                  </a:cubicBezTo>
                  <a:cubicBezTo>
                    <a:pt x="3600" y="8136"/>
                    <a:pt x="3471" y="8161"/>
                    <a:pt x="3371" y="8062"/>
                  </a:cubicBezTo>
                  <a:cubicBezTo>
                    <a:pt x="2002" y="6518"/>
                    <a:pt x="82" y="7963"/>
                    <a:pt x="2" y="10596"/>
                  </a:cubicBezTo>
                  <a:cubicBezTo>
                    <a:pt x="-80" y="13334"/>
                    <a:pt x="1864" y="15060"/>
                    <a:pt x="3330" y="13551"/>
                  </a:cubicBezTo>
                  <a:cubicBezTo>
                    <a:pt x="3404" y="13489"/>
                    <a:pt x="3491" y="13475"/>
                    <a:pt x="3571" y="13518"/>
                  </a:cubicBezTo>
                  <a:cubicBezTo>
                    <a:pt x="3635" y="13552"/>
                    <a:pt x="3688" y="13616"/>
                    <a:pt x="3717" y="13705"/>
                  </a:cubicBezTo>
                  <a:cubicBezTo>
                    <a:pt x="3735" y="13764"/>
                    <a:pt x="3741" y="13829"/>
                    <a:pt x="3745" y="13894"/>
                  </a:cubicBezTo>
                  <a:cubicBezTo>
                    <a:pt x="3749" y="13956"/>
                    <a:pt x="3751" y="14018"/>
                    <a:pt x="3750" y="14080"/>
                  </a:cubicBezTo>
                  <a:cubicBezTo>
                    <a:pt x="3753" y="16118"/>
                    <a:pt x="3755" y="18156"/>
                    <a:pt x="3758" y="20194"/>
                  </a:cubicBezTo>
                  <a:cubicBezTo>
                    <a:pt x="3728" y="20560"/>
                    <a:pt x="3815" y="20926"/>
                    <a:pt x="3992" y="21172"/>
                  </a:cubicBezTo>
                  <a:cubicBezTo>
                    <a:pt x="4076" y="21289"/>
                    <a:pt x="4175" y="21370"/>
                    <a:pt x="4279" y="21424"/>
                  </a:cubicBezTo>
                  <a:cubicBezTo>
                    <a:pt x="4407" y="21491"/>
                    <a:pt x="4544" y="21516"/>
                    <a:pt x="4682" y="21496"/>
                  </a:cubicBezTo>
                  <a:lnTo>
                    <a:pt x="8729" y="21496"/>
                  </a:lnTo>
                  <a:cubicBezTo>
                    <a:pt x="8873" y="21540"/>
                    <a:pt x="9019" y="21424"/>
                    <a:pt x="9080" y="21215"/>
                  </a:cubicBezTo>
                  <a:cubicBezTo>
                    <a:pt x="9132" y="21041"/>
                    <a:pt x="9113" y="20836"/>
                    <a:pt x="9033" y="20690"/>
                  </a:cubicBezTo>
                  <a:cubicBezTo>
                    <a:pt x="7958" y="18664"/>
                    <a:pt x="8812" y="15591"/>
                    <a:pt x="10494" y="15431"/>
                  </a:cubicBezTo>
                  <a:cubicBezTo>
                    <a:pt x="12290" y="15260"/>
                    <a:pt x="13380" y="18465"/>
                    <a:pt x="12284" y="20690"/>
                  </a:cubicBezTo>
                  <a:cubicBezTo>
                    <a:pt x="12177" y="20831"/>
                    <a:pt x="12141" y="21064"/>
                    <a:pt x="12196" y="21266"/>
                  </a:cubicBezTo>
                  <a:cubicBezTo>
                    <a:pt x="12244" y="21442"/>
                    <a:pt x="12354" y="21559"/>
                    <a:pt x="12477" y="21563"/>
                  </a:cubicBezTo>
                  <a:lnTo>
                    <a:pt x="14722" y="21548"/>
                  </a:lnTo>
                  <a:cubicBezTo>
                    <a:pt x="14968" y="21577"/>
                    <a:pt x="14357" y="20987"/>
                    <a:pt x="14270" y="20775"/>
                  </a:cubicBezTo>
                  <a:cubicBezTo>
                    <a:pt x="14183" y="20563"/>
                    <a:pt x="14222" y="20648"/>
                    <a:pt x="14198" y="20277"/>
                  </a:cubicBezTo>
                  <a:cubicBezTo>
                    <a:pt x="14194" y="18316"/>
                    <a:pt x="14089" y="17568"/>
                    <a:pt x="14085" y="15607"/>
                  </a:cubicBezTo>
                  <a:cubicBezTo>
                    <a:pt x="14087" y="15397"/>
                    <a:pt x="14092" y="14731"/>
                    <a:pt x="14117" y="14350"/>
                  </a:cubicBezTo>
                  <a:cubicBezTo>
                    <a:pt x="14142" y="13969"/>
                    <a:pt x="14226" y="13866"/>
                    <a:pt x="14234" y="13322"/>
                  </a:cubicBezTo>
                  <a:cubicBezTo>
                    <a:pt x="14242" y="12778"/>
                    <a:pt x="14158" y="13806"/>
                    <a:pt x="14166" y="11087"/>
                  </a:cubicBezTo>
                  <a:cubicBezTo>
                    <a:pt x="14174" y="8368"/>
                    <a:pt x="14276" y="8176"/>
                    <a:pt x="14234" y="7931"/>
                  </a:cubicBezTo>
                  <a:cubicBezTo>
                    <a:pt x="14123" y="8047"/>
                    <a:pt x="14123" y="7969"/>
                    <a:pt x="14115" y="7811"/>
                  </a:cubicBezTo>
                  <a:cubicBezTo>
                    <a:pt x="14107" y="7653"/>
                    <a:pt x="14157" y="7224"/>
                    <a:pt x="14187" y="6980"/>
                  </a:cubicBezTo>
                  <a:cubicBezTo>
                    <a:pt x="14238" y="5154"/>
                    <a:pt x="14089" y="3588"/>
                    <a:pt x="14140" y="1762"/>
                  </a:cubicBezTo>
                  <a:cubicBezTo>
                    <a:pt x="14147" y="1441"/>
                    <a:pt x="14146" y="1068"/>
                    <a:pt x="14159" y="774"/>
                  </a:cubicBezTo>
                  <a:cubicBezTo>
                    <a:pt x="14172" y="480"/>
                    <a:pt x="14426" y="-12"/>
                    <a:pt x="14219" y="0"/>
                  </a:cubicBezTo>
                  <a:lnTo>
                    <a:pt x="12475" y="52"/>
                  </a:lnTo>
                  <a:cubicBezTo>
                    <a:pt x="12376" y="28"/>
                    <a:pt x="12279" y="116"/>
                    <a:pt x="12242" y="263"/>
                  </a:cubicBezTo>
                  <a:cubicBezTo>
                    <a:pt x="12217" y="366"/>
                    <a:pt x="12226" y="476"/>
                    <a:pt x="12246" y="575"/>
                  </a:cubicBezTo>
                  <a:cubicBezTo>
                    <a:pt x="12266" y="677"/>
                    <a:pt x="12300" y="774"/>
                    <a:pt x="12348" y="860"/>
                  </a:cubicBezTo>
                  <a:cubicBezTo>
                    <a:pt x="13296" y="2921"/>
                    <a:pt x="12401" y="5802"/>
                    <a:pt x="10777" y="5918"/>
                  </a:cubicBezTo>
                  <a:cubicBezTo>
                    <a:pt x="9009" y="6045"/>
                    <a:pt x="7944" y="2906"/>
                    <a:pt x="9004" y="69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endParaRPr lang="ko-KR" altLang="en-US" sz="900" dirty="0"/>
            </a:p>
          </p:txBody>
        </p:sp>
        <p:sp>
          <p:nvSpPr>
            <p:cNvPr id="53" name="Shape 183">
              <a:extLst>
                <a:ext uri="{FF2B5EF4-FFF2-40B4-BE49-F238E27FC236}">
                  <a16:creationId xmlns:a16="http://schemas.microsoft.com/office/drawing/2014/main" id="{94DCD751-5F59-49F1-AA67-7E7DE87B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963" y="2076723"/>
              <a:ext cx="568696" cy="1332844"/>
            </a:xfrm>
            <a:custGeom>
              <a:avLst/>
              <a:gdLst>
                <a:gd name="T0" fmla="*/ 2147483646 w 21356"/>
                <a:gd name="T1" fmla="*/ 2147483646 h 21550"/>
                <a:gd name="T2" fmla="*/ 2147483646 w 21356"/>
                <a:gd name="T3" fmla="*/ 2147483646 h 21550"/>
                <a:gd name="T4" fmla="*/ 2147483646 w 21356"/>
                <a:gd name="T5" fmla="*/ 2147483646 h 21550"/>
                <a:gd name="T6" fmla="*/ 2147483646 w 21356"/>
                <a:gd name="T7" fmla="*/ 2147483646 h 21550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connsiteX0" fmla="*/ 9004 w 21355"/>
                <a:gd name="connsiteY0" fmla="*/ 677 h 21549"/>
                <a:gd name="connsiteX1" fmla="*/ 9073 w 21355"/>
                <a:gd name="connsiteY1" fmla="*/ 472 h 21549"/>
                <a:gd name="connsiteX2" fmla="*/ 9077 w 21355"/>
                <a:gd name="connsiteY2" fmla="*/ 227 h 21549"/>
                <a:gd name="connsiteX3" fmla="*/ 8840 w 21355"/>
                <a:gd name="connsiteY3" fmla="*/ 6 h 21549"/>
                <a:gd name="connsiteX4" fmla="*/ 16071 w 21355"/>
                <a:gd name="connsiteY4" fmla="*/ 72 h 21549"/>
                <a:gd name="connsiteX5" fmla="*/ 4008 w 21355"/>
                <a:gd name="connsiteY5" fmla="*/ 319 h 21549"/>
                <a:gd name="connsiteX6" fmla="*/ 3762 w 21355"/>
                <a:gd name="connsiteY6" fmla="*/ 1184 h 21549"/>
                <a:gd name="connsiteX7" fmla="*/ 3762 w 21355"/>
                <a:gd name="connsiteY7" fmla="*/ 7466 h 21549"/>
                <a:gd name="connsiteX8" fmla="*/ 3759 w 21355"/>
                <a:gd name="connsiteY8" fmla="*/ 7769 h 21549"/>
                <a:gd name="connsiteX9" fmla="*/ 3683 w 21355"/>
                <a:gd name="connsiteY9" fmla="*/ 7990 h 21549"/>
                <a:gd name="connsiteX10" fmla="*/ 3371 w 21355"/>
                <a:gd name="connsiteY10" fmla="*/ 8045 h 21549"/>
                <a:gd name="connsiteX11" fmla="*/ 2 w 21355"/>
                <a:gd name="connsiteY11" fmla="*/ 10579 h 21549"/>
                <a:gd name="connsiteX12" fmla="*/ 3330 w 21355"/>
                <a:gd name="connsiteY12" fmla="*/ 13534 h 21549"/>
                <a:gd name="connsiteX13" fmla="*/ 3571 w 21355"/>
                <a:gd name="connsiteY13" fmla="*/ 13501 h 21549"/>
                <a:gd name="connsiteX14" fmla="*/ 3717 w 21355"/>
                <a:gd name="connsiteY14" fmla="*/ 13688 h 21549"/>
                <a:gd name="connsiteX15" fmla="*/ 3745 w 21355"/>
                <a:gd name="connsiteY15" fmla="*/ 13877 h 21549"/>
                <a:gd name="connsiteX16" fmla="*/ 3750 w 21355"/>
                <a:gd name="connsiteY16" fmla="*/ 14063 h 21549"/>
                <a:gd name="connsiteX17" fmla="*/ 3758 w 21355"/>
                <a:gd name="connsiteY17" fmla="*/ 20177 h 21549"/>
                <a:gd name="connsiteX18" fmla="*/ 3992 w 21355"/>
                <a:gd name="connsiteY18" fmla="*/ 21155 h 21549"/>
                <a:gd name="connsiteX19" fmla="*/ 4279 w 21355"/>
                <a:gd name="connsiteY19" fmla="*/ 21407 h 21549"/>
                <a:gd name="connsiteX20" fmla="*/ 4682 w 21355"/>
                <a:gd name="connsiteY20" fmla="*/ 21479 h 21549"/>
                <a:gd name="connsiteX21" fmla="*/ 8729 w 21355"/>
                <a:gd name="connsiteY21" fmla="*/ 21479 h 21549"/>
                <a:gd name="connsiteX22" fmla="*/ 9080 w 21355"/>
                <a:gd name="connsiteY22" fmla="*/ 21198 h 21549"/>
                <a:gd name="connsiteX23" fmla="*/ 9033 w 21355"/>
                <a:gd name="connsiteY23" fmla="*/ 20673 h 21549"/>
                <a:gd name="connsiteX24" fmla="*/ 10494 w 21355"/>
                <a:gd name="connsiteY24" fmla="*/ 15414 h 21549"/>
                <a:gd name="connsiteX25" fmla="*/ 12284 w 21355"/>
                <a:gd name="connsiteY25" fmla="*/ 20673 h 21549"/>
                <a:gd name="connsiteX26" fmla="*/ 12196 w 21355"/>
                <a:gd name="connsiteY26" fmla="*/ 21249 h 21549"/>
                <a:gd name="connsiteX27" fmla="*/ 12477 w 21355"/>
                <a:gd name="connsiteY27" fmla="*/ 21546 h 21549"/>
                <a:gd name="connsiteX28" fmla="*/ 16613 w 21355"/>
                <a:gd name="connsiteY28" fmla="*/ 21546 h 21549"/>
                <a:gd name="connsiteX29" fmla="*/ 17270 w 21355"/>
                <a:gd name="connsiteY29" fmla="*/ 21151 h 21549"/>
                <a:gd name="connsiteX30" fmla="*/ 17491 w 21355"/>
                <a:gd name="connsiteY30" fmla="*/ 20142 h 21549"/>
                <a:gd name="connsiteX31" fmla="*/ 17478 w 21355"/>
                <a:gd name="connsiteY31" fmla="*/ 14260 h 21549"/>
                <a:gd name="connsiteX32" fmla="*/ 17663 w 21355"/>
                <a:gd name="connsiteY32" fmla="*/ 13742 h 21549"/>
                <a:gd name="connsiteX33" fmla="*/ 18058 w 21355"/>
                <a:gd name="connsiteY33" fmla="*/ 13712 h 21549"/>
                <a:gd name="connsiteX34" fmla="*/ 21344 w 21355"/>
                <a:gd name="connsiteY34" fmla="*/ 10433 h 21549"/>
                <a:gd name="connsiteX35" fmla="*/ 18025 w 21355"/>
                <a:gd name="connsiteY35" fmla="*/ 8004 h 21549"/>
                <a:gd name="connsiteX36" fmla="*/ 17654 w 21355"/>
                <a:gd name="connsiteY36" fmla="*/ 8031 h 21549"/>
                <a:gd name="connsiteX37" fmla="*/ 17470 w 21355"/>
                <a:gd name="connsiteY37" fmla="*/ 7422 h 21549"/>
                <a:gd name="connsiteX38" fmla="*/ 17470 w 21355"/>
                <a:gd name="connsiteY38" fmla="*/ 1234 h 21549"/>
                <a:gd name="connsiteX39" fmla="*/ 17253 w 21355"/>
                <a:gd name="connsiteY39" fmla="*/ 374 h 21549"/>
                <a:gd name="connsiteX40" fmla="*/ 16701 w 21355"/>
                <a:gd name="connsiteY40" fmla="*/ 35 h 21549"/>
                <a:gd name="connsiteX41" fmla="*/ 12475 w 21355"/>
                <a:gd name="connsiteY41" fmla="*/ 35 h 21549"/>
                <a:gd name="connsiteX42" fmla="*/ 12242 w 21355"/>
                <a:gd name="connsiteY42" fmla="*/ 246 h 21549"/>
                <a:gd name="connsiteX43" fmla="*/ 12246 w 21355"/>
                <a:gd name="connsiteY43" fmla="*/ 558 h 21549"/>
                <a:gd name="connsiteX44" fmla="*/ 12348 w 21355"/>
                <a:gd name="connsiteY44" fmla="*/ 843 h 21549"/>
                <a:gd name="connsiteX45" fmla="*/ 10777 w 21355"/>
                <a:gd name="connsiteY45" fmla="*/ 5901 h 21549"/>
                <a:gd name="connsiteX46" fmla="*/ 9004 w 21355"/>
                <a:gd name="connsiteY46" fmla="*/ 677 h 21549"/>
                <a:gd name="connsiteX0" fmla="*/ 9004 w 21355"/>
                <a:gd name="connsiteY0" fmla="*/ 677 h 21549"/>
                <a:gd name="connsiteX1" fmla="*/ 9073 w 21355"/>
                <a:gd name="connsiteY1" fmla="*/ 472 h 21549"/>
                <a:gd name="connsiteX2" fmla="*/ 9077 w 21355"/>
                <a:gd name="connsiteY2" fmla="*/ 227 h 21549"/>
                <a:gd name="connsiteX3" fmla="*/ 8840 w 21355"/>
                <a:gd name="connsiteY3" fmla="*/ 6 h 21549"/>
                <a:gd name="connsiteX4" fmla="*/ 16071 w 21355"/>
                <a:gd name="connsiteY4" fmla="*/ 72 h 21549"/>
                <a:gd name="connsiteX5" fmla="*/ 4008 w 21355"/>
                <a:gd name="connsiteY5" fmla="*/ 319 h 21549"/>
                <a:gd name="connsiteX6" fmla="*/ 3762 w 21355"/>
                <a:gd name="connsiteY6" fmla="*/ 1184 h 21549"/>
                <a:gd name="connsiteX7" fmla="*/ 3762 w 21355"/>
                <a:gd name="connsiteY7" fmla="*/ 7466 h 21549"/>
                <a:gd name="connsiteX8" fmla="*/ 3759 w 21355"/>
                <a:gd name="connsiteY8" fmla="*/ 7769 h 21549"/>
                <a:gd name="connsiteX9" fmla="*/ 3683 w 21355"/>
                <a:gd name="connsiteY9" fmla="*/ 7990 h 21549"/>
                <a:gd name="connsiteX10" fmla="*/ 3371 w 21355"/>
                <a:gd name="connsiteY10" fmla="*/ 8045 h 21549"/>
                <a:gd name="connsiteX11" fmla="*/ 2 w 21355"/>
                <a:gd name="connsiteY11" fmla="*/ 10579 h 21549"/>
                <a:gd name="connsiteX12" fmla="*/ 3330 w 21355"/>
                <a:gd name="connsiteY12" fmla="*/ 13534 h 21549"/>
                <a:gd name="connsiteX13" fmla="*/ 3571 w 21355"/>
                <a:gd name="connsiteY13" fmla="*/ 13501 h 21549"/>
                <a:gd name="connsiteX14" fmla="*/ 3717 w 21355"/>
                <a:gd name="connsiteY14" fmla="*/ 13688 h 21549"/>
                <a:gd name="connsiteX15" fmla="*/ 3745 w 21355"/>
                <a:gd name="connsiteY15" fmla="*/ 13877 h 21549"/>
                <a:gd name="connsiteX16" fmla="*/ 3750 w 21355"/>
                <a:gd name="connsiteY16" fmla="*/ 14063 h 21549"/>
                <a:gd name="connsiteX17" fmla="*/ 3758 w 21355"/>
                <a:gd name="connsiteY17" fmla="*/ 20177 h 21549"/>
                <a:gd name="connsiteX18" fmla="*/ 3992 w 21355"/>
                <a:gd name="connsiteY18" fmla="*/ 21155 h 21549"/>
                <a:gd name="connsiteX19" fmla="*/ 4279 w 21355"/>
                <a:gd name="connsiteY19" fmla="*/ 21407 h 21549"/>
                <a:gd name="connsiteX20" fmla="*/ 4682 w 21355"/>
                <a:gd name="connsiteY20" fmla="*/ 21479 h 21549"/>
                <a:gd name="connsiteX21" fmla="*/ 8729 w 21355"/>
                <a:gd name="connsiteY21" fmla="*/ 21479 h 21549"/>
                <a:gd name="connsiteX22" fmla="*/ 9080 w 21355"/>
                <a:gd name="connsiteY22" fmla="*/ 21198 h 21549"/>
                <a:gd name="connsiteX23" fmla="*/ 9033 w 21355"/>
                <a:gd name="connsiteY23" fmla="*/ 20673 h 21549"/>
                <a:gd name="connsiteX24" fmla="*/ 10494 w 21355"/>
                <a:gd name="connsiteY24" fmla="*/ 15414 h 21549"/>
                <a:gd name="connsiteX25" fmla="*/ 12284 w 21355"/>
                <a:gd name="connsiteY25" fmla="*/ 20673 h 21549"/>
                <a:gd name="connsiteX26" fmla="*/ 12196 w 21355"/>
                <a:gd name="connsiteY26" fmla="*/ 21249 h 21549"/>
                <a:gd name="connsiteX27" fmla="*/ 12477 w 21355"/>
                <a:gd name="connsiteY27" fmla="*/ 21546 h 21549"/>
                <a:gd name="connsiteX28" fmla="*/ 16613 w 21355"/>
                <a:gd name="connsiteY28" fmla="*/ 21546 h 21549"/>
                <a:gd name="connsiteX29" fmla="*/ 17270 w 21355"/>
                <a:gd name="connsiteY29" fmla="*/ 21151 h 21549"/>
                <a:gd name="connsiteX30" fmla="*/ 17491 w 21355"/>
                <a:gd name="connsiteY30" fmla="*/ 20142 h 21549"/>
                <a:gd name="connsiteX31" fmla="*/ 17478 w 21355"/>
                <a:gd name="connsiteY31" fmla="*/ 14260 h 21549"/>
                <a:gd name="connsiteX32" fmla="*/ 17663 w 21355"/>
                <a:gd name="connsiteY32" fmla="*/ 13742 h 21549"/>
                <a:gd name="connsiteX33" fmla="*/ 18058 w 21355"/>
                <a:gd name="connsiteY33" fmla="*/ 13712 h 21549"/>
                <a:gd name="connsiteX34" fmla="*/ 21344 w 21355"/>
                <a:gd name="connsiteY34" fmla="*/ 10433 h 21549"/>
                <a:gd name="connsiteX35" fmla="*/ 18025 w 21355"/>
                <a:gd name="connsiteY35" fmla="*/ 8004 h 21549"/>
                <a:gd name="connsiteX36" fmla="*/ 17654 w 21355"/>
                <a:gd name="connsiteY36" fmla="*/ 8031 h 21549"/>
                <a:gd name="connsiteX37" fmla="*/ 17470 w 21355"/>
                <a:gd name="connsiteY37" fmla="*/ 7422 h 21549"/>
                <a:gd name="connsiteX38" fmla="*/ 17470 w 21355"/>
                <a:gd name="connsiteY38" fmla="*/ 1234 h 21549"/>
                <a:gd name="connsiteX39" fmla="*/ 17253 w 21355"/>
                <a:gd name="connsiteY39" fmla="*/ 374 h 21549"/>
                <a:gd name="connsiteX40" fmla="*/ 16701 w 21355"/>
                <a:gd name="connsiteY40" fmla="*/ 35 h 21549"/>
                <a:gd name="connsiteX41" fmla="*/ 12475 w 21355"/>
                <a:gd name="connsiteY41" fmla="*/ 35 h 21549"/>
                <a:gd name="connsiteX42" fmla="*/ 12242 w 21355"/>
                <a:gd name="connsiteY42" fmla="*/ 246 h 21549"/>
                <a:gd name="connsiteX43" fmla="*/ 12246 w 21355"/>
                <a:gd name="connsiteY43" fmla="*/ 558 h 21549"/>
                <a:gd name="connsiteX44" fmla="*/ 15835 w 21355"/>
                <a:gd name="connsiteY44" fmla="*/ 1042 h 21549"/>
                <a:gd name="connsiteX45" fmla="*/ 10777 w 21355"/>
                <a:gd name="connsiteY45" fmla="*/ 5901 h 21549"/>
                <a:gd name="connsiteX46" fmla="*/ 9004 w 21355"/>
                <a:gd name="connsiteY46" fmla="*/ 677 h 21549"/>
                <a:gd name="connsiteX0" fmla="*/ 15892 w 21355"/>
                <a:gd name="connsiteY0" fmla="*/ 544 h 21549"/>
                <a:gd name="connsiteX1" fmla="*/ 9073 w 21355"/>
                <a:gd name="connsiteY1" fmla="*/ 472 h 21549"/>
                <a:gd name="connsiteX2" fmla="*/ 9077 w 21355"/>
                <a:gd name="connsiteY2" fmla="*/ 227 h 21549"/>
                <a:gd name="connsiteX3" fmla="*/ 8840 w 21355"/>
                <a:gd name="connsiteY3" fmla="*/ 6 h 21549"/>
                <a:gd name="connsiteX4" fmla="*/ 16071 w 21355"/>
                <a:gd name="connsiteY4" fmla="*/ 72 h 21549"/>
                <a:gd name="connsiteX5" fmla="*/ 4008 w 21355"/>
                <a:gd name="connsiteY5" fmla="*/ 319 h 21549"/>
                <a:gd name="connsiteX6" fmla="*/ 3762 w 21355"/>
                <a:gd name="connsiteY6" fmla="*/ 1184 h 21549"/>
                <a:gd name="connsiteX7" fmla="*/ 3762 w 21355"/>
                <a:gd name="connsiteY7" fmla="*/ 7466 h 21549"/>
                <a:gd name="connsiteX8" fmla="*/ 3759 w 21355"/>
                <a:gd name="connsiteY8" fmla="*/ 7769 h 21549"/>
                <a:gd name="connsiteX9" fmla="*/ 3683 w 21355"/>
                <a:gd name="connsiteY9" fmla="*/ 7990 h 21549"/>
                <a:gd name="connsiteX10" fmla="*/ 3371 w 21355"/>
                <a:gd name="connsiteY10" fmla="*/ 8045 h 21549"/>
                <a:gd name="connsiteX11" fmla="*/ 2 w 21355"/>
                <a:gd name="connsiteY11" fmla="*/ 10579 h 21549"/>
                <a:gd name="connsiteX12" fmla="*/ 3330 w 21355"/>
                <a:gd name="connsiteY12" fmla="*/ 13534 h 21549"/>
                <a:gd name="connsiteX13" fmla="*/ 3571 w 21355"/>
                <a:gd name="connsiteY13" fmla="*/ 13501 h 21549"/>
                <a:gd name="connsiteX14" fmla="*/ 3717 w 21355"/>
                <a:gd name="connsiteY14" fmla="*/ 13688 h 21549"/>
                <a:gd name="connsiteX15" fmla="*/ 3745 w 21355"/>
                <a:gd name="connsiteY15" fmla="*/ 13877 h 21549"/>
                <a:gd name="connsiteX16" fmla="*/ 3750 w 21355"/>
                <a:gd name="connsiteY16" fmla="*/ 14063 h 21549"/>
                <a:gd name="connsiteX17" fmla="*/ 3758 w 21355"/>
                <a:gd name="connsiteY17" fmla="*/ 20177 h 21549"/>
                <a:gd name="connsiteX18" fmla="*/ 3992 w 21355"/>
                <a:gd name="connsiteY18" fmla="*/ 21155 h 21549"/>
                <a:gd name="connsiteX19" fmla="*/ 4279 w 21355"/>
                <a:gd name="connsiteY19" fmla="*/ 21407 h 21549"/>
                <a:gd name="connsiteX20" fmla="*/ 4682 w 21355"/>
                <a:gd name="connsiteY20" fmla="*/ 21479 h 21549"/>
                <a:gd name="connsiteX21" fmla="*/ 8729 w 21355"/>
                <a:gd name="connsiteY21" fmla="*/ 21479 h 21549"/>
                <a:gd name="connsiteX22" fmla="*/ 9080 w 21355"/>
                <a:gd name="connsiteY22" fmla="*/ 21198 h 21549"/>
                <a:gd name="connsiteX23" fmla="*/ 9033 w 21355"/>
                <a:gd name="connsiteY23" fmla="*/ 20673 h 21549"/>
                <a:gd name="connsiteX24" fmla="*/ 10494 w 21355"/>
                <a:gd name="connsiteY24" fmla="*/ 15414 h 21549"/>
                <a:gd name="connsiteX25" fmla="*/ 12284 w 21355"/>
                <a:gd name="connsiteY25" fmla="*/ 20673 h 21549"/>
                <a:gd name="connsiteX26" fmla="*/ 12196 w 21355"/>
                <a:gd name="connsiteY26" fmla="*/ 21249 h 21549"/>
                <a:gd name="connsiteX27" fmla="*/ 12477 w 21355"/>
                <a:gd name="connsiteY27" fmla="*/ 21546 h 21549"/>
                <a:gd name="connsiteX28" fmla="*/ 16613 w 21355"/>
                <a:gd name="connsiteY28" fmla="*/ 21546 h 21549"/>
                <a:gd name="connsiteX29" fmla="*/ 17270 w 21355"/>
                <a:gd name="connsiteY29" fmla="*/ 21151 h 21549"/>
                <a:gd name="connsiteX30" fmla="*/ 17491 w 21355"/>
                <a:gd name="connsiteY30" fmla="*/ 20142 h 21549"/>
                <a:gd name="connsiteX31" fmla="*/ 17478 w 21355"/>
                <a:gd name="connsiteY31" fmla="*/ 14260 h 21549"/>
                <a:gd name="connsiteX32" fmla="*/ 17663 w 21355"/>
                <a:gd name="connsiteY32" fmla="*/ 13742 h 21549"/>
                <a:gd name="connsiteX33" fmla="*/ 18058 w 21355"/>
                <a:gd name="connsiteY33" fmla="*/ 13712 h 21549"/>
                <a:gd name="connsiteX34" fmla="*/ 21344 w 21355"/>
                <a:gd name="connsiteY34" fmla="*/ 10433 h 21549"/>
                <a:gd name="connsiteX35" fmla="*/ 18025 w 21355"/>
                <a:gd name="connsiteY35" fmla="*/ 8004 h 21549"/>
                <a:gd name="connsiteX36" fmla="*/ 17654 w 21355"/>
                <a:gd name="connsiteY36" fmla="*/ 8031 h 21549"/>
                <a:gd name="connsiteX37" fmla="*/ 17470 w 21355"/>
                <a:gd name="connsiteY37" fmla="*/ 7422 h 21549"/>
                <a:gd name="connsiteX38" fmla="*/ 17470 w 21355"/>
                <a:gd name="connsiteY38" fmla="*/ 1234 h 21549"/>
                <a:gd name="connsiteX39" fmla="*/ 17253 w 21355"/>
                <a:gd name="connsiteY39" fmla="*/ 374 h 21549"/>
                <a:gd name="connsiteX40" fmla="*/ 16701 w 21355"/>
                <a:gd name="connsiteY40" fmla="*/ 35 h 21549"/>
                <a:gd name="connsiteX41" fmla="*/ 12475 w 21355"/>
                <a:gd name="connsiteY41" fmla="*/ 35 h 21549"/>
                <a:gd name="connsiteX42" fmla="*/ 12242 w 21355"/>
                <a:gd name="connsiteY42" fmla="*/ 246 h 21549"/>
                <a:gd name="connsiteX43" fmla="*/ 12246 w 21355"/>
                <a:gd name="connsiteY43" fmla="*/ 558 h 21549"/>
                <a:gd name="connsiteX44" fmla="*/ 15835 w 21355"/>
                <a:gd name="connsiteY44" fmla="*/ 1042 h 21549"/>
                <a:gd name="connsiteX45" fmla="*/ 10777 w 21355"/>
                <a:gd name="connsiteY45" fmla="*/ 5901 h 21549"/>
                <a:gd name="connsiteX46" fmla="*/ 15892 w 21355"/>
                <a:gd name="connsiteY46" fmla="*/ 544 h 21549"/>
                <a:gd name="connsiteX0" fmla="*/ 15892 w 21355"/>
                <a:gd name="connsiteY0" fmla="*/ 565 h 21570"/>
                <a:gd name="connsiteX1" fmla="*/ 9073 w 21355"/>
                <a:gd name="connsiteY1" fmla="*/ 493 h 21570"/>
                <a:gd name="connsiteX2" fmla="*/ 15370 w 21355"/>
                <a:gd name="connsiteY2" fmla="*/ 115 h 21570"/>
                <a:gd name="connsiteX3" fmla="*/ 8840 w 21355"/>
                <a:gd name="connsiteY3" fmla="*/ 27 h 21570"/>
                <a:gd name="connsiteX4" fmla="*/ 16071 w 21355"/>
                <a:gd name="connsiteY4" fmla="*/ 93 h 21570"/>
                <a:gd name="connsiteX5" fmla="*/ 4008 w 21355"/>
                <a:gd name="connsiteY5" fmla="*/ 340 h 21570"/>
                <a:gd name="connsiteX6" fmla="*/ 3762 w 21355"/>
                <a:gd name="connsiteY6" fmla="*/ 1205 h 21570"/>
                <a:gd name="connsiteX7" fmla="*/ 3762 w 21355"/>
                <a:gd name="connsiteY7" fmla="*/ 7487 h 21570"/>
                <a:gd name="connsiteX8" fmla="*/ 3759 w 21355"/>
                <a:gd name="connsiteY8" fmla="*/ 7790 h 21570"/>
                <a:gd name="connsiteX9" fmla="*/ 3683 w 21355"/>
                <a:gd name="connsiteY9" fmla="*/ 8011 h 21570"/>
                <a:gd name="connsiteX10" fmla="*/ 3371 w 21355"/>
                <a:gd name="connsiteY10" fmla="*/ 8066 h 21570"/>
                <a:gd name="connsiteX11" fmla="*/ 2 w 21355"/>
                <a:gd name="connsiteY11" fmla="*/ 10600 h 21570"/>
                <a:gd name="connsiteX12" fmla="*/ 3330 w 21355"/>
                <a:gd name="connsiteY12" fmla="*/ 13555 h 21570"/>
                <a:gd name="connsiteX13" fmla="*/ 3571 w 21355"/>
                <a:gd name="connsiteY13" fmla="*/ 13522 h 21570"/>
                <a:gd name="connsiteX14" fmla="*/ 3717 w 21355"/>
                <a:gd name="connsiteY14" fmla="*/ 13709 h 21570"/>
                <a:gd name="connsiteX15" fmla="*/ 3745 w 21355"/>
                <a:gd name="connsiteY15" fmla="*/ 13898 h 21570"/>
                <a:gd name="connsiteX16" fmla="*/ 3750 w 21355"/>
                <a:gd name="connsiteY16" fmla="*/ 14084 h 21570"/>
                <a:gd name="connsiteX17" fmla="*/ 3758 w 21355"/>
                <a:gd name="connsiteY17" fmla="*/ 20198 h 21570"/>
                <a:gd name="connsiteX18" fmla="*/ 3992 w 21355"/>
                <a:gd name="connsiteY18" fmla="*/ 21176 h 21570"/>
                <a:gd name="connsiteX19" fmla="*/ 4279 w 21355"/>
                <a:gd name="connsiteY19" fmla="*/ 21428 h 21570"/>
                <a:gd name="connsiteX20" fmla="*/ 4682 w 21355"/>
                <a:gd name="connsiteY20" fmla="*/ 21500 h 21570"/>
                <a:gd name="connsiteX21" fmla="*/ 8729 w 21355"/>
                <a:gd name="connsiteY21" fmla="*/ 21500 h 21570"/>
                <a:gd name="connsiteX22" fmla="*/ 9080 w 21355"/>
                <a:gd name="connsiteY22" fmla="*/ 21219 h 21570"/>
                <a:gd name="connsiteX23" fmla="*/ 9033 w 21355"/>
                <a:gd name="connsiteY23" fmla="*/ 20694 h 21570"/>
                <a:gd name="connsiteX24" fmla="*/ 10494 w 21355"/>
                <a:gd name="connsiteY24" fmla="*/ 15435 h 21570"/>
                <a:gd name="connsiteX25" fmla="*/ 12284 w 21355"/>
                <a:gd name="connsiteY25" fmla="*/ 20694 h 21570"/>
                <a:gd name="connsiteX26" fmla="*/ 12196 w 21355"/>
                <a:gd name="connsiteY26" fmla="*/ 21270 h 21570"/>
                <a:gd name="connsiteX27" fmla="*/ 12477 w 21355"/>
                <a:gd name="connsiteY27" fmla="*/ 21567 h 21570"/>
                <a:gd name="connsiteX28" fmla="*/ 16613 w 21355"/>
                <a:gd name="connsiteY28" fmla="*/ 21567 h 21570"/>
                <a:gd name="connsiteX29" fmla="*/ 17270 w 21355"/>
                <a:gd name="connsiteY29" fmla="*/ 21172 h 21570"/>
                <a:gd name="connsiteX30" fmla="*/ 17491 w 21355"/>
                <a:gd name="connsiteY30" fmla="*/ 20163 h 21570"/>
                <a:gd name="connsiteX31" fmla="*/ 17478 w 21355"/>
                <a:gd name="connsiteY31" fmla="*/ 14281 h 21570"/>
                <a:gd name="connsiteX32" fmla="*/ 17663 w 21355"/>
                <a:gd name="connsiteY32" fmla="*/ 13763 h 21570"/>
                <a:gd name="connsiteX33" fmla="*/ 18058 w 21355"/>
                <a:gd name="connsiteY33" fmla="*/ 13733 h 21570"/>
                <a:gd name="connsiteX34" fmla="*/ 21344 w 21355"/>
                <a:gd name="connsiteY34" fmla="*/ 10454 h 21570"/>
                <a:gd name="connsiteX35" fmla="*/ 18025 w 21355"/>
                <a:gd name="connsiteY35" fmla="*/ 8025 h 21570"/>
                <a:gd name="connsiteX36" fmla="*/ 17654 w 21355"/>
                <a:gd name="connsiteY36" fmla="*/ 8052 h 21570"/>
                <a:gd name="connsiteX37" fmla="*/ 17470 w 21355"/>
                <a:gd name="connsiteY37" fmla="*/ 7443 h 21570"/>
                <a:gd name="connsiteX38" fmla="*/ 17470 w 21355"/>
                <a:gd name="connsiteY38" fmla="*/ 1255 h 21570"/>
                <a:gd name="connsiteX39" fmla="*/ 17253 w 21355"/>
                <a:gd name="connsiteY39" fmla="*/ 395 h 21570"/>
                <a:gd name="connsiteX40" fmla="*/ 16701 w 21355"/>
                <a:gd name="connsiteY40" fmla="*/ 56 h 21570"/>
                <a:gd name="connsiteX41" fmla="*/ 12475 w 21355"/>
                <a:gd name="connsiteY41" fmla="*/ 56 h 21570"/>
                <a:gd name="connsiteX42" fmla="*/ 12242 w 21355"/>
                <a:gd name="connsiteY42" fmla="*/ 267 h 21570"/>
                <a:gd name="connsiteX43" fmla="*/ 12246 w 21355"/>
                <a:gd name="connsiteY43" fmla="*/ 579 h 21570"/>
                <a:gd name="connsiteX44" fmla="*/ 15835 w 21355"/>
                <a:gd name="connsiteY44" fmla="*/ 1063 h 21570"/>
                <a:gd name="connsiteX45" fmla="*/ 10777 w 21355"/>
                <a:gd name="connsiteY45" fmla="*/ 5922 h 21570"/>
                <a:gd name="connsiteX46" fmla="*/ 15892 w 21355"/>
                <a:gd name="connsiteY46" fmla="*/ 565 h 21570"/>
                <a:gd name="connsiteX0" fmla="*/ 15892 w 21355"/>
                <a:gd name="connsiteY0" fmla="*/ 565 h 21570"/>
                <a:gd name="connsiteX1" fmla="*/ 15536 w 21355"/>
                <a:gd name="connsiteY1" fmla="*/ 692 h 21570"/>
                <a:gd name="connsiteX2" fmla="*/ 15370 w 21355"/>
                <a:gd name="connsiteY2" fmla="*/ 115 h 21570"/>
                <a:gd name="connsiteX3" fmla="*/ 8840 w 21355"/>
                <a:gd name="connsiteY3" fmla="*/ 27 h 21570"/>
                <a:gd name="connsiteX4" fmla="*/ 16071 w 21355"/>
                <a:gd name="connsiteY4" fmla="*/ 93 h 21570"/>
                <a:gd name="connsiteX5" fmla="*/ 4008 w 21355"/>
                <a:gd name="connsiteY5" fmla="*/ 340 h 21570"/>
                <a:gd name="connsiteX6" fmla="*/ 3762 w 21355"/>
                <a:gd name="connsiteY6" fmla="*/ 1205 h 21570"/>
                <a:gd name="connsiteX7" fmla="*/ 3762 w 21355"/>
                <a:gd name="connsiteY7" fmla="*/ 7487 h 21570"/>
                <a:gd name="connsiteX8" fmla="*/ 3759 w 21355"/>
                <a:gd name="connsiteY8" fmla="*/ 7790 h 21570"/>
                <a:gd name="connsiteX9" fmla="*/ 3683 w 21355"/>
                <a:gd name="connsiteY9" fmla="*/ 8011 h 21570"/>
                <a:gd name="connsiteX10" fmla="*/ 3371 w 21355"/>
                <a:gd name="connsiteY10" fmla="*/ 8066 h 21570"/>
                <a:gd name="connsiteX11" fmla="*/ 2 w 21355"/>
                <a:gd name="connsiteY11" fmla="*/ 10600 h 21570"/>
                <a:gd name="connsiteX12" fmla="*/ 3330 w 21355"/>
                <a:gd name="connsiteY12" fmla="*/ 13555 h 21570"/>
                <a:gd name="connsiteX13" fmla="*/ 3571 w 21355"/>
                <a:gd name="connsiteY13" fmla="*/ 13522 h 21570"/>
                <a:gd name="connsiteX14" fmla="*/ 3717 w 21355"/>
                <a:gd name="connsiteY14" fmla="*/ 13709 h 21570"/>
                <a:gd name="connsiteX15" fmla="*/ 3745 w 21355"/>
                <a:gd name="connsiteY15" fmla="*/ 13898 h 21570"/>
                <a:gd name="connsiteX16" fmla="*/ 3750 w 21355"/>
                <a:gd name="connsiteY16" fmla="*/ 14084 h 21570"/>
                <a:gd name="connsiteX17" fmla="*/ 3758 w 21355"/>
                <a:gd name="connsiteY17" fmla="*/ 20198 h 21570"/>
                <a:gd name="connsiteX18" fmla="*/ 3992 w 21355"/>
                <a:gd name="connsiteY18" fmla="*/ 21176 h 21570"/>
                <a:gd name="connsiteX19" fmla="*/ 4279 w 21355"/>
                <a:gd name="connsiteY19" fmla="*/ 21428 h 21570"/>
                <a:gd name="connsiteX20" fmla="*/ 4682 w 21355"/>
                <a:gd name="connsiteY20" fmla="*/ 21500 h 21570"/>
                <a:gd name="connsiteX21" fmla="*/ 8729 w 21355"/>
                <a:gd name="connsiteY21" fmla="*/ 21500 h 21570"/>
                <a:gd name="connsiteX22" fmla="*/ 9080 w 21355"/>
                <a:gd name="connsiteY22" fmla="*/ 21219 h 21570"/>
                <a:gd name="connsiteX23" fmla="*/ 9033 w 21355"/>
                <a:gd name="connsiteY23" fmla="*/ 20694 h 21570"/>
                <a:gd name="connsiteX24" fmla="*/ 10494 w 21355"/>
                <a:gd name="connsiteY24" fmla="*/ 15435 h 21570"/>
                <a:gd name="connsiteX25" fmla="*/ 12284 w 21355"/>
                <a:gd name="connsiteY25" fmla="*/ 20694 h 21570"/>
                <a:gd name="connsiteX26" fmla="*/ 12196 w 21355"/>
                <a:gd name="connsiteY26" fmla="*/ 21270 h 21570"/>
                <a:gd name="connsiteX27" fmla="*/ 12477 w 21355"/>
                <a:gd name="connsiteY27" fmla="*/ 21567 h 21570"/>
                <a:gd name="connsiteX28" fmla="*/ 16613 w 21355"/>
                <a:gd name="connsiteY28" fmla="*/ 21567 h 21570"/>
                <a:gd name="connsiteX29" fmla="*/ 17270 w 21355"/>
                <a:gd name="connsiteY29" fmla="*/ 21172 h 21570"/>
                <a:gd name="connsiteX30" fmla="*/ 17491 w 21355"/>
                <a:gd name="connsiteY30" fmla="*/ 20163 h 21570"/>
                <a:gd name="connsiteX31" fmla="*/ 17478 w 21355"/>
                <a:gd name="connsiteY31" fmla="*/ 14281 h 21570"/>
                <a:gd name="connsiteX32" fmla="*/ 17663 w 21355"/>
                <a:gd name="connsiteY32" fmla="*/ 13763 h 21570"/>
                <a:gd name="connsiteX33" fmla="*/ 18058 w 21355"/>
                <a:gd name="connsiteY33" fmla="*/ 13733 h 21570"/>
                <a:gd name="connsiteX34" fmla="*/ 21344 w 21355"/>
                <a:gd name="connsiteY34" fmla="*/ 10454 h 21570"/>
                <a:gd name="connsiteX35" fmla="*/ 18025 w 21355"/>
                <a:gd name="connsiteY35" fmla="*/ 8025 h 21570"/>
                <a:gd name="connsiteX36" fmla="*/ 17654 w 21355"/>
                <a:gd name="connsiteY36" fmla="*/ 8052 h 21570"/>
                <a:gd name="connsiteX37" fmla="*/ 17470 w 21355"/>
                <a:gd name="connsiteY37" fmla="*/ 7443 h 21570"/>
                <a:gd name="connsiteX38" fmla="*/ 17470 w 21355"/>
                <a:gd name="connsiteY38" fmla="*/ 1255 h 21570"/>
                <a:gd name="connsiteX39" fmla="*/ 17253 w 21355"/>
                <a:gd name="connsiteY39" fmla="*/ 395 h 21570"/>
                <a:gd name="connsiteX40" fmla="*/ 16701 w 21355"/>
                <a:gd name="connsiteY40" fmla="*/ 56 h 21570"/>
                <a:gd name="connsiteX41" fmla="*/ 12475 w 21355"/>
                <a:gd name="connsiteY41" fmla="*/ 56 h 21570"/>
                <a:gd name="connsiteX42" fmla="*/ 12242 w 21355"/>
                <a:gd name="connsiteY42" fmla="*/ 267 h 21570"/>
                <a:gd name="connsiteX43" fmla="*/ 12246 w 21355"/>
                <a:gd name="connsiteY43" fmla="*/ 579 h 21570"/>
                <a:gd name="connsiteX44" fmla="*/ 15835 w 21355"/>
                <a:gd name="connsiteY44" fmla="*/ 1063 h 21570"/>
                <a:gd name="connsiteX45" fmla="*/ 10777 w 21355"/>
                <a:gd name="connsiteY45" fmla="*/ 5922 h 21570"/>
                <a:gd name="connsiteX46" fmla="*/ 15892 w 21355"/>
                <a:gd name="connsiteY46" fmla="*/ 565 h 21570"/>
                <a:gd name="connsiteX0" fmla="*/ 15892 w 21355"/>
                <a:gd name="connsiteY0" fmla="*/ 565 h 21570"/>
                <a:gd name="connsiteX1" fmla="*/ 15536 w 21355"/>
                <a:gd name="connsiteY1" fmla="*/ 692 h 21570"/>
                <a:gd name="connsiteX2" fmla="*/ 15370 w 21355"/>
                <a:gd name="connsiteY2" fmla="*/ 115 h 21570"/>
                <a:gd name="connsiteX3" fmla="*/ 8840 w 21355"/>
                <a:gd name="connsiteY3" fmla="*/ 27 h 21570"/>
                <a:gd name="connsiteX4" fmla="*/ 16071 w 21355"/>
                <a:gd name="connsiteY4" fmla="*/ 93 h 21570"/>
                <a:gd name="connsiteX5" fmla="*/ 4008 w 21355"/>
                <a:gd name="connsiteY5" fmla="*/ 340 h 21570"/>
                <a:gd name="connsiteX6" fmla="*/ 3762 w 21355"/>
                <a:gd name="connsiteY6" fmla="*/ 1205 h 21570"/>
                <a:gd name="connsiteX7" fmla="*/ 3762 w 21355"/>
                <a:gd name="connsiteY7" fmla="*/ 7487 h 21570"/>
                <a:gd name="connsiteX8" fmla="*/ 3759 w 21355"/>
                <a:gd name="connsiteY8" fmla="*/ 7790 h 21570"/>
                <a:gd name="connsiteX9" fmla="*/ 3683 w 21355"/>
                <a:gd name="connsiteY9" fmla="*/ 8011 h 21570"/>
                <a:gd name="connsiteX10" fmla="*/ 3371 w 21355"/>
                <a:gd name="connsiteY10" fmla="*/ 8066 h 21570"/>
                <a:gd name="connsiteX11" fmla="*/ 2 w 21355"/>
                <a:gd name="connsiteY11" fmla="*/ 10600 h 21570"/>
                <a:gd name="connsiteX12" fmla="*/ 3330 w 21355"/>
                <a:gd name="connsiteY12" fmla="*/ 13555 h 21570"/>
                <a:gd name="connsiteX13" fmla="*/ 3571 w 21355"/>
                <a:gd name="connsiteY13" fmla="*/ 13522 h 21570"/>
                <a:gd name="connsiteX14" fmla="*/ 3717 w 21355"/>
                <a:gd name="connsiteY14" fmla="*/ 13709 h 21570"/>
                <a:gd name="connsiteX15" fmla="*/ 3745 w 21355"/>
                <a:gd name="connsiteY15" fmla="*/ 13898 h 21570"/>
                <a:gd name="connsiteX16" fmla="*/ 3750 w 21355"/>
                <a:gd name="connsiteY16" fmla="*/ 14084 h 21570"/>
                <a:gd name="connsiteX17" fmla="*/ 3758 w 21355"/>
                <a:gd name="connsiteY17" fmla="*/ 20198 h 21570"/>
                <a:gd name="connsiteX18" fmla="*/ 3992 w 21355"/>
                <a:gd name="connsiteY18" fmla="*/ 21176 h 21570"/>
                <a:gd name="connsiteX19" fmla="*/ 4279 w 21355"/>
                <a:gd name="connsiteY19" fmla="*/ 21428 h 21570"/>
                <a:gd name="connsiteX20" fmla="*/ 4682 w 21355"/>
                <a:gd name="connsiteY20" fmla="*/ 21500 h 21570"/>
                <a:gd name="connsiteX21" fmla="*/ 8729 w 21355"/>
                <a:gd name="connsiteY21" fmla="*/ 21500 h 21570"/>
                <a:gd name="connsiteX22" fmla="*/ 9080 w 21355"/>
                <a:gd name="connsiteY22" fmla="*/ 21219 h 21570"/>
                <a:gd name="connsiteX23" fmla="*/ 9033 w 21355"/>
                <a:gd name="connsiteY23" fmla="*/ 20694 h 21570"/>
                <a:gd name="connsiteX24" fmla="*/ 10494 w 21355"/>
                <a:gd name="connsiteY24" fmla="*/ 15435 h 21570"/>
                <a:gd name="connsiteX25" fmla="*/ 12284 w 21355"/>
                <a:gd name="connsiteY25" fmla="*/ 20694 h 21570"/>
                <a:gd name="connsiteX26" fmla="*/ 12196 w 21355"/>
                <a:gd name="connsiteY26" fmla="*/ 21270 h 21570"/>
                <a:gd name="connsiteX27" fmla="*/ 12477 w 21355"/>
                <a:gd name="connsiteY27" fmla="*/ 21567 h 21570"/>
                <a:gd name="connsiteX28" fmla="*/ 16613 w 21355"/>
                <a:gd name="connsiteY28" fmla="*/ 21567 h 21570"/>
                <a:gd name="connsiteX29" fmla="*/ 17270 w 21355"/>
                <a:gd name="connsiteY29" fmla="*/ 21172 h 21570"/>
                <a:gd name="connsiteX30" fmla="*/ 17491 w 21355"/>
                <a:gd name="connsiteY30" fmla="*/ 20163 h 21570"/>
                <a:gd name="connsiteX31" fmla="*/ 17478 w 21355"/>
                <a:gd name="connsiteY31" fmla="*/ 14281 h 21570"/>
                <a:gd name="connsiteX32" fmla="*/ 17663 w 21355"/>
                <a:gd name="connsiteY32" fmla="*/ 13763 h 21570"/>
                <a:gd name="connsiteX33" fmla="*/ 18058 w 21355"/>
                <a:gd name="connsiteY33" fmla="*/ 13733 h 21570"/>
                <a:gd name="connsiteX34" fmla="*/ 21344 w 21355"/>
                <a:gd name="connsiteY34" fmla="*/ 10454 h 21570"/>
                <a:gd name="connsiteX35" fmla="*/ 18025 w 21355"/>
                <a:gd name="connsiteY35" fmla="*/ 8025 h 21570"/>
                <a:gd name="connsiteX36" fmla="*/ 17654 w 21355"/>
                <a:gd name="connsiteY36" fmla="*/ 8052 h 21570"/>
                <a:gd name="connsiteX37" fmla="*/ 17470 w 21355"/>
                <a:gd name="connsiteY37" fmla="*/ 7443 h 21570"/>
                <a:gd name="connsiteX38" fmla="*/ 17470 w 21355"/>
                <a:gd name="connsiteY38" fmla="*/ 1255 h 21570"/>
                <a:gd name="connsiteX39" fmla="*/ 17253 w 21355"/>
                <a:gd name="connsiteY39" fmla="*/ 395 h 21570"/>
                <a:gd name="connsiteX40" fmla="*/ 16701 w 21355"/>
                <a:gd name="connsiteY40" fmla="*/ 56 h 21570"/>
                <a:gd name="connsiteX41" fmla="*/ 12475 w 21355"/>
                <a:gd name="connsiteY41" fmla="*/ 56 h 21570"/>
                <a:gd name="connsiteX42" fmla="*/ 12242 w 21355"/>
                <a:gd name="connsiteY42" fmla="*/ 267 h 21570"/>
                <a:gd name="connsiteX43" fmla="*/ 12246 w 21355"/>
                <a:gd name="connsiteY43" fmla="*/ 579 h 21570"/>
                <a:gd name="connsiteX44" fmla="*/ 15835 w 21355"/>
                <a:gd name="connsiteY44" fmla="*/ 1063 h 21570"/>
                <a:gd name="connsiteX45" fmla="*/ 10649 w 21355"/>
                <a:gd name="connsiteY45" fmla="*/ 8709 h 21570"/>
                <a:gd name="connsiteX46" fmla="*/ 15892 w 21355"/>
                <a:gd name="connsiteY46" fmla="*/ 565 h 21570"/>
                <a:gd name="connsiteX0" fmla="*/ 15892 w 21355"/>
                <a:gd name="connsiteY0" fmla="*/ 565 h 21570"/>
                <a:gd name="connsiteX1" fmla="*/ 15536 w 21355"/>
                <a:gd name="connsiteY1" fmla="*/ 692 h 21570"/>
                <a:gd name="connsiteX2" fmla="*/ 15370 w 21355"/>
                <a:gd name="connsiteY2" fmla="*/ 115 h 21570"/>
                <a:gd name="connsiteX3" fmla="*/ 8840 w 21355"/>
                <a:gd name="connsiteY3" fmla="*/ 27 h 21570"/>
                <a:gd name="connsiteX4" fmla="*/ 16071 w 21355"/>
                <a:gd name="connsiteY4" fmla="*/ 93 h 21570"/>
                <a:gd name="connsiteX5" fmla="*/ 4008 w 21355"/>
                <a:gd name="connsiteY5" fmla="*/ 340 h 21570"/>
                <a:gd name="connsiteX6" fmla="*/ 3762 w 21355"/>
                <a:gd name="connsiteY6" fmla="*/ 1205 h 21570"/>
                <a:gd name="connsiteX7" fmla="*/ 3762 w 21355"/>
                <a:gd name="connsiteY7" fmla="*/ 7487 h 21570"/>
                <a:gd name="connsiteX8" fmla="*/ 3759 w 21355"/>
                <a:gd name="connsiteY8" fmla="*/ 7790 h 21570"/>
                <a:gd name="connsiteX9" fmla="*/ 3683 w 21355"/>
                <a:gd name="connsiteY9" fmla="*/ 8011 h 21570"/>
                <a:gd name="connsiteX10" fmla="*/ 15659 w 21355"/>
                <a:gd name="connsiteY10" fmla="*/ 7203 h 21570"/>
                <a:gd name="connsiteX11" fmla="*/ 2 w 21355"/>
                <a:gd name="connsiteY11" fmla="*/ 10600 h 21570"/>
                <a:gd name="connsiteX12" fmla="*/ 3330 w 21355"/>
                <a:gd name="connsiteY12" fmla="*/ 13555 h 21570"/>
                <a:gd name="connsiteX13" fmla="*/ 3571 w 21355"/>
                <a:gd name="connsiteY13" fmla="*/ 13522 h 21570"/>
                <a:gd name="connsiteX14" fmla="*/ 3717 w 21355"/>
                <a:gd name="connsiteY14" fmla="*/ 13709 h 21570"/>
                <a:gd name="connsiteX15" fmla="*/ 3745 w 21355"/>
                <a:gd name="connsiteY15" fmla="*/ 13898 h 21570"/>
                <a:gd name="connsiteX16" fmla="*/ 3750 w 21355"/>
                <a:gd name="connsiteY16" fmla="*/ 14084 h 21570"/>
                <a:gd name="connsiteX17" fmla="*/ 3758 w 21355"/>
                <a:gd name="connsiteY17" fmla="*/ 20198 h 21570"/>
                <a:gd name="connsiteX18" fmla="*/ 3992 w 21355"/>
                <a:gd name="connsiteY18" fmla="*/ 21176 h 21570"/>
                <a:gd name="connsiteX19" fmla="*/ 4279 w 21355"/>
                <a:gd name="connsiteY19" fmla="*/ 21428 h 21570"/>
                <a:gd name="connsiteX20" fmla="*/ 4682 w 21355"/>
                <a:gd name="connsiteY20" fmla="*/ 21500 h 21570"/>
                <a:gd name="connsiteX21" fmla="*/ 8729 w 21355"/>
                <a:gd name="connsiteY21" fmla="*/ 21500 h 21570"/>
                <a:gd name="connsiteX22" fmla="*/ 9080 w 21355"/>
                <a:gd name="connsiteY22" fmla="*/ 21219 h 21570"/>
                <a:gd name="connsiteX23" fmla="*/ 9033 w 21355"/>
                <a:gd name="connsiteY23" fmla="*/ 20694 h 21570"/>
                <a:gd name="connsiteX24" fmla="*/ 10494 w 21355"/>
                <a:gd name="connsiteY24" fmla="*/ 15435 h 21570"/>
                <a:gd name="connsiteX25" fmla="*/ 12284 w 21355"/>
                <a:gd name="connsiteY25" fmla="*/ 20694 h 21570"/>
                <a:gd name="connsiteX26" fmla="*/ 12196 w 21355"/>
                <a:gd name="connsiteY26" fmla="*/ 21270 h 21570"/>
                <a:gd name="connsiteX27" fmla="*/ 12477 w 21355"/>
                <a:gd name="connsiteY27" fmla="*/ 21567 h 21570"/>
                <a:gd name="connsiteX28" fmla="*/ 16613 w 21355"/>
                <a:gd name="connsiteY28" fmla="*/ 21567 h 21570"/>
                <a:gd name="connsiteX29" fmla="*/ 17270 w 21355"/>
                <a:gd name="connsiteY29" fmla="*/ 21172 h 21570"/>
                <a:gd name="connsiteX30" fmla="*/ 17491 w 21355"/>
                <a:gd name="connsiteY30" fmla="*/ 20163 h 21570"/>
                <a:gd name="connsiteX31" fmla="*/ 17478 w 21355"/>
                <a:gd name="connsiteY31" fmla="*/ 14281 h 21570"/>
                <a:gd name="connsiteX32" fmla="*/ 17663 w 21355"/>
                <a:gd name="connsiteY32" fmla="*/ 13763 h 21570"/>
                <a:gd name="connsiteX33" fmla="*/ 18058 w 21355"/>
                <a:gd name="connsiteY33" fmla="*/ 13733 h 21570"/>
                <a:gd name="connsiteX34" fmla="*/ 21344 w 21355"/>
                <a:gd name="connsiteY34" fmla="*/ 10454 h 21570"/>
                <a:gd name="connsiteX35" fmla="*/ 18025 w 21355"/>
                <a:gd name="connsiteY35" fmla="*/ 8025 h 21570"/>
                <a:gd name="connsiteX36" fmla="*/ 17654 w 21355"/>
                <a:gd name="connsiteY36" fmla="*/ 8052 h 21570"/>
                <a:gd name="connsiteX37" fmla="*/ 17470 w 21355"/>
                <a:gd name="connsiteY37" fmla="*/ 7443 h 21570"/>
                <a:gd name="connsiteX38" fmla="*/ 17470 w 21355"/>
                <a:gd name="connsiteY38" fmla="*/ 1255 h 21570"/>
                <a:gd name="connsiteX39" fmla="*/ 17253 w 21355"/>
                <a:gd name="connsiteY39" fmla="*/ 395 h 21570"/>
                <a:gd name="connsiteX40" fmla="*/ 16701 w 21355"/>
                <a:gd name="connsiteY40" fmla="*/ 56 h 21570"/>
                <a:gd name="connsiteX41" fmla="*/ 12475 w 21355"/>
                <a:gd name="connsiteY41" fmla="*/ 56 h 21570"/>
                <a:gd name="connsiteX42" fmla="*/ 12242 w 21355"/>
                <a:gd name="connsiteY42" fmla="*/ 267 h 21570"/>
                <a:gd name="connsiteX43" fmla="*/ 12246 w 21355"/>
                <a:gd name="connsiteY43" fmla="*/ 579 h 21570"/>
                <a:gd name="connsiteX44" fmla="*/ 15835 w 21355"/>
                <a:gd name="connsiteY44" fmla="*/ 1063 h 21570"/>
                <a:gd name="connsiteX45" fmla="*/ 10649 w 21355"/>
                <a:gd name="connsiteY45" fmla="*/ 8709 h 21570"/>
                <a:gd name="connsiteX46" fmla="*/ 15892 w 21355"/>
                <a:gd name="connsiteY46" fmla="*/ 565 h 21570"/>
                <a:gd name="connsiteX0" fmla="*/ 15892 w 21355"/>
                <a:gd name="connsiteY0" fmla="*/ 565 h 21570"/>
                <a:gd name="connsiteX1" fmla="*/ 15536 w 21355"/>
                <a:gd name="connsiteY1" fmla="*/ 692 h 21570"/>
                <a:gd name="connsiteX2" fmla="*/ 15370 w 21355"/>
                <a:gd name="connsiteY2" fmla="*/ 115 h 21570"/>
                <a:gd name="connsiteX3" fmla="*/ 8840 w 21355"/>
                <a:gd name="connsiteY3" fmla="*/ 27 h 21570"/>
                <a:gd name="connsiteX4" fmla="*/ 16071 w 21355"/>
                <a:gd name="connsiteY4" fmla="*/ 93 h 21570"/>
                <a:gd name="connsiteX5" fmla="*/ 4008 w 21355"/>
                <a:gd name="connsiteY5" fmla="*/ 340 h 21570"/>
                <a:gd name="connsiteX6" fmla="*/ 3762 w 21355"/>
                <a:gd name="connsiteY6" fmla="*/ 1205 h 21570"/>
                <a:gd name="connsiteX7" fmla="*/ 3762 w 21355"/>
                <a:gd name="connsiteY7" fmla="*/ 7487 h 21570"/>
                <a:gd name="connsiteX8" fmla="*/ 3759 w 21355"/>
                <a:gd name="connsiteY8" fmla="*/ 7790 h 21570"/>
                <a:gd name="connsiteX9" fmla="*/ 15078 w 21355"/>
                <a:gd name="connsiteY9" fmla="*/ 7016 h 21570"/>
                <a:gd name="connsiteX10" fmla="*/ 15659 w 21355"/>
                <a:gd name="connsiteY10" fmla="*/ 7203 h 21570"/>
                <a:gd name="connsiteX11" fmla="*/ 2 w 21355"/>
                <a:gd name="connsiteY11" fmla="*/ 10600 h 21570"/>
                <a:gd name="connsiteX12" fmla="*/ 3330 w 21355"/>
                <a:gd name="connsiteY12" fmla="*/ 13555 h 21570"/>
                <a:gd name="connsiteX13" fmla="*/ 3571 w 21355"/>
                <a:gd name="connsiteY13" fmla="*/ 13522 h 21570"/>
                <a:gd name="connsiteX14" fmla="*/ 3717 w 21355"/>
                <a:gd name="connsiteY14" fmla="*/ 13709 h 21570"/>
                <a:gd name="connsiteX15" fmla="*/ 3745 w 21355"/>
                <a:gd name="connsiteY15" fmla="*/ 13898 h 21570"/>
                <a:gd name="connsiteX16" fmla="*/ 3750 w 21355"/>
                <a:gd name="connsiteY16" fmla="*/ 14084 h 21570"/>
                <a:gd name="connsiteX17" fmla="*/ 3758 w 21355"/>
                <a:gd name="connsiteY17" fmla="*/ 20198 h 21570"/>
                <a:gd name="connsiteX18" fmla="*/ 3992 w 21355"/>
                <a:gd name="connsiteY18" fmla="*/ 21176 h 21570"/>
                <a:gd name="connsiteX19" fmla="*/ 4279 w 21355"/>
                <a:gd name="connsiteY19" fmla="*/ 21428 h 21570"/>
                <a:gd name="connsiteX20" fmla="*/ 4682 w 21355"/>
                <a:gd name="connsiteY20" fmla="*/ 21500 h 21570"/>
                <a:gd name="connsiteX21" fmla="*/ 8729 w 21355"/>
                <a:gd name="connsiteY21" fmla="*/ 21500 h 21570"/>
                <a:gd name="connsiteX22" fmla="*/ 9080 w 21355"/>
                <a:gd name="connsiteY22" fmla="*/ 21219 h 21570"/>
                <a:gd name="connsiteX23" fmla="*/ 9033 w 21355"/>
                <a:gd name="connsiteY23" fmla="*/ 20694 h 21570"/>
                <a:gd name="connsiteX24" fmla="*/ 10494 w 21355"/>
                <a:gd name="connsiteY24" fmla="*/ 15435 h 21570"/>
                <a:gd name="connsiteX25" fmla="*/ 12284 w 21355"/>
                <a:gd name="connsiteY25" fmla="*/ 20694 h 21570"/>
                <a:gd name="connsiteX26" fmla="*/ 12196 w 21355"/>
                <a:gd name="connsiteY26" fmla="*/ 21270 h 21570"/>
                <a:gd name="connsiteX27" fmla="*/ 12477 w 21355"/>
                <a:gd name="connsiteY27" fmla="*/ 21567 h 21570"/>
                <a:gd name="connsiteX28" fmla="*/ 16613 w 21355"/>
                <a:gd name="connsiteY28" fmla="*/ 21567 h 21570"/>
                <a:gd name="connsiteX29" fmla="*/ 17270 w 21355"/>
                <a:gd name="connsiteY29" fmla="*/ 21172 h 21570"/>
                <a:gd name="connsiteX30" fmla="*/ 17491 w 21355"/>
                <a:gd name="connsiteY30" fmla="*/ 20163 h 21570"/>
                <a:gd name="connsiteX31" fmla="*/ 17478 w 21355"/>
                <a:gd name="connsiteY31" fmla="*/ 14281 h 21570"/>
                <a:gd name="connsiteX32" fmla="*/ 17663 w 21355"/>
                <a:gd name="connsiteY32" fmla="*/ 13763 h 21570"/>
                <a:gd name="connsiteX33" fmla="*/ 18058 w 21355"/>
                <a:gd name="connsiteY33" fmla="*/ 13733 h 21570"/>
                <a:gd name="connsiteX34" fmla="*/ 21344 w 21355"/>
                <a:gd name="connsiteY34" fmla="*/ 10454 h 21570"/>
                <a:gd name="connsiteX35" fmla="*/ 18025 w 21355"/>
                <a:gd name="connsiteY35" fmla="*/ 8025 h 21570"/>
                <a:gd name="connsiteX36" fmla="*/ 17654 w 21355"/>
                <a:gd name="connsiteY36" fmla="*/ 8052 h 21570"/>
                <a:gd name="connsiteX37" fmla="*/ 17470 w 21355"/>
                <a:gd name="connsiteY37" fmla="*/ 7443 h 21570"/>
                <a:gd name="connsiteX38" fmla="*/ 17470 w 21355"/>
                <a:gd name="connsiteY38" fmla="*/ 1255 h 21570"/>
                <a:gd name="connsiteX39" fmla="*/ 17253 w 21355"/>
                <a:gd name="connsiteY39" fmla="*/ 395 h 21570"/>
                <a:gd name="connsiteX40" fmla="*/ 16701 w 21355"/>
                <a:gd name="connsiteY40" fmla="*/ 56 h 21570"/>
                <a:gd name="connsiteX41" fmla="*/ 12475 w 21355"/>
                <a:gd name="connsiteY41" fmla="*/ 56 h 21570"/>
                <a:gd name="connsiteX42" fmla="*/ 12242 w 21355"/>
                <a:gd name="connsiteY42" fmla="*/ 267 h 21570"/>
                <a:gd name="connsiteX43" fmla="*/ 12246 w 21355"/>
                <a:gd name="connsiteY43" fmla="*/ 579 h 21570"/>
                <a:gd name="connsiteX44" fmla="*/ 15835 w 21355"/>
                <a:gd name="connsiteY44" fmla="*/ 1063 h 21570"/>
                <a:gd name="connsiteX45" fmla="*/ 10649 w 21355"/>
                <a:gd name="connsiteY45" fmla="*/ 8709 h 21570"/>
                <a:gd name="connsiteX46" fmla="*/ 15892 w 21355"/>
                <a:gd name="connsiteY46" fmla="*/ 565 h 21570"/>
                <a:gd name="connsiteX0" fmla="*/ 15892 w 21355"/>
                <a:gd name="connsiteY0" fmla="*/ 565 h 21570"/>
                <a:gd name="connsiteX1" fmla="*/ 15536 w 21355"/>
                <a:gd name="connsiteY1" fmla="*/ 692 h 21570"/>
                <a:gd name="connsiteX2" fmla="*/ 15370 w 21355"/>
                <a:gd name="connsiteY2" fmla="*/ 115 h 21570"/>
                <a:gd name="connsiteX3" fmla="*/ 8840 w 21355"/>
                <a:gd name="connsiteY3" fmla="*/ 27 h 21570"/>
                <a:gd name="connsiteX4" fmla="*/ 16071 w 21355"/>
                <a:gd name="connsiteY4" fmla="*/ 93 h 21570"/>
                <a:gd name="connsiteX5" fmla="*/ 4008 w 21355"/>
                <a:gd name="connsiteY5" fmla="*/ 340 h 21570"/>
                <a:gd name="connsiteX6" fmla="*/ 3762 w 21355"/>
                <a:gd name="connsiteY6" fmla="*/ 1205 h 21570"/>
                <a:gd name="connsiteX7" fmla="*/ 3762 w 21355"/>
                <a:gd name="connsiteY7" fmla="*/ 7487 h 21570"/>
                <a:gd name="connsiteX8" fmla="*/ 15962 w 21355"/>
                <a:gd name="connsiteY8" fmla="*/ 6330 h 21570"/>
                <a:gd name="connsiteX9" fmla="*/ 15078 w 21355"/>
                <a:gd name="connsiteY9" fmla="*/ 7016 h 21570"/>
                <a:gd name="connsiteX10" fmla="*/ 15659 w 21355"/>
                <a:gd name="connsiteY10" fmla="*/ 7203 h 21570"/>
                <a:gd name="connsiteX11" fmla="*/ 2 w 21355"/>
                <a:gd name="connsiteY11" fmla="*/ 10600 h 21570"/>
                <a:gd name="connsiteX12" fmla="*/ 3330 w 21355"/>
                <a:gd name="connsiteY12" fmla="*/ 13555 h 21570"/>
                <a:gd name="connsiteX13" fmla="*/ 3571 w 21355"/>
                <a:gd name="connsiteY13" fmla="*/ 13522 h 21570"/>
                <a:gd name="connsiteX14" fmla="*/ 3717 w 21355"/>
                <a:gd name="connsiteY14" fmla="*/ 13709 h 21570"/>
                <a:gd name="connsiteX15" fmla="*/ 3745 w 21355"/>
                <a:gd name="connsiteY15" fmla="*/ 13898 h 21570"/>
                <a:gd name="connsiteX16" fmla="*/ 3750 w 21355"/>
                <a:gd name="connsiteY16" fmla="*/ 14084 h 21570"/>
                <a:gd name="connsiteX17" fmla="*/ 3758 w 21355"/>
                <a:gd name="connsiteY17" fmla="*/ 20198 h 21570"/>
                <a:gd name="connsiteX18" fmla="*/ 3992 w 21355"/>
                <a:gd name="connsiteY18" fmla="*/ 21176 h 21570"/>
                <a:gd name="connsiteX19" fmla="*/ 4279 w 21355"/>
                <a:gd name="connsiteY19" fmla="*/ 21428 h 21570"/>
                <a:gd name="connsiteX20" fmla="*/ 4682 w 21355"/>
                <a:gd name="connsiteY20" fmla="*/ 21500 h 21570"/>
                <a:gd name="connsiteX21" fmla="*/ 8729 w 21355"/>
                <a:gd name="connsiteY21" fmla="*/ 21500 h 21570"/>
                <a:gd name="connsiteX22" fmla="*/ 9080 w 21355"/>
                <a:gd name="connsiteY22" fmla="*/ 21219 h 21570"/>
                <a:gd name="connsiteX23" fmla="*/ 9033 w 21355"/>
                <a:gd name="connsiteY23" fmla="*/ 20694 h 21570"/>
                <a:gd name="connsiteX24" fmla="*/ 10494 w 21355"/>
                <a:gd name="connsiteY24" fmla="*/ 15435 h 21570"/>
                <a:gd name="connsiteX25" fmla="*/ 12284 w 21355"/>
                <a:gd name="connsiteY25" fmla="*/ 20694 h 21570"/>
                <a:gd name="connsiteX26" fmla="*/ 12196 w 21355"/>
                <a:gd name="connsiteY26" fmla="*/ 21270 h 21570"/>
                <a:gd name="connsiteX27" fmla="*/ 12477 w 21355"/>
                <a:gd name="connsiteY27" fmla="*/ 21567 h 21570"/>
                <a:gd name="connsiteX28" fmla="*/ 16613 w 21355"/>
                <a:gd name="connsiteY28" fmla="*/ 21567 h 21570"/>
                <a:gd name="connsiteX29" fmla="*/ 17270 w 21355"/>
                <a:gd name="connsiteY29" fmla="*/ 21172 h 21570"/>
                <a:gd name="connsiteX30" fmla="*/ 17491 w 21355"/>
                <a:gd name="connsiteY30" fmla="*/ 20163 h 21570"/>
                <a:gd name="connsiteX31" fmla="*/ 17478 w 21355"/>
                <a:gd name="connsiteY31" fmla="*/ 14281 h 21570"/>
                <a:gd name="connsiteX32" fmla="*/ 17663 w 21355"/>
                <a:gd name="connsiteY32" fmla="*/ 13763 h 21570"/>
                <a:gd name="connsiteX33" fmla="*/ 18058 w 21355"/>
                <a:gd name="connsiteY33" fmla="*/ 13733 h 21570"/>
                <a:gd name="connsiteX34" fmla="*/ 21344 w 21355"/>
                <a:gd name="connsiteY34" fmla="*/ 10454 h 21570"/>
                <a:gd name="connsiteX35" fmla="*/ 18025 w 21355"/>
                <a:gd name="connsiteY35" fmla="*/ 8025 h 21570"/>
                <a:gd name="connsiteX36" fmla="*/ 17654 w 21355"/>
                <a:gd name="connsiteY36" fmla="*/ 8052 h 21570"/>
                <a:gd name="connsiteX37" fmla="*/ 17470 w 21355"/>
                <a:gd name="connsiteY37" fmla="*/ 7443 h 21570"/>
                <a:gd name="connsiteX38" fmla="*/ 17470 w 21355"/>
                <a:gd name="connsiteY38" fmla="*/ 1255 h 21570"/>
                <a:gd name="connsiteX39" fmla="*/ 17253 w 21355"/>
                <a:gd name="connsiteY39" fmla="*/ 395 h 21570"/>
                <a:gd name="connsiteX40" fmla="*/ 16701 w 21355"/>
                <a:gd name="connsiteY40" fmla="*/ 56 h 21570"/>
                <a:gd name="connsiteX41" fmla="*/ 12475 w 21355"/>
                <a:gd name="connsiteY41" fmla="*/ 56 h 21570"/>
                <a:gd name="connsiteX42" fmla="*/ 12242 w 21355"/>
                <a:gd name="connsiteY42" fmla="*/ 267 h 21570"/>
                <a:gd name="connsiteX43" fmla="*/ 12246 w 21355"/>
                <a:gd name="connsiteY43" fmla="*/ 579 h 21570"/>
                <a:gd name="connsiteX44" fmla="*/ 15835 w 21355"/>
                <a:gd name="connsiteY44" fmla="*/ 1063 h 21570"/>
                <a:gd name="connsiteX45" fmla="*/ 10649 w 21355"/>
                <a:gd name="connsiteY45" fmla="*/ 8709 h 21570"/>
                <a:gd name="connsiteX46" fmla="*/ 15892 w 21355"/>
                <a:gd name="connsiteY46" fmla="*/ 565 h 21570"/>
                <a:gd name="connsiteX0" fmla="*/ 15892 w 21355"/>
                <a:gd name="connsiteY0" fmla="*/ 565 h 21570"/>
                <a:gd name="connsiteX1" fmla="*/ 15536 w 21355"/>
                <a:gd name="connsiteY1" fmla="*/ 692 h 21570"/>
                <a:gd name="connsiteX2" fmla="*/ 15370 w 21355"/>
                <a:gd name="connsiteY2" fmla="*/ 115 h 21570"/>
                <a:gd name="connsiteX3" fmla="*/ 8840 w 21355"/>
                <a:gd name="connsiteY3" fmla="*/ 27 h 21570"/>
                <a:gd name="connsiteX4" fmla="*/ 16071 w 21355"/>
                <a:gd name="connsiteY4" fmla="*/ 93 h 21570"/>
                <a:gd name="connsiteX5" fmla="*/ 4008 w 21355"/>
                <a:gd name="connsiteY5" fmla="*/ 340 h 21570"/>
                <a:gd name="connsiteX6" fmla="*/ 16730 w 21355"/>
                <a:gd name="connsiteY6" fmla="*/ 1935 h 21570"/>
                <a:gd name="connsiteX7" fmla="*/ 3762 w 21355"/>
                <a:gd name="connsiteY7" fmla="*/ 7487 h 21570"/>
                <a:gd name="connsiteX8" fmla="*/ 15962 w 21355"/>
                <a:gd name="connsiteY8" fmla="*/ 6330 h 21570"/>
                <a:gd name="connsiteX9" fmla="*/ 15078 w 21355"/>
                <a:gd name="connsiteY9" fmla="*/ 7016 h 21570"/>
                <a:gd name="connsiteX10" fmla="*/ 15659 w 21355"/>
                <a:gd name="connsiteY10" fmla="*/ 7203 h 21570"/>
                <a:gd name="connsiteX11" fmla="*/ 2 w 21355"/>
                <a:gd name="connsiteY11" fmla="*/ 10600 h 21570"/>
                <a:gd name="connsiteX12" fmla="*/ 3330 w 21355"/>
                <a:gd name="connsiteY12" fmla="*/ 13555 h 21570"/>
                <a:gd name="connsiteX13" fmla="*/ 3571 w 21355"/>
                <a:gd name="connsiteY13" fmla="*/ 13522 h 21570"/>
                <a:gd name="connsiteX14" fmla="*/ 3717 w 21355"/>
                <a:gd name="connsiteY14" fmla="*/ 13709 h 21570"/>
                <a:gd name="connsiteX15" fmla="*/ 3745 w 21355"/>
                <a:gd name="connsiteY15" fmla="*/ 13898 h 21570"/>
                <a:gd name="connsiteX16" fmla="*/ 3750 w 21355"/>
                <a:gd name="connsiteY16" fmla="*/ 14084 h 21570"/>
                <a:gd name="connsiteX17" fmla="*/ 3758 w 21355"/>
                <a:gd name="connsiteY17" fmla="*/ 20198 h 21570"/>
                <a:gd name="connsiteX18" fmla="*/ 3992 w 21355"/>
                <a:gd name="connsiteY18" fmla="*/ 21176 h 21570"/>
                <a:gd name="connsiteX19" fmla="*/ 4279 w 21355"/>
                <a:gd name="connsiteY19" fmla="*/ 21428 h 21570"/>
                <a:gd name="connsiteX20" fmla="*/ 4682 w 21355"/>
                <a:gd name="connsiteY20" fmla="*/ 21500 h 21570"/>
                <a:gd name="connsiteX21" fmla="*/ 8729 w 21355"/>
                <a:gd name="connsiteY21" fmla="*/ 21500 h 21570"/>
                <a:gd name="connsiteX22" fmla="*/ 9080 w 21355"/>
                <a:gd name="connsiteY22" fmla="*/ 21219 h 21570"/>
                <a:gd name="connsiteX23" fmla="*/ 9033 w 21355"/>
                <a:gd name="connsiteY23" fmla="*/ 20694 h 21570"/>
                <a:gd name="connsiteX24" fmla="*/ 10494 w 21355"/>
                <a:gd name="connsiteY24" fmla="*/ 15435 h 21570"/>
                <a:gd name="connsiteX25" fmla="*/ 12284 w 21355"/>
                <a:gd name="connsiteY25" fmla="*/ 20694 h 21570"/>
                <a:gd name="connsiteX26" fmla="*/ 12196 w 21355"/>
                <a:gd name="connsiteY26" fmla="*/ 21270 h 21570"/>
                <a:gd name="connsiteX27" fmla="*/ 12477 w 21355"/>
                <a:gd name="connsiteY27" fmla="*/ 21567 h 21570"/>
                <a:gd name="connsiteX28" fmla="*/ 16613 w 21355"/>
                <a:gd name="connsiteY28" fmla="*/ 21567 h 21570"/>
                <a:gd name="connsiteX29" fmla="*/ 17270 w 21355"/>
                <a:gd name="connsiteY29" fmla="*/ 21172 h 21570"/>
                <a:gd name="connsiteX30" fmla="*/ 17491 w 21355"/>
                <a:gd name="connsiteY30" fmla="*/ 20163 h 21570"/>
                <a:gd name="connsiteX31" fmla="*/ 17478 w 21355"/>
                <a:gd name="connsiteY31" fmla="*/ 14281 h 21570"/>
                <a:gd name="connsiteX32" fmla="*/ 17663 w 21355"/>
                <a:gd name="connsiteY32" fmla="*/ 13763 h 21570"/>
                <a:gd name="connsiteX33" fmla="*/ 18058 w 21355"/>
                <a:gd name="connsiteY33" fmla="*/ 13733 h 21570"/>
                <a:gd name="connsiteX34" fmla="*/ 21344 w 21355"/>
                <a:gd name="connsiteY34" fmla="*/ 10454 h 21570"/>
                <a:gd name="connsiteX35" fmla="*/ 18025 w 21355"/>
                <a:gd name="connsiteY35" fmla="*/ 8025 h 21570"/>
                <a:gd name="connsiteX36" fmla="*/ 17654 w 21355"/>
                <a:gd name="connsiteY36" fmla="*/ 8052 h 21570"/>
                <a:gd name="connsiteX37" fmla="*/ 17470 w 21355"/>
                <a:gd name="connsiteY37" fmla="*/ 7443 h 21570"/>
                <a:gd name="connsiteX38" fmla="*/ 17470 w 21355"/>
                <a:gd name="connsiteY38" fmla="*/ 1255 h 21570"/>
                <a:gd name="connsiteX39" fmla="*/ 17253 w 21355"/>
                <a:gd name="connsiteY39" fmla="*/ 395 h 21570"/>
                <a:gd name="connsiteX40" fmla="*/ 16701 w 21355"/>
                <a:gd name="connsiteY40" fmla="*/ 56 h 21570"/>
                <a:gd name="connsiteX41" fmla="*/ 12475 w 21355"/>
                <a:gd name="connsiteY41" fmla="*/ 56 h 21570"/>
                <a:gd name="connsiteX42" fmla="*/ 12242 w 21355"/>
                <a:gd name="connsiteY42" fmla="*/ 267 h 21570"/>
                <a:gd name="connsiteX43" fmla="*/ 12246 w 21355"/>
                <a:gd name="connsiteY43" fmla="*/ 579 h 21570"/>
                <a:gd name="connsiteX44" fmla="*/ 15835 w 21355"/>
                <a:gd name="connsiteY44" fmla="*/ 1063 h 21570"/>
                <a:gd name="connsiteX45" fmla="*/ 10649 w 21355"/>
                <a:gd name="connsiteY45" fmla="*/ 8709 h 21570"/>
                <a:gd name="connsiteX46" fmla="*/ 15892 w 21355"/>
                <a:gd name="connsiteY46" fmla="*/ 565 h 21570"/>
                <a:gd name="connsiteX0" fmla="*/ 15892 w 21355"/>
                <a:gd name="connsiteY0" fmla="*/ 565 h 21570"/>
                <a:gd name="connsiteX1" fmla="*/ 15536 w 21355"/>
                <a:gd name="connsiteY1" fmla="*/ 692 h 21570"/>
                <a:gd name="connsiteX2" fmla="*/ 15370 w 21355"/>
                <a:gd name="connsiteY2" fmla="*/ 115 h 21570"/>
                <a:gd name="connsiteX3" fmla="*/ 8840 w 21355"/>
                <a:gd name="connsiteY3" fmla="*/ 27 h 21570"/>
                <a:gd name="connsiteX4" fmla="*/ 16071 w 21355"/>
                <a:gd name="connsiteY4" fmla="*/ 93 h 21570"/>
                <a:gd name="connsiteX5" fmla="*/ 4008 w 21355"/>
                <a:gd name="connsiteY5" fmla="*/ 340 h 21570"/>
                <a:gd name="connsiteX6" fmla="*/ 16730 w 21355"/>
                <a:gd name="connsiteY6" fmla="*/ 1935 h 21570"/>
                <a:gd name="connsiteX7" fmla="*/ 16093 w 21355"/>
                <a:gd name="connsiteY7" fmla="*/ 5762 h 21570"/>
                <a:gd name="connsiteX8" fmla="*/ 15962 w 21355"/>
                <a:gd name="connsiteY8" fmla="*/ 6330 h 21570"/>
                <a:gd name="connsiteX9" fmla="*/ 15078 w 21355"/>
                <a:gd name="connsiteY9" fmla="*/ 7016 h 21570"/>
                <a:gd name="connsiteX10" fmla="*/ 15659 w 21355"/>
                <a:gd name="connsiteY10" fmla="*/ 7203 h 21570"/>
                <a:gd name="connsiteX11" fmla="*/ 2 w 21355"/>
                <a:gd name="connsiteY11" fmla="*/ 10600 h 21570"/>
                <a:gd name="connsiteX12" fmla="*/ 3330 w 21355"/>
                <a:gd name="connsiteY12" fmla="*/ 13555 h 21570"/>
                <a:gd name="connsiteX13" fmla="*/ 3571 w 21355"/>
                <a:gd name="connsiteY13" fmla="*/ 13522 h 21570"/>
                <a:gd name="connsiteX14" fmla="*/ 3717 w 21355"/>
                <a:gd name="connsiteY14" fmla="*/ 13709 h 21570"/>
                <a:gd name="connsiteX15" fmla="*/ 3745 w 21355"/>
                <a:gd name="connsiteY15" fmla="*/ 13898 h 21570"/>
                <a:gd name="connsiteX16" fmla="*/ 3750 w 21355"/>
                <a:gd name="connsiteY16" fmla="*/ 14084 h 21570"/>
                <a:gd name="connsiteX17" fmla="*/ 3758 w 21355"/>
                <a:gd name="connsiteY17" fmla="*/ 20198 h 21570"/>
                <a:gd name="connsiteX18" fmla="*/ 3992 w 21355"/>
                <a:gd name="connsiteY18" fmla="*/ 21176 h 21570"/>
                <a:gd name="connsiteX19" fmla="*/ 4279 w 21355"/>
                <a:gd name="connsiteY19" fmla="*/ 21428 h 21570"/>
                <a:gd name="connsiteX20" fmla="*/ 4682 w 21355"/>
                <a:gd name="connsiteY20" fmla="*/ 21500 h 21570"/>
                <a:gd name="connsiteX21" fmla="*/ 8729 w 21355"/>
                <a:gd name="connsiteY21" fmla="*/ 21500 h 21570"/>
                <a:gd name="connsiteX22" fmla="*/ 9080 w 21355"/>
                <a:gd name="connsiteY22" fmla="*/ 21219 h 21570"/>
                <a:gd name="connsiteX23" fmla="*/ 9033 w 21355"/>
                <a:gd name="connsiteY23" fmla="*/ 20694 h 21570"/>
                <a:gd name="connsiteX24" fmla="*/ 10494 w 21355"/>
                <a:gd name="connsiteY24" fmla="*/ 15435 h 21570"/>
                <a:gd name="connsiteX25" fmla="*/ 12284 w 21355"/>
                <a:gd name="connsiteY25" fmla="*/ 20694 h 21570"/>
                <a:gd name="connsiteX26" fmla="*/ 12196 w 21355"/>
                <a:gd name="connsiteY26" fmla="*/ 21270 h 21570"/>
                <a:gd name="connsiteX27" fmla="*/ 12477 w 21355"/>
                <a:gd name="connsiteY27" fmla="*/ 21567 h 21570"/>
                <a:gd name="connsiteX28" fmla="*/ 16613 w 21355"/>
                <a:gd name="connsiteY28" fmla="*/ 21567 h 21570"/>
                <a:gd name="connsiteX29" fmla="*/ 17270 w 21355"/>
                <a:gd name="connsiteY29" fmla="*/ 21172 h 21570"/>
                <a:gd name="connsiteX30" fmla="*/ 17491 w 21355"/>
                <a:gd name="connsiteY30" fmla="*/ 20163 h 21570"/>
                <a:gd name="connsiteX31" fmla="*/ 17478 w 21355"/>
                <a:gd name="connsiteY31" fmla="*/ 14281 h 21570"/>
                <a:gd name="connsiteX32" fmla="*/ 17663 w 21355"/>
                <a:gd name="connsiteY32" fmla="*/ 13763 h 21570"/>
                <a:gd name="connsiteX33" fmla="*/ 18058 w 21355"/>
                <a:gd name="connsiteY33" fmla="*/ 13733 h 21570"/>
                <a:gd name="connsiteX34" fmla="*/ 21344 w 21355"/>
                <a:gd name="connsiteY34" fmla="*/ 10454 h 21570"/>
                <a:gd name="connsiteX35" fmla="*/ 18025 w 21355"/>
                <a:gd name="connsiteY35" fmla="*/ 8025 h 21570"/>
                <a:gd name="connsiteX36" fmla="*/ 17654 w 21355"/>
                <a:gd name="connsiteY36" fmla="*/ 8052 h 21570"/>
                <a:gd name="connsiteX37" fmla="*/ 17470 w 21355"/>
                <a:gd name="connsiteY37" fmla="*/ 7443 h 21570"/>
                <a:gd name="connsiteX38" fmla="*/ 17470 w 21355"/>
                <a:gd name="connsiteY38" fmla="*/ 1255 h 21570"/>
                <a:gd name="connsiteX39" fmla="*/ 17253 w 21355"/>
                <a:gd name="connsiteY39" fmla="*/ 395 h 21570"/>
                <a:gd name="connsiteX40" fmla="*/ 16701 w 21355"/>
                <a:gd name="connsiteY40" fmla="*/ 56 h 21570"/>
                <a:gd name="connsiteX41" fmla="*/ 12475 w 21355"/>
                <a:gd name="connsiteY41" fmla="*/ 56 h 21570"/>
                <a:gd name="connsiteX42" fmla="*/ 12242 w 21355"/>
                <a:gd name="connsiteY42" fmla="*/ 267 h 21570"/>
                <a:gd name="connsiteX43" fmla="*/ 12246 w 21355"/>
                <a:gd name="connsiteY43" fmla="*/ 579 h 21570"/>
                <a:gd name="connsiteX44" fmla="*/ 15835 w 21355"/>
                <a:gd name="connsiteY44" fmla="*/ 1063 h 21570"/>
                <a:gd name="connsiteX45" fmla="*/ 10649 w 21355"/>
                <a:gd name="connsiteY45" fmla="*/ 8709 h 21570"/>
                <a:gd name="connsiteX46" fmla="*/ 15892 w 21355"/>
                <a:gd name="connsiteY46" fmla="*/ 565 h 21570"/>
                <a:gd name="connsiteX0" fmla="*/ 15892 w 21355"/>
                <a:gd name="connsiteY0" fmla="*/ 565 h 21570"/>
                <a:gd name="connsiteX1" fmla="*/ 15536 w 21355"/>
                <a:gd name="connsiteY1" fmla="*/ 692 h 21570"/>
                <a:gd name="connsiteX2" fmla="*/ 15370 w 21355"/>
                <a:gd name="connsiteY2" fmla="*/ 115 h 21570"/>
                <a:gd name="connsiteX3" fmla="*/ 8840 w 21355"/>
                <a:gd name="connsiteY3" fmla="*/ 27 h 21570"/>
                <a:gd name="connsiteX4" fmla="*/ 16071 w 21355"/>
                <a:gd name="connsiteY4" fmla="*/ 93 h 21570"/>
                <a:gd name="connsiteX5" fmla="*/ 16509 w 21355"/>
                <a:gd name="connsiteY5" fmla="*/ 1402 h 21570"/>
                <a:gd name="connsiteX6" fmla="*/ 16730 w 21355"/>
                <a:gd name="connsiteY6" fmla="*/ 1935 h 21570"/>
                <a:gd name="connsiteX7" fmla="*/ 16093 w 21355"/>
                <a:gd name="connsiteY7" fmla="*/ 5762 h 21570"/>
                <a:gd name="connsiteX8" fmla="*/ 15962 w 21355"/>
                <a:gd name="connsiteY8" fmla="*/ 6330 h 21570"/>
                <a:gd name="connsiteX9" fmla="*/ 15078 w 21355"/>
                <a:gd name="connsiteY9" fmla="*/ 7016 h 21570"/>
                <a:gd name="connsiteX10" fmla="*/ 15659 w 21355"/>
                <a:gd name="connsiteY10" fmla="*/ 7203 h 21570"/>
                <a:gd name="connsiteX11" fmla="*/ 2 w 21355"/>
                <a:gd name="connsiteY11" fmla="*/ 10600 h 21570"/>
                <a:gd name="connsiteX12" fmla="*/ 3330 w 21355"/>
                <a:gd name="connsiteY12" fmla="*/ 13555 h 21570"/>
                <a:gd name="connsiteX13" fmla="*/ 3571 w 21355"/>
                <a:gd name="connsiteY13" fmla="*/ 13522 h 21570"/>
                <a:gd name="connsiteX14" fmla="*/ 3717 w 21355"/>
                <a:gd name="connsiteY14" fmla="*/ 13709 h 21570"/>
                <a:gd name="connsiteX15" fmla="*/ 3745 w 21355"/>
                <a:gd name="connsiteY15" fmla="*/ 13898 h 21570"/>
                <a:gd name="connsiteX16" fmla="*/ 3750 w 21355"/>
                <a:gd name="connsiteY16" fmla="*/ 14084 h 21570"/>
                <a:gd name="connsiteX17" fmla="*/ 3758 w 21355"/>
                <a:gd name="connsiteY17" fmla="*/ 20198 h 21570"/>
                <a:gd name="connsiteX18" fmla="*/ 3992 w 21355"/>
                <a:gd name="connsiteY18" fmla="*/ 21176 h 21570"/>
                <a:gd name="connsiteX19" fmla="*/ 4279 w 21355"/>
                <a:gd name="connsiteY19" fmla="*/ 21428 h 21570"/>
                <a:gd name="connsiteX20" fmla="*/ 4682 w 21355"/>
                <a:gd name="connsiteY20" fmla="*/ 21500 h 21570"/>
                <a:gd name="connsiteX21" fmla="*/ 8729 w 21355"/>
                <a:gd name="connsiteY21" fmla="*/ 21500 h 21570"/>
                <a:gd name="connsiteX22" fmla="*/ 9080 w 21355"/>
                <a:gd name="connsiteY22" fmla="*/ 21219 h 21570"/>
                <a:gd name="connsiteX23" fmla="*/ 9033 w 21355"/>
                <a:gd name="connsiteY23" fmla="*/ 20694 h 21570"/>
                <a:gd name="connsiteX24" fmla="*/ 10494 w 21355"/>
                <a:gd name="connsiteY24" fmla="*/ 15435 h 21570"/>
                <a:gd name="connsiteX25" fmla="*/ 12284 w 21355"/>
                <a:gd name="connsiteY25" fmla="*/ 20694 h 21570"/>
                <a:gd name="connsiteX26" fmla="*/ 12196 w 21355"/>
                <a:gd name="connsiteY26" fmla="*/ 21270 h 21570"/>
                <a:gd name="connsiteX27" fmla="*/ 12477 w 21355"/>
                <a:gd name="connsiteY27" fmla="*/ 21567 h 21570"/>
                <a:gd name="connsiteX28" fmla="*/ 16613 w 21355"/>
                <a:gd name="connsiteY28" fmla="*/ 21567 h 21570"/>
                <a:gd name="connsiteX29" fmla="*/ 17270 w 21355"/>
                <a:gd name="connsiteY29" fmla="*/ 21172 h 21570"/>
                <a:gd name="connsiteX30" fmla="*/ 17491 w 21355"/>
                <a:gd name="connsiteY30" fmla="*/ 20163 h 21570"/>
                <a:gd name="connsiteX31" fmla="*/ 17478 w 21355"/>
                <a:gd name="connsiteY31" fmla="*/ 14281 h 21570"/>
                <a:gd name="connsiteX32" fmla="*/ 17663 w 21355"/>
                <a:gd name="connsiteY32" fmla="*/ 13763 h 21570"/>
                <a:gd name="connsiteX33" fmla="*/ 18058 w 21355"/>
                <a:gd name="connsiteY33" fmla="*/ 13733 h 21570"/>
                <a:gd name="connsiteX34" fmla="*/ 21344 w 21355"/>
                <a:gd name="connsiteY34" fmla="*/ 10454 h 21570"/>
                <a:gd name="connsiteX35" fmla="*/ 18025 w 21355"/>
                <a:gd name="connsiteY35" fmla="*/ 8025 h 21570"/>
                <a:gd name="connsiteX36" fmla="*/ 17654 w 21355"/>
                <a:gd name="connsiteY36" fmla="*/ 8052 h 21570"/>
                <a:gd name="connsiteX37" fmla="*/ 17470 w 21355"/>
                <a:gd name="connsiteY37" fmla="*/ 7443 h 21570"/>
                <a:gd name="connsiteX38" fmla="*/ 17470 w 21355"/>
                <a:gd name="connsiteY38" fmla="*/ 1255 h 21570"/>
                <a:gd name="connsiteX39" fmla="*/ 17253 w 21355"/>
                <a:gd name="connsiteY39" fmla="*/ 395 h 21570"/>
                <a:gd name="connsiteX40" fmla="*/ 16701 w 21355"/>
                <a:gd name="connsiteY40" fmla="*/ 56 h 21570"/>
                <a:gd name="connsiteX41" fmla="*/ 12475 w 21355"/>
                <a:gd name="connsiteY41" fmla="*/ 56 h 21570"/>
                <a:gd name="connsiteX42" fmla="*/ 12242 w 21355"/>
                <a:gd name="connsiteY42" fmla="*/ 267 h 21570"/>
                <a:gd name="connsiteX43" fmla="*/ 12246 w 21355"/>
                <a:gd name="connsiteY43" fmla="*/ 579 h 21570"/>
                <a:gd name="connsiteX44" fmla="*/ 15835 w 21355"/>
                <a:gd name="connsiteY44" fmla="*/ 1063 h 21570"/>
                <a:gd name="connsiteX45" fmla="*/ 10649 w 21355"/>
                <a:gd name="connsiteY45" fmla="*/ 8709 h 21570"/>
                <a:gd name="connsiteX46" fmla="*/ 15892 w 21355"/>
                <a:gd name="connsiteY46" fmla="*/ 565 h 21570"/>
                <a:gd name="connsiteX0" fmla="*/ 15892 w 21355"/>
                <a:gd name="connsiteY0" fmla="*/ 565 h 21570"/>
                <a:gd name="connsiteX1" fmla="*/ 15536 w 21355"/>
                <a:gd name="connsiteY1" fmla="*/ 692 h 21570"/>
                <a:gd name="connsiteX2" fmla="*/ 15370 w 21355"/>
                <a:gd name="connsiteY2" fmla="*/ 115 h 21570"/>
                <a:gd name="connsiteX3" fmla="*/ 8840 w 21355"/>
                <a:gd name="connsiteY3" fmla="*/ 27 h 21570"/>
                <a:gd name="connsiteX4" fmla="*/ 16071 w 21355"/>
                <a:gd name="connsiteY4" fmla="*/ 93 h 21570"/>
                <a:gd name="connsiteX5" fmla="*/ 16509 w 21355"/>
                <a:gd name="connsiteY5" fmla="*/ 1402 h 21570"/>
                <a:gd name="connsiteX6" fmla="*/ 16730 w 21355"/>
                <a:gd name="connsiteY6" fmla="*/ 1935 h 21570"/>
                <a:gd name="connsiteX7" fmla="*/ 16093 w 21355"/>
                <a:gd name="connsiteY7" fmla="*/ 5762 h 21570"/>
                <a:gd name="connsiteX8" fmla="*/ 15962 w 21355"/>
                <a:gd name="connsiteY8" fmla="*/ 6330 h 21570"/>
                <a:gd name="connsiteX9" fmla="*/ 15078 w 21355"/>
                <a:gd name="connsiteY9" fmla="*/ 7016 h 21570"/>
                <a:gd name="connsiteX10" fmla="*/ 15659 w 21355"/>
                <a:gd name="connsiteY10" fmla="*/ 7203 h 21570"/>
                <a:gd name="connsiteX11" fmla="*/ 2 w 21355"/>
                <a:gd name="connsiteY11" fmla="*/ 10600 h 21570"/>
                <a:gd name="connsiteX12" fmla="*/ 3330 w 21355"/>
                <a:gd name="connsiteY12" fmla="*/ 13555 h 21570"/>
                <a:gd name="connsiteX13" fmla="*/ 3571 w 21355"/>
                <a:gd name="connsiteY13" fmla="*/ 13522 h 21570"/>
                <a:gd name="connsiteX14" fmla="*/ 3717 w 21355"/>
                <a:gd name="connsiteY14" fmla="*/ 13709 h 21570"/>
                <a:gd name="connsiteX15" fmla="*/ 3745 w 21355"/>
                <a:gd name="connsiteY15" fmla="*/ 13898 h 21570"/>
                <a:gd name="connsiteX16" fmla="*/ 3750 w 21355"/>
                <a:gd name="connsiteY16" fmla="*/ 14084 h 21570"/>
                <a:gd name="connsiteX17" fmla="*/ 3758 w 21355"/>
                <a:gd name="connsiteY17" fmla="*/ 20198 h 21570"/>
                <a:gd name="connsiteX18" fmla="*/ 3992 w 21355"/>
                <a:gd name="connsiteY18" fmla="*/ 21176 h 21570"/>
                <a:gd name="connsiteX19" fmla="*/ 4279 w 21355"/>
                <a:gd name="connsiteY19" fmla="*/ 21428 h 21570"/>
                <a:gd name="connsiteX20" fmla="*/ 4682 w 21355"/>
                <a:gd name="connsiteY20" fmla="*/ 21500 h 21570"/>
                <a:gd name="connsiteX21" fmla="*/ 8729 w 21355"/>
                <a:gd name="connsiteY21" fmla="*/ 21500 h 21570"/>
                <a:gd name="connsiteX22" fmla="*/ 9080 w 21355"/>
                <a:gd name="connsiteY22" fmla="*/ 21219 h 21570"/>
                <a:gd name="connsiteX23" fmla="*/ 9033 w 21355"/>
                <a:gd name="connsiteY23" fmla="*/ 20694 h 21570"/>
                <a:gd name="connsiteX24" fmla="*/ 10494 w 21355"/>
                <a:gd name="connsiteY24" fmla="*/ 15435 h 21570"/>
                <a:gd name="connsiteX25" fmla="*/ 12284 w 21355"/>
                <a:gd name="connsiteY25" fmla="*/ 20694 h 21570"/>
                <a:gd name="connsiteX26" fmla="*/ 12196 w 21355"/>
                <a:gd name="connsiteY26" fmla="*/ 21270 h 21570"/>
                <a:gd name="connsiteX27" fmla="*/ 12477 w 21355"/>
                <a:gd name="connsiteY27" fmla="*/ 21567 h 21570"/>
                <a:gd name="connsiteX28" fmla="*/ 16613 w 21355"/>
                <a:gd name="connsiteY28" fmla="*/ 21567 h 21570"/>
                <a:gd name="connsiteX29" fmla="*/ 17270 w 21355"/>
                <a:gd name="connsiteY29" fmla="*/ 21172 h 21570"/>
                <a:gd name="connsiteX30" fmla="*/ 17491 w 21355"/>
                <a:gd name="connsiteY30" fmla="*/ 20163 h 21570"/>
                <a:gd name="connsiteX31" fmla="*/ 17478 w 21355"/>
                <a:gd name="connsiteY31" fmla="*/ 14281 h 21570"/>
                <a:gd name="connsiteX32" fmla="*/ 17663 w 21355"/>
                <a:gd name="connsiteY32" fmla="*/ 13763 h 21570"/>
                <a:gd name="connsiteX33" fmla="*/ 18058 w 21355"/>
                <a:gd name="connsiteY33" fmla="*/ 13733 h 21570"/>
                <a:gd name="connsiteX34" fmla="*/ 21344 w 21355"/>
                <a:gd name="connsiteY34" fmla="*/ 10454 h 21570"/>
                <a:gd name="connsiteX35" fmla="*/ 18025 w 21355"/>
                <a:gd name="connsiteY35" fmla="*/ 8025 h 21570"/>
                <a:gd name="connsiteX36" fmla="*/ 17654 w 21355"/>
                <a:gd name="connsiteY36" fmla="*/ 8052 h 21570"/>
                <a:gd name="connsiteX37" fmla="*/ 17470 w 21355"/>
                <a:gd name="connsiteY37" fmla="*/ 7443 h 21570"/>
                <a:gd name="connsiteX38" fmla="*/ 17470 w 21355"/>
                <a:gd name="connsiteY38" fmla="*/ 1255 h 21570"/>
                <a:gd name="connsiteX39" fmla="*/ 17253 w 21355"/>
                <a:gd name="connsiteY39" fmla="*/ 395 h 21570"/>
                <a:gd name="connsiteX40" fmla="*/ 16701 w 21355"/>
                <a:gd name="connsiteY40" fmla="*/ 56 h 21570"/>
                <a:gd name="connsiteX41" fmla="*/ 12475 w 21355"/>
                <a:gd name="connsiteY41" fmla="*/ 56 h 21570"/>
                <a:gd name="connsiteX42" fmla="*/ 12242 w 21355"/>
                <a:gd name="connsiteY42" fmla="*/ 267 h 21570"/>
                <a:gd name="connsiteX43" fmla="*/ 16711 w 21355"/>
                <a:gd name="connsiteY43" fmla="*/ 1176 h 21570"/>
                <a:gd name="connsiteX44" fmla="*/ 15835 w 21355"/>
                <a:gd name="connsiteY44" fmla="*/ 1063 h 21570"/>
                <a:gd name="connsiteX45" fmla="*/ 10649 w 21355"/>
                <a:gd name="connsiteY45" fmla="*/ 8709 h 21570"/>
                <a:gd name="connsiteX46" fmla="*/ 15892 w 21355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529 w 18134"/>
                <a:gd name="connsiteY16" fmla="*/ 14084 h 21570"/>
                <a:gd name="connsiteX17" fmla="*/ 537 w 18134"/>
                <a:gd name="connsiteY17" fmla="*/ 20198 h 21570"/>
                <a:gd name="connsiteX18" fmla="*/ 771 w 18134"/>
                <a:gd name="connsiteY18" fmla="*/ 21176 h 21570"/>
                <a:gd name="connsiteX19" fmla="*/ 1058 w 18134"/>
                <a:gd name="connsiteY19" fmla="*/ 21428 h 21570"/>
                <a:gd name="connsiteX20" fmla="*/ 1461 w 18134"/>
                <a:gd name="connsiteY20" fmla="*/ 21500 h 21570"/>
                <a:gd name="connsiteX21" fmla="*/ 5508 w 18134"/>
                <a:gd name="connsiteY21" fmla="*/ 21500 h 21570"/>
                <a:gd name="connsiteX22" fmla="*/ 5859 w 18134"/>
                <a:gd name="connsiteY22" fmla="*/ 21219 h 21570"/>
                <a:gd name="connsiteX23" fmla="*/ 5812 w 18134"/>
                <a:gd name="connsiteY23" fmla="*/ 20694 h 21570"/>
                <a:gd name="connsiteX24" fmla="*/ 7273 w 18134"/>
                <a:gd name="connsiteY24" fmla="*/ 15435 h 21570"/>
                <a:gd name="connsiteX25" fmla="*/ 9063 w 18134"/>
                <a:gd name="connsiteY25" fmla="*/ 20694 h 21570"/>
                <a:gd name="connsiteX26" fmla="*/ 8975 w 18134"/>
                <a:gd name="connsiteY26" fmla="*/ 21270 h 21570"/>
                <a:gd name="connsiteX27" fmla="*/ 9256 w 18134"/>
                <a:gd name="connsiteY27" fmla="*/ 21567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12902 w 18134"/>
                <a:gd name="connsiteY16" fmla="*/ 13221 h 21570"/>
                <a:gd name="connsiteX17" fmla="*/ 537 w 18134"/>
                <a:gd name="connsiteY17" fmla="*/ 20198 h 21570"/>
                <a:gd name="connsiteX18" fmla="*/ 771 w 18134"/>
                <a:gd name="connsiteY18" fmla="*/ 21176 h 21570"/>
                <a:gd name="connsiteX19" fmla="*/ 1058 w 18134"/>
                <a:gd name="connsiteY19" fmla="*/ 21428 h 21570"/>
                <a:gd name="connsiteX20" fmla="*/ 1461 w 18134"/>
                <a:gd name="connsiteY20" fmla="*/ 21500 h 21570"/>
                <a:gd name="connsiteX21" fmla="*/ 5508 w 18134"/>
                <a:gd name="connsiteY21" fmla="*/ 21500 h 21570"/>
                <a:gd name="connsiteX22" fmla="*/ 5859 w 18134"/>
                <a:gd name="connsiteY22" fmla="*/ 21219 h 21570"/>
                <a:gd name="connsiteX23" fmla="*/ 5812 w 18134"/>
                <a:gd name="connsiteY23" fmla="*/ 20694 h 21570"/>
                <a:gd name="connsiteX24" fmla="*/ 7273 w 18134"/>
                <a:gd name="connsiteY24" fmla="*/ 15435 h 21570"/>
                <a:gd name="connsiteX25" fmla="*/ 9063 w 18134"/>
                <a:gd name="connsiteY25" fmla="*/ 20694 h 21570"/>
                <a:gd name="connsiteX26" fmla="*/ 8975 w 18134"/>
                <a:gd name="connsiteY26" fmla="*/ 21270 h 21570"/>
                <a:gd name="connsiteX27" fmla="*/ 9256 w 18134"/>
                <a:gd name="connsiteY27" fmla="*/ 21567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733 w 18196"/>
                <a:gd name="connsiteY0" fmla="*/ 565 h 21570"/>
                <a:gd name="connsiteX1" fmla="*/ 12377 w 18196"/>
                <a:gd name="connsiteY1" fmla="*/ 692 h 21570"/>
                <a:gd name="connsiteX2" fmla="*/ 12211 w 18196"/>
                <a:gd name="connsiteY2" fmla="*/ 115 h 21570"/>
                <a:gd name="connsiteX3" fmla="*/ 5681 w 18196"/>
                <a:gd name="connsiteY3" fmla="*/ 27 h 21570"/>
                <a:gd name="connsiteX4" fmla="*/ 12912 w 18196"/>
                <a:gd name="connsiteY4" fmla="*/ 93 h 21570"/>
                <a:gd name="connsiteX5" fmla="*/ 13350 w 18196"/>
                <a:gd name="connsiteY5" fmla="*/ 1402 h 21570"/>
                <a:gd name="connsiteX6" fmla="*/ 13571 w 18196"/>
                <a:gd name="connsiteY6" fmla="*/ 1935 h 21570"/>
                <a:gd name="connsiteX7" fmla="*/ 12934 w 18196"/>
                <a:gd name="connsiteY7" fmla="*/ 5762 h 21570"/>
                <a:gd name="connsiteX8" fmla="*/ 12803 w 18196"/>
                <a:gd name="connsiteY8" fmla="*/ 6330 h 21570"/>
                <a:gd name="connsiteX9" fmla="*/ 11919 w 18196"/>
                <a:gd name="connsiteY9" fmla="*/ 7016 h 21570"/>
                <a:gd name="connsiteX10" fmla="*/ 12500 w 18196"/>
                <a:gd name="connsiteY10" fmla="*/ 7203 h 21570"/>
                <a:gd name="connsiteX11" fmla="*/ 12660 w 18196"/>
                <a:gd name="connsiteY11" fmla="*/ 10335 h 21570"/>
                <a:gd name="connsiteX12" fmla="*/ 171 w 18196"/>
                <a:gd name="connsiteY12" fmla="*/ 13555 h 21570"/>
                <a:gd name="connsiteX13" fmla="*/ 412 w 18196"/>
                <a:gd name="connsiteY13" fmla="*/ 13522 h 21570"/>
                <a:gd name="connsiteX14" fmla="*/ 558 w 18196"/>
                <a:gd name="connsiteY14" fmla="*/ 13709 h 21570"/>
                <a:gd name="connsiteX15" fmla="*/ 586 w 18196"/>
                <a:gd name="connsiteY15" fmla="*/ 13898 h 21570"/>
                <a:gd name="connsiteX16" fmla="*/ 12964 w 18196"/>
                <a:gd name="connsiteY16" fmla="*/ 13221 h 21570"/>
                <a:gd name="connsiteX17" fmla="*/ 13015 w 18196"/>
                <a:gd name="connsiteY17" fmla="*/ 18274 h 21570"/>
                <a:gd name="connsiteX18" fmla="*/ 833 w 18196"/>
                <a:gd name="connsiteY18" fmla="*/ 21176 h 21570"/>
                <a:gd name="connsiteX19" fmla="*/ 1120 w 18196"/>
                <a:gd name="connsiteY19" fmla="*/ 21428 h 21570"/>
                <a:gd name="connsiteX20" fmla="*/ 1523 w 18196"/>
                <a:gd name="connsiteY20" fmla="*/ 21500 h 21570"/>
                <a:gd name="connsiteX21" fmla="*/ 5570 w 18196"/>
                <a:gd name="connsiteY21" fmla="*/ 21500 h 21570"/>
                <a:gd name="connsiteX22" fmla="*/ 5921 w 18196"/>
                <a:gd name="connsiteY22" fmla="*/ 21219 h 21570"/>
                <a:gd name="connsiteX23" fmla="*/ 5874 w 18196"/>
                <a:gd name="connsiteY23" fmla="*/ 20694 h 21570"/>
                <a:gd name="connsiteX24" fmla="*/ 7335 w 18196"/>
                <a:gd name="connsiteY24" fmla="*/ 15435 h 21570"/>
                <a:gd name="connsiteX25" fmla="*/ 9125 w 18196"/>
                <a:gd name="connsiteY25" fmla="*/ 20694 h 21570"/>
                <a:gd name="connsiteX26" fmla="*/ 9037 w 18196"/>
                <a:gd name="connsiteY26" fmla="*/ 21270 h 21570"/>
                <a:gd name="connsiteX27" fmla="*/ 9318 w 18196"/>
                <a:gd name="connsiteY27" fmla="*/ 21567 h 21570"/>
                <a:gd name="connsiteX28" fmla="*/ 13454 w 18196"/>
                <a:gd name="connsiteY28" fmla="*/ 21567 h 21570"/>
                <a:gd name="connsiteX29" fmla="*/ 14111 w 18196"/>
                <a:gd name="connsiteY29" fmla="*/ 21172 h 21570"/>
                <a:gd name="connsiteX30" fmla="*/ 14332 w 18196"/>
                <a:gd name="connsiteY30" fmla="*/ 20163 h 21570"/>
                <a:gd name="connsiteX31" fmla="*/ 14319 w 18196"/>
                <a:gd name="connsiteY31" fmla="*/ 14281 h 21570"/>
                <a:gd name="connsiteX32" fmla="*/ 14504 w 18196"/>
                <a:gd name="connsiteY32" fmla="*/ 13763 h 21570"/>
                <a:gd name="connsiteX33" fmla="*/ 14899 w 18196"/>
                <a:gd name="connsiteY33" fmla="*/ 13733 h 21570"/>
                <a:gd name="connsiteX34" fmla="*/ 18185 w 18196"/>
                <a:gd name="connsiteY34" fmla="*/ 10454 h 21570"/>
                <a:gd name="connsiteX35" fmla="*/ 14866 w 18196"/>
                <a:gd name="connsiteY35" fmla="*/ 8025 h 21570"/>
                <a:gd name="connsiteX36" fmla="*/ 14495 w 18196"/>
                <a:gd name="connsiteY36" fmla="*/ 8052 h 21570"/>
                <a:gd name="connsiteX37" fmla="*/ 14311 w 18196"/>
                <a:gd name="connsiteY37" fmla="*/ 7443 h 21570"/>
                <a:gd name="connsiteX38" fmla="*/ 14311 w 18196"/>
                <a:gd name="connsiteY38" fmla="*/ 1255 h 21570"/>
                <a:gd name="connsiteX39" fmla="*/ 14094 w 18196"/>
                <a:gd name="connsiteY39" fmla="*/ 395 h 21570"/>
                <a:gd name="connsiteX40" fmla="*/ 13542 w 18196"/>
                <a:gd name="connsiteY40" fmla="*/ 56 h 21570"/>
                <a:gd name="connsiteX41" fmla="*/ 9316 w 18196"/>
                <a:gd name="connsiteY41" fmla="*/ 56 h 21570"/>
                <a:gd name="connsiteX42" fmla="*/ 9083 w 18196"/>
                <a:gd name="connsiteY42" fmla="*/ 267 h 21570"/>
                <a:gd name="connsiteX43" fmla="*/ 13552 w 18196"/>
                <a:gd name="connsiteY43" fmla="*/ 1176 h 21570"/>
                <a:gd name="connsiteX44" fmla="*/ 12676 w 18196"/>
                <a:gd name="connsiteY44" fmla="*/ 1063 h 21570"/>
                <a:gd name="connsiteX45" fmla="*/ 7490 w 18196"/>
                <a:gd name="connsiteY45" fmla="*/ 8709 h 21570"/>
                <a:gd name="connsiteX46" fmla="*/ 12733 w 18196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771 w 18134"/>
                <a:gd name="connsiteY18" fmla="*/ 21176 h 21570"/>
                <a:gd name="connsiteX19" fmla="*/ 13091 w 18134"/>
                <a:gd name="connsiteY19" fmla="*/ 20499 h 21570"/>
                <a:gd name="connsiteX20" fmla="*/ 1461 w 18134"/>
                <a:gd name="connsiteY20" fmla="*/ 21500 h 21570"/>
                <a:gd name="connsiteX21" fmla="*/ 5508 w 18134"/>
                <a:gd name="connsiteY21" fmla="*/ 21500 h 21570"/>
                <a:gd name="connsiteX22" fmla="*/ 5859 w 18134"/>
                <a:gd name="connsiteY22" fmla="*/ 21219 h 21570"/>
                <a:gd name="connsiteX23" fmla="*/ 5812 w 18134"/>
                <a:gd name="connsiteY23" fmla="*/ 20694 h 21570"/>
                <a:gd name="connsiteX24" fmla="*/ 7273 w 18134"/>
                <a:gd name="connsiteY24" fmla="*/ 15435 h 21570"/>
                <a:gd name="connsiteX25" fmla="*/ 9063 w 18134"/>
                <a:gd name="connsiteY25" fmla="*/ 20694 h 21570"/>
                <a:gd name="connsiteX26" fmla="*/ 8975 w 18134"/>
                <a:gd name="connsiteY26" fmla="*/ 21270 h 21570"/>
                <a:gd name="connsiteX27" fmla="*/ 9256 w 18134"/>
                <a:gd name="connsiteY27" fmla="*/ 21567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13102 w 18134"/>
                <a:gd name="connsiteY18" fmla="*/ 19716 h 21570"/>
                <a:gd name="connsiteX19" fmla="*/ 13091 w 18134"/>
                <a:gd name="connsiteY19" fmla="*/ 20499 h 21570"/>
                <a:gd name="connsiteX20" fmla="*/ 1461 w 18134"/>
                <a:gd name="connsiteY20" fmla="*/ 21500 h 21570"/>
                <a:gd name="connsiteX21" fmla="*/ 5508 w 18134"/>
                <a:gd name="connsiteY21" fmla="*/ 21500 h 21570"/>
                <a:gd name="connsiteX22" fmla="*/ 5859 w 18134"/>
                <a:gd name="connsiteY22" fmla="*/ 21219 h 21570"/>
                <a:gd name="connsiteX23" fmla="*/ 5812 w 18134"/>
                <a:gd name="connsiteY23" fmla="*/ 20694 h 21570"/>
                <a:gd name="connsiteX24" fmla="*/ 7273 w 18134"/>
                <a:gd name="connsiteY24" fmla="*/ 15435 h 21570"/>
                <a:gd name="connsiteX25" fmla="*/ 9063 w 18134"/>
                <a:gd name="connsiteY25" fmla="*/ 20694 h 21570"/>
                <a:gd name="connsiteX26" fmla="*/ 8975 w 18134"/>
                <a:gd name="connsiteY26" fmla="*/ 21270 h 21570"/>
                <a:gd name="connsiteX27" fmla="*/ 9256 w 18134"/>
                <a:gd name="connsiteY27" fmla="*/ 21567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13102 w 18134"/>
                <a:gd name="connsiteY18" fmla="*/ 19716 h 21570"/>
                <a:gd name="connsiteX19" fmla="*/ 13091 w 18134"/>
                <a:gd name="connsiteY19" fmla="*/ 20499 h 21570"/>
                <a:gd name="connsiteX20" fmla="*/ 13239 w 18134"/>
                <a:gd name="connsiteY20" fmla="*/ 20903 h 21570"/>
                <a:gd name="connsiteX21" fmla="*/ 5508 w 18134"/>
                <a:gd name="connsiteY21" fmla="*/ 21500 h 21570"/>
                <a:gd name="connsiteX22" fmla="*/ 5859 w 18134"/>
                <a:gd name="connsiteY22" fmla="*/ 21219 h 21570"/>
                <a:gd name="connsiteX23" fmla="*/ 5812 w 18134"/>
                <a:gd name="connsiteY23" fmla="*/ 20694 h 21570"/>
                <a:gd name="connsiteX24" fmla="*/ 7273 w 18134"/>
                <a:gd name="connsiteY24" fmla="*/ 15435 h 21570"/>
                <a:gd name="connsiteX25" fmla="*/ 9063 w 18134"/>
                <a:gd name="connsiteY25" fmla="*/ 20694 h 21570"/>
                <a:gd name="connsiteX26" fmla="*/ 8975 w 18134"/>
                <a:gd name="connsiteY26" fmla="*/ 21270 h 21570"/>
                <a:gd name="connsiteX27" fmla="*/ 9256 w 18134"/>
                <a:gd name="connsiteY27" fmla="*/ 21567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13102 w 18134"/>
                <a:gd name="connsiteY18" fmla="*/ 19716 h 21570"/>
                <a:gd name="connsiteX19" fmla="*/ 13091 w 18134"/>
                <a:gd name="connsiteY19" fmla="*/ 20499 h 21570"/>
                <a:gd name="connsiteX20" fmla="*/ 13239 w 18134"/>
                <a:gd name="connsiteY20" fmla="*/ 20903 h 21570"/>
                <a:gd name="connsiteX21" fmla="*/ 5508 w 18134"/>
                <a:gd name="connsiteY21" fmla="*/ 21500 h 21570"/>
                <a:gd name="connsiteX22" fmla="*/ 13257 w 18134"/>
                <a:gd name="connsiteY22" fmla="*/ 20954 h 21570"/>
                <a:gd name="connsiteX23" fmla="*/ 5812 w 18134"/>
                <a:gd name="connsiteY23" fmla="*/ 20694 h 21570"/>
                <a:gd name="connsiteX24" fmla="*/ 7273 w 18134"/>
                <a:gd name="connsiteY24" fmla="*/ 15435 h 21570"/>
                <a:gd name="connsiteX25" fmla="*/ 9063 w 18134"/>
                <a:gd name="connsiteY25" fmla="*/ 20694 h 21570"/>
                <a:gd name="connsiteX26" fmla="*/ 8975 w 18134"/>
                <a:gd name="connsiteY26" fmla="*/ 21270 h 21570"/>
                <a:gd name="connsiteX27" fmla="*/ 9256 w 18134"/>
                <a:gd name="connsiteY27" fmla="*/ 21567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13102 w 18134"/>
                <a:gd name="connsiteY18" fmla="*/ 19716 h 21570"/>
                <a:gd name="connsiteX19" fmla="*/ 13091 w 18134"/>
                <a:gd name="connsiteY19" fmla="*/ 20499 h 21570"/>
                <a:gd name="connsiteX20" fmla="*/ 13239 w 18134"/>
                <a:gd name="connsiteY20" fmla="*/ 20903 h 21570"/>
                <a:gd name="connsiteX21" fmla="*/ 5508 w 18134"/>
                <a:gd name="connsiteY21" fmla="*/ 21500 h 21570"/>
                <a:gd name="connsiteX22" fmla="*/ 13257 w 18134"/>
                <a:gd name="connsiteY22" fmla="*/ 20954 h 21570"/>
                <a:gd name="connsiteX23" fmla="*/ 13168 w 18134"/>
                <a:gd name="connsiteY23" fmla="*/ 20893 h 21570"/>
                <a:gd name="connsiteX24" fmla="*/ 7273 w 18134"/>
                <a:gd name="connsiteY24" fmla="*/ 15435 h 21570"/>
                <a:gd name="connsiteX25" fmla="*/ 9063 w 18134"/>
                <a:gd name="connsiteY25" fmla="*/ 20694 h 21570"/>
                <a:gd name="connsiteX26" fmla="*/ 8975 w 18134"/>
                <a:gd name="connsiteY26" fmla="*/ 21270 h 21570"/>
                <a:gd name="connsiteX27" fmla="*/ 9256 w 18134"/>
                <a:gd name="connsiteY27" fmla="*/ 21567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13102 w 18134"/>
                <a:gd name="connsiteY18" fmla="*/ 19716 h 21570"/>
                <a:gd name="connsiteX19" fmla="*/ 13091 w 18134"/>
                <a:gd name="connsiteY19" fmla="*/ 20499 h 21570"/>
                <a:gd name="connsiteX20" fmla="*/ 13239 w 18134"/>
                <a:gd name="connsiteY20" fmla="*/ 20903 h 21570"/>
                <a:gd name="connsiteX21" fmla="*/ 5508 w 18134"/>
                <a:gd name="connsiteY21" fmla="*/ 21500 h 21570"/>
                <a:gd name="connsiteX22" fmla="*/ 13257 w 18134"/>
                <a:gd name="connsiteY22" fmla="*/ 20954 h 21570"/>
                <a:gd name="connsiteX23" fmla="*/ 13168 w 18134"/>
                <a:gd name="connsiteY23" fmla="*/ 20893 h 21570"/>
                <a:gd name="connsiteX24" fmla="*/ 13396 w 18134"/>
                <a:gd name="connsiteY24" fmla="*/ 20611 h 21570"/>
                <a:gd name="connsiteX25" fmla="*/ 9063 w 18134"/>
                <a:gd name="connsiteY25" fmla="*/ 20694 h 21570"/>
                <a:gd name="connsiteX26" fmla="*/ 8975 w 18134"/>
                <a:gd name="connsiteY26" fmla="*/ 21270 h 21570"/>
                <a:gd name="connsiteX27" fmla="*/ 9256 w 18134"/>
                <a:gd name="connsiteY27" fmla="*/ 21567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13102 w 18134"/>
                <a:gd name="connsiteY18" fmla="*/ 19716 h 21570"/>
                <a:gd name="connsiteX19" fmla="*/ 13091 w 18134"/>
                <a:gd name="connsiteY19" fmla="*/ 20499 h 21570"/>
                <a:gd name="connsiteX20" fmla="*/ 13239 w 18134"/>
                <a:gd name="connsiteY20" fmla="*/ 20903 h 21570"/>
                <a:gd name="connsiteX21" fmla="*/ 5508 w 18134"/>
                <a:gd name="connsiteY21" fmla="*/ 21500 h 21570"/>
                <a:gd name="connsiteX22" fmla="*/ 13257 w 18134"/>
                <a:gd name="connsiteY22" fmla="*/ 20954 h 21570"/>
                <a:gd name="connsiteX23" fmla="*/ 13168 w 18134"/>
                <a:gd name="connsiteY23" fmla="*/ 20893 h 21570"/>
                <a:gd name="connsiteX24" fmla="*/ 13396 w 18134"/>
                <a:gd name="connsiteY24" fmla="*/ 20611 h 21570"/>
                <a:gd name="connsiteX25" fmla="*/ 9063 w 18134"/>
                <a:gd name="connsiteY25" fmla="*/ 20694 h 21570"/>
                <a:gd name="connsiteX26" fmla="*/ 13482 w 18134"/>
                <a:gd name="connsiteY26" fmla="*/ 21005 h 21570"/>
                <a:gd name="connsiteX27" fmla="*/ 9256 w 18134"/>
                <a:gd name="connsiteY27" fmla="*/ 21567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13102 w 18134"/>
                <a:gd name="connsiteY18" fmla="*/ 19716 h 21570"/>
                <a:gd name="connsiteX19" fmla="*/ 13091 w 18134"/>
                <a:gd name="connsiteY19" fmla="*/ 20499 h 21570"/>
                <a:gd name="connsiteX20" fmla="*/ 13239 w 18134"/>
                <a:gd name="connsiteY20" fmla="*/ 20903 h 21570"/>
                <a:gd name="connsiteX21" fmla="*/ 5508 w 18134"/>
                <a:gd name="connsiteY21" fmla="*/ 21500 h 21570"/>
                <a:gd name="connsiteX22" fmla="*/ 13257 w 18134"/>
                <a:gd name="connsiteY22" fmla="*/ 20954 h 21570"/>
                <a:gd name="connsiteX23" fmla="*/ 13168 w 18134"/>
                <a:gd name="connsiteY23" fmla="*/ 20893 h 21570"/>
                <a:gd name="connsiteX24" fmla="*/ 13396 w 18134"/>
                <a:gd name="connsiteY24" fmla="*/ 20611 h 21570"/>
                <a:gd name="connsiteX25" fmla="*/ 13315 w 18134"/>
                <a:gd name="connsiteY25" fmla="*/ 20628 h 21570"/>
                <a:gd name="connsiteX26" fmla="*/ 13482 w 18134"/>
                <a:gd name="connsiteY26" fmla="*/ 21005 h 21570"/>
                <a:gd name="connsiteX27" fmla="*/ 9256 w 18134"/>
                <a:gd name="connsiteY27" fmla="*/ 21567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13102 w 18134"/>
                <a:gd name="connsiteY18" fmla="*/ 19716 h 21570"/>
                <a:gd name="connsiteX19" fmla="*/ 13091 w 18134"/>
                <a:gd name="connsiteY19" fmla="*/ 20499 h 21570"/>
                <a:gd name="connsiteX20" fmla="*/ 13239 w 18134"/>
                <a:gd name="connsiteY20" fmla="*/ 20903 h 21570"/>
                <a:gd name="connsiteX21" fmla="*/ 5508 w 18134"/>
                <a:gd name="connsiteY21" fmla="*/ 21500 h 21570"/>
                <a:gd name="connsiteX22" fmla="*/ 13257 w 18134"/>
                <a:gd name="connsiteY22" fmla="*/ 20954 h 21570"/>
                <a:gd name="connsiteX23" fmla="*/ 13168 w 18134"/>
                <a:gd name="connsiteY23" fmla="*/ 20893 h 21570"/>
                <a:gd name="connsiteX24" fmla="*/ 13396 w 18134"/>
                <a:gd name="connsiteY24" fmla="*/ 20611 h 21570"/>
                <a:gd name="connsiteX25" fmla="*/ 13315 w 18134"/>
                <a:gd name="connsiteY25" fmla="*/ 20628 h 21570"/>
                <a:gd name="connsiteX26" fmla="*/ 13482 w 18134"/>
                <a:gd name="connsiteY26" fmla="*/ 21005 h 21570"/>
                <a:gd name="connsiteX27" fmla="*/ 13721 w 18134"/>
                <a:gd name="connsiteY27" fmla="*/ 21368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524 w 18134"/>
                <a:gd name="connsiteY15" fmla="*/ 13898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13102 w 18134"/>
                <a:gd name="connsiteY18" fmla="*/ 19716 h 21570"/>
                <a:gd name="connsiteX19" fmla="*/ 13091 w 18134"/>
                <a:gd name="connsiteY19" fmla="*/ 20499 h 21570"/>
                <a:gd name="connsiteX20" fmla="*/ 13239 w 18134"/>
                <a:gd name="connsiteY20" fmla="*/ 20903 h 21570"/>
                <a:gd name="connsiteX21" fmla="*/ 13799 w 18134"/>
                <a:gd name="connsiteY21" fmla="*/ 20637 h 21570"/>
                <a:gd name="connsiteX22" fmla="*/ 13257 w 18134"/>
                <a:gd name="connsiteY22" fmla="*/ 20954 h 21570"/>
                <a:gd name="connsiteX23" fmla="*/ 13168 w 18134"/>
                <a:gd name="connsiteY23" fmla="*/ 20893 h 21570"/>
                <a:gd name="connsiteX24" fmla="*/ 13396 w 18134"/>
                <a:gd name="connsiteY24" fmla="*/ 20611 h 21570"/>
                <a:gd name="connsiteX25" fmla="*/ 13315 w 18134"/>
                <a:gd name="connsiteY25" fmla="*/ 20628 h 21570"/>
                <a:gd name="connsiteX26" fmla="*/ 13482 w 18134"/>
                <a:gd name="connsiteY26" fmla="*/ 21005 h 21570"/>
                <a:gd name="connsiteX27" fmla="*/ 13721 w 18134"/>
                <a:gd name="connsiteY27" fmla="*/ 21368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350 w 18134"/>
                <a:gd name="connsiteY13" fmla="*/ 13522 h 21570"/>
                <a:gd name="connsiteX14" fmla="*/ 496 w 18134"/>
                <a:gd name="connsiteY14" fmla="*/ 13709 h 21570"/>
                <a:gd name="connsiteX15" fmla="*/ 13195 w 18134"/>
                <a:gd name="connsiteY15" fmla="*/ 12372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13102 w 18134"/>
                <a:gd name="connsiteY18" fmla="*/ 19716 h 21570"/>
                <a:gd name="connsiteX19" fmla="*/ 13091 w 18134"/>
                <a:gd name="connsiteY19" fmla="*/ 20499 h 21570"/>
                <a:gd name="connsiteX20" fmla="*/ 13239 w 18134"/>
                <a:gd name="connsiteY20" fmla="*/ 20903 h 21570"/>
                <a:gd name="connsiteX21" fmla="*/ 13799 w 18134"/>
                <a:gd name="connsiteY21" fmla="*/ 20637 h 21570"/>
                <a:gd name="connsiteX22" fmla="*/ 13257 w 18134"/>
                <a:gd name="connsiteY22" fmla="*/ 20954 h 21570"/>
                <a:gd name="connsiteX23" fmla="*/ 13168 w 18134"/>
                <a:gd name="connsiteY23" fmla="*/ 20893 h 21570"/>
                <a:gd name="connsiteX24" fmla="*/ 13396 w 18134"/>
                <a:gd name="connsiteY24" fmla="*/ 20611 h 21570"/>
                <a:gd name="connsiteX25" fmla="*/ 13315 w 18134"/>
                <a:gd name="connsiteY25" fmla="*/ 20628 h 21570"/>
                <a:gd name="connsiteX26" fmla="*/ 13482 w 18134"/>
                <a:gd name="connsiteY26" fmla="*/ 21005 h 21570"/>
                <a:gd name="connsiteX27" fmla="*/ 13721 w 18134"/>
                <a:gd name="connsiteY27" fmla="*/ 21368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13402 w 18865"/>
                <a:gd name="connsiteY0" fmla="*/ 565 h 21570"/>
                <a:gd name="connsiteX1" fmla="*/ 13046 w 18865"/>
                <a:gd name="connsiteY1" fmla="*/ 692 h 21570"/>
                <a:gd name="connsiteX2" fmla="*/ 12880 w 18865"/>
                <a:gd name="connsiteY2" fmla="*/ 115 h 21570"/>
                <a:gd name="connsiteX3" fmla="*/ 6350 w 18865"/>
                <a:gd name="connsiteY3" fmla="*/ 27 h 21570"/>
                <a:gd name="connsiteX4" fmla="*/ 13581 w 18865"/>
                <a:gd name="connsiteY4" fmla="*/ 93 h 21570"/>
                <a:gd name="connsiteX5" fmla="*/ 14019 w 18865"/>
                <a:gd name="connsiteY5" fmla="*/ 1402 h 21570"/>
                <a:gd name="connsiteX6" fmla="*/ 14240 w 18865"/>
                <a:gd name="connsiteY6" fmla="*/ 1935 h 21570"/>
                <a:gd name="connsiteX7" fmla="*/ 13603 w 18865"/>
                <a:gd name="connsiteY7" fmla="*/ 5762 h 21570"/>
                <a:gd name="connsiteX8" fmla="*/ 13472 w 18865"/>
                <a:gd name="connsiteY8" fmla="*/ 6330 h 21570"/>
                <a:gd name="connsiteX9" fmla="*/ 12588 w 18865"/>
                <a:gd name="connsiteY9" fmla="*/ 7016 h 21570"/>
                <a:gd name="connsiteX10" fmla="*/ 13169 w 18865"/>
                <a:gd name="connsiteY10" fmla="*/ 7203 h 21570"/>
                <a:gd name="connsiteX11" fmla="*/ 13329 w 18865"/>
                <a:gd name="connsiteY11" fmla="*/ 10335 h 21570"/>
                <a:gd name="connsiteX12" fmla="*/ 840 w 18865"/>
                <a:gd name="connsiteY12" fmla="*/ 13555 h 21570"/>
                <a:gd name="connsiteX13" fmla="*/ 1081 w 18865"/>
                <a:gd name="connsiteY13" fmla="*/ 13522 h 21570"/>
                <a:gd name="connsiteX14" fmla="*/ 14791 w 18865"/>
                <a:gd name="connsiteY14" fmla="*/ 12315 h 21570"/>
                <a:gd name="connsiteX15" fmla="*/ 13926 w 18865"/>
                <a:gd name="connsiteY15" fmla="*/ 12372 h 21570"/>
                <a:gd name="connsiteX16" fmla="*/ 13633 w 18865"/>
                <a:gd name="connsiteY16" fmla="*/ 13221 h 21570"/>
                <a:gd name="connsiteX17" fmla="*/ 13684 w 18865"/>
                <a:gd name="connsiteY17" fmla="*/ 18274 h 21570"/>
                <a:gd name="connsiteX18" fmla="*/ 13833 w 18865"/>
                <a:gd name="connsiteY18" fmla="*/ 19716 h 21570"/>
                <a:gd name="connsiteX19" fmla="*/ 13822 w 18865"/>
                <a:gd name="connsiteY19" fmla="*/ 20499 h 21570"/>
                <a:gd name="connsiteX20" fmla="*/ 13970 w 18865"/>
                <a:gd name="connsiteY20" fmla="*/ 20903 h 21570"/>
                <a:gd name="connsiteX21" fmla="*/ 14530 w 18865"/>
                <a:gd name="connsiteY21" fmla="*/ 20637 h 21570"/>
                <a:gd name="connsiteX22" fmla="*/ 13988 w 18865"/>
                <a:gd name="connsiteY22" fmla="*/ 20954 h 21570"/>
                <a:gd name="connsiteX23" fmla="*/ 13899 w 18865"/>
                <a:gd name="connsiteY23" fmla="*/ 20893 h 21570"/>
                <a:gd name="connsiteX24" fmla="*/ 14127 w 18865"/>
                <a:gd name="connsiteY24" fmla="*/ 20611 h 21570"/>
                <a:gd name="connsiteX25" fmla="*/ 14046 w 18865"/>
                <a:gd name="connsiteY25" fmla="*/ 20628 h 21570"/>
                <a:gd name="connsiteX26" fmla="*/ 14213 w 18865"/>
                <a:gd name="connsiteY26" fmla="*/ 21005 h 21570"/>
                <a:gd name="connsiteX27" fmla="*/ 14452 w 18865"/>
                <a:gd name="connsiteY27" fmla="*/ 21368 h 21570"/>
                <a:gd name="connsiteX28" fmla="*/ 14123 w 18865"/>
                <a:gd name="connsiteY28" fmla="*/ 21567 h 21570"/>
                <a:gd name="connsiteX29" fmla="*/ 14780 w 18865"/>
                <a:gd name="connsiteY29" fmla="*/ 21172 h 21570"/>
                <a:gd name="connsiteX30" fmla="*/ 15001 w 18865"/>
                <a:gd name="connsiteY30" fmla="*/ 20163 h 21570"/>
                <a:gd name="connsiteX31" fmla="*/ 14988 w 18865"/>
                <a:gd name="connsiteY31" fmla="*/ 14281 h 21570"/>
                <a:gd name="connsiteX32" fmla="*/ 15173 w 18865"/>
                <a:gd name="connsiteY32" fmla="*/ 13763 h 21570"/>
                <a:gd name="connsiteX33" fmla="*/ 15568 w 18865"/>
                <a:gd name="connsiteY33" fmla="*/ 13733 h 21570"/>
                <a:gd name="connsiteX34" fmla="*/ 18854 w 18865"/>
                <a:gd name="connsiteY34" fmla="*/ 10454 h 21570"/>
                <a:gd name="connsiteX35" fmla="*/ 15535 w 18865"/>
                <a:gd name="connsiteY35" fmla="*/ 8025 h 21570"/>
                <a:gd name="connsiteX36" fmla="*/ 15164 w 18865"/>
                <a:gd name="connsiteY36" fmla="*/ 8052 h 21570"/>
                <a:gd name="connsiteX37" fmla="*/ 14980 w 18865"/>
                <a:gd name="connsiteY37" fmla="*/ 7443 h 21570"/>
                <a:gd name="connsiteX38" fmla="*/ 14980 w 18865"/>
                <a:gd name="connsiteY38" fmla="*/ 1255 h 21570"/>
                <a:gd name="connsiteX39" fmla="*/ 14763 w 18865"/>
                <a:gd name="connsiteY39" fmla="*/ 395 h 21570"/>
                <a:gd name="connsiteX40" fmla="*/ 14211 w 18865"/>
                <a:gd name="connsiteY40" fmla="*/ 56 h 21570"/>
                <a:gd name="connsiteX41" fmla="*/ 9985 w 18865"/>
                <a:gd name="connsiteY41" fmla="*/ 56 h 21570"/>
                <a:gd name="connsiteX42" fmla="*/ 9752 w 18865"/>
                <a:gd name="connsiteY42" fmla="*/ 267 h 21570"/>
                <a:gd name="connsiteX43" fmla="*/ 14221 w 18865"/>
                <a:gd name="connsiteY43" fmla="*/ 1176 h 21570"/>
                <a:gd name="connsiteX44" fmla="*/ 13345 w 18865"/>
                <a:gd name="connsiteY44" fmla="*/ 1063 h 21570"/>
                <a:gd name="connsiteX45" fmla="*/ 8159 w 18865"/>
                <a:gd name="connsiteY45" fmla="*/ 8709 h 21570"/>
                <a:gd name="connsiteX46" fmla="*/ 13402 w 18865"/>
                <a:gd name="connsiteY46" fmla="*/ 565 h 21570"/>
                <a:gd name="connsiteX0" fmla="*/ 12671 w 18134"/>
                <a:gd name="connsiteY0" fmla="*/ 565 h 21570"/>
                <a:gd name="connsiteX1" fmla="*/ 12315 w 18134"/>
                <a:gd name="connsiteY1" fmla="*/ 692 h 21570"/>
                <a:gd name="connsiteX2" fmla="*/ 12149 w 18134"/>
                <a:gd name="connsiteY2" fmla="*/ 115 h 21570"/>
                <a:gd name="connsiteX3" fmla="*/ 5619 w 18134"/>
                <a:gd name="connsiteY3" fmla="*/ 27 h 21570"/>
                <a:gd name="connsiteX4" fmla="*/ 12850 w 18134"/>
                <a:gd name="connsiteY4" fmla="*/ 93 h 21570"/>
                <a:gd name="connsiteX5" fmla="*/ 13288 w 18134"/>
                <a:gd name="connsiteY5" fmla="*/ 1402 h 21570"/>
                <a:gd name="connsiteX6" fmla="*/ 13509 w 18134"/>
                <a:gd name="connsiteY6" fmla="*/ 1935 h 21570"/>
                <a:gd name="connsiteX7" fmla="*/ 12872 w 18134"/>
                <a:gd name="connsiteY7" fmla="*/ 5762 h 21570"/>
                <a:gd name="connsiteX8" fmla="*/ 12741 w 18134"/>
                <a:gd name="connsiteY8" fmla="*/ 6330 h 21570"/>
                <a:gd name="connsiteX9" fmla="*/ 11857 w 18134"/>
                <a:gd name="connsiteY9" fmla="*/ 7016 h 21570"/>
                <a:gd name="connsiteX10" fmla="*/ 12438 w 18134"/>
                <a:gd name="connsiteY10" fmla="*/ 7203 h 21570"/>
                <a:gd name="connsiteX11" fmla="*/ 12598 w 18134"/>
                <a:gd name="connsiteY11" fmla="*/ 10335 h 21570"/>
                <a:gd name="connsiteX12" fmla="*/ 109 w 18134"/>
                <a:gd name="connsiteY12" fmla="*/ 13555 h 21570"/>
                <a:gd name="connsiteX13" fmla="*/ 13701 w 18134"/>
                <a:gd name="connsiteY13" fmla="*/ 11598 h 21570"/>
                <a:gd name="connsiteX14" fmla="*/ 14060 w 18134"/>
                <a:gd name="connsiteY14" fmla="*/ 12315 h 21570"/>
                <a:gd name="connsiteX15" fmla="*/ 13195 w 18134"/>
                <a:gd name="connsiteY15" fmla="*/ 12372 h 21570"/>
                <a:gd name="connsiteX16" fmla="*/ 12902 w 18134"/>
                <a:gd name="connsiteY16" fmla="*/ 13221 h 21570"/>
                <a:gd name="connsiteX17" fmla="*/ 12953 w 18134"/>
                <a:gd name="connsiteY17" fmla="*/ 18274 h 21570"/>
                <a:gd name="connsiteX18" fmla="*/ 13102 w 18134"/>
                <a:gd name="connsiteY18" fmla="*/ 19716 h 21570"/>
                <a:gd name="connsiteX19" fmla="*/ 13091 w 18134"/>
                <a:gd name="connsiteY19" fmla="*/ 20499 h 21570"/>
                <a:gd name="connsiteX20" fmla="*/ 13239 w 18134"/>
                <a:gd name="connsiteY20" fmla="*/ 20903 h 21570"/>
                <a:gd name="connsiteX21" fmla="*/ 13799 w 18134"/>
                <a:gd name="connsiteY21" fmla="*/ 20637 h 21570"/>
                <a:gd name="connsiteX22" fmla="*/ 13257 w 18134"/>
                <a:gd name="connsiteY22" fmla="*/ 20954 h 21570"/>
                <a:gd name="connsiteX23" fmla="*/ 13168 w 18134"/>
                <a:gd name="connsiteY23" fmla="*/ 20893 h 21570"/>
                <a:gd name="connsiteX24" fmla="*/ 13396 w 18134"/>
                <a:gd name="connsiteY24" fmla="*/ 20611 h 21570"/>
                <a:gd name="connsiteX25" fmla="*/ 13315 w 18134"/>
                <a:gd name="connsiteY25" fmla="*/ 20628 h 21570"/>
                <a:gd name="connsiteX26" fmla="*/ 13482 w 18134"/>
                <a:gd name="connsiteY26" fmla="*/ 21005 h 21570"/>
                <a:gd name="connsiteX27" fmla="*/ 13721 w 18134"/>
                <a:gd name="connsiteY27" fmla="*/ 21368 h 21570"/>
                <a:gd name="connsiteX28" fmla="*/ 13392 w 18134"/>
                <a:gd name="connsiteY28" fmla="*/ 21567 h 21570"/>
                <a:gd name="connsiteX29" fmla="*/ 14049 w 18134"/>
                <a:gd name="connsiteY29" fmla="*/ 21172 h 21570"/>
                <a:gd name="connsiteX30" fmla="*/ 14270 w 18134"/>
                <a:gd name="connsiteY30" fmla="*/ 20163 h 21570"/>
                <a:gd name="connsiteX31" fmla="*/ 14257 w 18134"/>
                <a:gd name="connsiteY31" fmla="*/ 14281 h 21570"/>
                <a:gd name="connsiteX32" fmla="*/ 14442 w 18134"/>
                <a:gd name="connsiteY32" fmla="*/ 13763 h 21570"/>
                <a:gd name="connsiteX33" fmla="*/ 14837 w 18134"/>
                <a:gd name="connsiteY33" fmla="*/ 13733 h 21570"/>
                <a:gd name="connsiteX34" fmla="*/ 18123 w 18134"/>
                <a:gd name="connsiteY34" fmla="*/ 10454 h 21570"/>
                <a:gd name="connsiteX35" fmla="*/ 14804 w 18134"/>
                <a:gd name="connsiteY35" fmla="*/ 8025 h 21570"/>
                <a:gd name="connsiteX36" fmla="*/ 14433 w 18134"/>
                <a:gd name="connsiteY36" fmla="*/ 8052 h 21570"/>
                <a:gd name="connsiteX37" fmla="*/ 14249 w 18134"/>
                <a:gd name="connsiteY37" fmla="*/ 7443 h 21570"/>
                <a:gd name="connsiteX38" fmla="*/ 14249 w 18134"/>
                <a:gd name="connsiteY38" fmla="*/ 1255 h 21570"/>
                <a:gd name="connsiteX39" fmla="*/ 14032 w 18134"/>
                <a:gd name="connsiteY39" fmla="*/ 395 h 21570"/>
                <a:gd name="connsiteX40" fmla="*/ 13480 w 18134"/>
                <a:gd name="connsiteY40" fmla="*/ 56 h 21570"/>
                <a:gd name="connsiteX41" fmla="*/ 9254 w 18134"/>
                <a:gd name="connsiteY41" fmla="*/ 56 h 21570"/>
                <a:gd name="connsiteX42" fmla="*/ 9021 w 18134"/>
                <a:gd name="connsiteY42" fmla="*/ 267 h 21570"/>
                <a:gd name="connsiteX43" fmla="*/ 13490 w 18134"/>
                <a:gd name="connsiteY43" fmla="*/ 1176 h 21570"/>
                <a:gd name="connsiteX44" fmla="*/ 12614 w 18134"/>
                <a:gd name="connsiteY44" fmla="*/ 1063 h 21570"/>
                <a:gd name="connsiteX45" fmla="*/ 7428 w 18134"/>
                <a:gd name="connsiteY45" fmla="*/ 8709 h 21570"/>
                <a:gd name="connsiteX46" fmla="*/ 12671 w 18134"/>
                <a:gd name="connsiteY46" fmla="*/ 565 h 21570"/>
                <a:gd name="connsiteX0" fmla="*/ 7052 w 12515"/>
                <a:gd name="connsiteY0" fmla="*/ 565 h 21570"/>
                <a:gd name="connsiteX1" fmla="*/ 6696 w 12515"/>
                <a:gd name="connsiteY1" fmla="*/ 692 h 21570"/>
                <a:gd name="connsiteX2" fmla="*/ 6530 w 12515"/>
                <a:gd name="connsiteY2" fmla="*/ 115 h 21570"/>
                <a:gd name="connsiteX3" fmla="*/ 0 w 12515"/>
                <a:gd name="connsiteY3" fmla="*/ 27 h 21570"/>
                <a:gd name="connsiteX4" fmla="*/ 7231 w 12515"/>
                <a:gd name="connsiteY4" fmla="*/ 93 h 21570"/>
                <a:gd name="connsiteX5" fmla="*/ 7669 w 12515"/>
                <a:gd name="connsiteY5" fmla="*/ 1402 h 21570"/>
                <a:gd name="connsiteX6" fmla="*/ 7890 w 12515"/>
                <a:gd name="connsiteY6" fmla="*/ 1935 h 21570"/>
                <a:gd name="connsiteX7" fmla="*/ 7253 w 12515"/>
                <a:gd name="connsiteY7" fmla="*/ 5762 h 21570"/>
                <a:gd name="connsiteX8" fmla="*/ 7122 w 12515"/>
                <a:gd name="connsiteY8" fmla="*/ 6330 h 21570"/>
                <a:gd name="connsiteX9" fmla="*/ 6238 w 12515"/>
                <a:gd name="connsiteY9" fmla="*/ 7016 h 21570"/>
                <a:gd name="connsiteX10" fmla="*/ 6819 w 12515"/>
                <a:gd name="connsiteY10" fmla="*/ 7203 h 21570"/>
                <a:gd name="connsiteX11" fmla="*/ 6979 w 12515"/>
                <a:gd name="connsiteY11" fmla="*/ 10335 h 21570"/>
                <a:gd name="connsiteX12" fmla="*/ 8181 w 12515"/>
                <a:gd name="connsiteY12" fmla="*/ 10702 h 21570"/>
                <a:gd name="connsiteX13" fmla="*/ 8082 w 12515"/>
                <a:gd name="connsiteY13" fmla="*/ 11598 h 21570"/>
                <a:gd name="connsiteX14" fmla="*/ 8441 w 12515"/>
                <a:gd name="connsiteY14" fmla="*/ 12315 h 21570"/>
                <a:gd name="connsiteX15" fmla="*/ 7576 w 12515"/>
                <a:gd name="connsiteY15" fmla="*/ 12372 h 21570"/>
                <a:gd name="connsiteX16" fmla="*/ 7283 w 12515"/>
                <a:gd name="connsiteY16" fmla="*/ 13221 h 21570"/>
                <a:gd name="connsiteX17" fmla="*/ 7334 w 12515"/>
                <a:gd name="connsiteY17" fmla="*/ 18274 h 21570"/>
                <a:gd name="connsiteX18" fmla="*/ 7483 w 12515"/>
                <a:gd name="connsiteY18" fmla="*/ 19716 h 21570"/>
                <a:gd name="connsiteX19" fmla="*/ 7472 w 12515"/>
                <a:gd name="connsiteY19" fmla="*/ 20499 h 21570"/>
                <a:gd name="connsiteX20" fmla="*/ 7620 w 12515"/>
                <a:gd name="connsiteY20" fmla="*/ 20903 h 21570"/>
                <a:gd name="connsiteX21" fmla="*/ 8180 w 12515"/>
                <a:gd name="connsiteY21" fmla="*/ 20637 h 21570"/>
                <a:gd name="connsiteX22" fmla="*/ 7638 w 12515"/>
                <a:gd name="connsiteY22" fmla="*/ 20954 h 21570"/>
                <a:gd name="connsiteX23" fmla="*/ 7549 w 12515"/>
                <a:gd name="connsiteY23" fmla="*/ 20893 h 21570"/>
                <a:gd name="connsiteX24" fmla="*/ 7777 w 12515"/>
                <a:gd name="connsiteY24" fmla="*/ 20611 h 21570"/>
                <a:gd name="connsiteX25" fmla="*/ 7696 w 12515"/>
                <a:gd name="connsiteY25" fmla="*/ 20628 h 21570"/>
                <a:gd name="connsiteX26" fmla="*/ 7863 w 12515"/>
                <a:gd name="connsiteY26" fmla="*/ 21005 h 21570"/>
                <a:gd name="connsiteX27" fmla="*/ 8102 w 12515"/>
                <a:gd name="connsiteY27" fmla="*/ 21368 h 21570"/>
                <a:gd name="connsiteX28" fmla="*/ 7773 w 12515"/>
                <a:gd name="connsiteY28" fmla="*/ 21567 h 21570"/>
                <a:gd name="connsiteX29" fmla="*/ 8430 w 12515"/>
                <a:gd name="connsiteY29" fmla="*/ 21172 h 21570"/>
                <a:gd name="connsiteX30" fmla="*/ 8651 w 12515"/>
                <a:gd name="connsiteY30" fmla="*/ 20163 h 21570"/>
                <a:gd name="connsiteX31" fmla="*/ 8638 w 12515"/>
                <a:gd name="connsiteY31" fmla="*/ 14281 h 21570"/>
                <a:gd name="connsiteX32" fmla="*/ 8823 w 12515"/>
                <a:gd name="connsiteY32" fmla="*/ 13763 h 21570"/>
                <a:gd name="connsiteX33" fmla="*/ 9218 w 12515"/>
                <a:gd name="connsiteY33" fmla="*/ 13733 h 21570"/>
                <a:gd name="connsiteX34" fmla="*/ 12504 w 12515"/>
                <a:gd name="connsiteY34" fmla="*/ 10454 h 21570"/>
                <a:gd name="connsiteX35" fmla="*/ 9185 w 12515"/>
                <a:gd name="connsiteY35" fmla="*/ 8025 h 21570"/>
                <a:gd name="connsiteX36" fmla="*/ 8814 w 12515"/>
                <a:gd name="connsiteY36" fmla="*/ 8052 h 21570"/>
                <a:gd name="connsiteX37" fmla="*/ 8630 w 12515"/>
                <a:gd name="connsiteY37" fmla="*/ 7443 h 21570"/>
                <a:gd name="connsiteX38" fmla="*/ 8630 w 12515"/>
                <a:gd name="connsiteY38" fmla="*/ 1255 h 21570"/>
                <a:gd name="connsiteX39" fmla="*/ 8413 w 12515"/>
                <a:gd name="connsiteY39" fmla="*/ 395 h 21570"/>
                <a:gd name="connsiteX40" fmla="*/ 7861 w 12515"/>
                <a:gd name="connsiteY40" fmla="*/ 56 h 21570"/>
                <a:gd name="connsiteX41" fmla="*/ 3635 w 12515"/>
                <a:gd name="connsiteY41" fmla="*/ 56 h 21570"/>
                <a:gd name="connsiteX42" fmla="*/ 3402 w 12515"/>
                <a:gd name="connsiteY42" fmla="*/ 267 h 21570"/>
                <a:gd name="connsiteX43" fmla="*/ 7871 w 12515"/>
                <a:gd name="connsiteY43" fmla="*/ 1176 h 21570"/>
                <a:gd name="connsiteX44" fmla="*/ 6995 w 12515"/>
                <a:gd name="connsiteY44" fmla="*/ 1063 h 21570"/>
                <a:gd name="connsiteX45" fmla="*/ 1809 w 12515"/>
                <a:gd name="connsiteY45" fmla="*/ 8709 h 21570"/>
                <a:gd name="connsiteX46" fmla="*/ 7052 w 12515"/>
                <a:gd name="connsiteY46" fmla="*/ 565 h 21570"/>
                <a:gd name="connsiteX0" fmla="*/ 7052 w 12515"/>
                <a:gd name="connsiteY0" fmla="*/ 565 h 21570"/>
                <a:gd name="connsiteX1" fmla="*/ 6696 w 12515"/>
                <a:gd name="connsiteY1" fmla="*/ 692 h 21570"/>
                <a:gd name="connsiteX2" fmla="*/ 6530 w 12515"/>
                <a:gd name="connsiteY2" fmla="*/ 115 h 21570"/>
                <a:gd name="connsiteX3" fmla="*/ 0 w 12515"/>
                <a:gd name="connsiteY3" fmla="*/ 27 h 21570"/>
                <a:gd name="connsiteX4" fmla="*/ 7231 w 12515"/>
                <a:gd name="connsiteY4" fmla="*/ 93 h 21570"/>
                <a:gd name="connsiteX5" fmla="*/ 7669 w 12515"/>
                <a:gd name="connsiteY5" fmla="*/ 1402 h 21570"/>
                <a:gd name="connsiteX6" fmla="*/ 7890 w 12515"/>
                <a:gd name="connsiteY6" fmla="*/ 1935 h 21570"/>
                <a:gd name="connsiteX7" fmla="*/ 7253 w 12515"/>
                <a:gd name="connsiteY7" fmla="*/ 5762 h 21570"/>
                <a:gd name="connsiteX8" fmla="*/ 7122 w 12515"/>
                <a:gd name="connsiteY8" fmla="*/ 6330 h 21570"/>
                <a:gd name="connsiteX9" fmla="*/ 6238 w 12515"/>
                <a:gd name="connsiteY9" fmla="*/ 7016 h 21570"/>
                <a:gd name="connsiteX10" fmla="*/ 6819 w 12515"/>
                <a:gd name="connsiteY10" fmla="*/ 7203 h 21570"/>
                <a:gd name="connsiteX11" fmla="*/ 6979 w 12515"/>
                <a:gd name="connsiteY11" fmla="*/ 10335 h 21570"/>
                <a:gd name="connsiteX12" fmla="*/ 8181 w 12515"/>
                <a:gd name="connsiteY12" fmla="*/ 10702 h 21570"/>
                <a:gd name="connsiteX13" fmla="*/ 8082 w 12515"/>
                <a:gd name="connsiteY13" fmla="*/ 11598 h 21570"/>
                <a:gd name="connsiteX14" fmla="*/ 8441 w 12515"/>
                <a:gd name="connsiteY14" fmla="*/ 12315 h 21570"/>
                <a:gd name="connsiteX15" fmla="*/ 7576 w 12515"/>
                <a:gd name="connsiteY15" fmla="*/ 12372 h 21570"/>
                <a:gd name="connsiteX16" fmla="*/ 7283 w 12515"/>
                <a:gd name="connsiteY16" fmla="*/ 13221 h 21570"/>
                <a:gd name="connsiteX17" fmla="*/ 7334 w 12515"/>
                <a:gd name="connsiteY17" fmla="*/ 18274 h 21570"/>
                <a:gd name="connsiteX18" fmla="*/ 7483 w 12515"/>
                <a:gd name="connsiteY18" fmla="*/ 19716 h 21570"/>
                <a:gd name="connsiteX19" fmla="*/ 7472 w 12515"/>
                <a:gd name="connsiteY19" fmla="*/ 20499 h 21570"/>
                <a:gd name="connsiteX20" fmla="*/ 7620 w 12515"/>
                <a:gd name="connsiteY20" fmla="*/ 20903 h 21570"/>
                <a:gd name="connsiteX21" fmla="*/ 8180 w 12515"/>
                <a:gd name="connsiteY21" fmla="*/ 20637 h 21570"/>
                <a:gd name="connsiteX22" fmla="*/ 7638 w 12515"/>
                <a:gd name="connsiteY22" fmla="*/ 20954 h 21570"/>
                <a:gd name="connsiteX23" fmla="*/ 7549 w 12515"/>
                <a:gd name="connsiteY23" fmla="*/ 20893 h 21570"/>
                <a:gd name="connsiteX24" fmla="*/ 7777 w 12515"/>
                <a:gd name="connsiteY24" fmla="*/ 20611 h 21570"/>
                <a:gd name="connsiteX25" fmla="*/ 7696 w 12515"/>
                <a:gd name="connsiteY25" fmla="*/ 20628 h 21570"/>
                <a:gd name="connsiteX26" fmla="*/ 7863 w 12515"/>
                <a:gd name="connsiteY26" fmla="*/ 21005 h 21570"/>
                <a:gd name="connsiteX27" fmla="*/ 8102 w 12515"/>
                <a:gd name="connsiteY27" fmla="*/ 21368 h 21570"/>
                <a:gd name="connsiteX28" fmla="*/ 7773 w 12515"/>
                <a:gd name="connsiteY28" fmla="*/ 21567 h 21570"/>
                <a:gd name="connsiteX29" fmla="*/ 8430 w 12515"/>
                <a:gd name="connsiteY29" fmla="*/ 21172 h 21570"/>
                <a:gd name="connsiteX30" fmla="*/ 8651 w 12515"/>
                <a:gd name="connsiteY30" fmla="*/ 20163 h 21570"/>
                <a:gd name="connsiteX31" fmla="*/ 8638 w 12515"/>
                <a:gd name="connsiteY31" fmla="*/ 14281 h 21570"/>
                <a:gd name="connsiteX32" fmla="*/ 8823 w 12515"/>
                <a:gd name="connsiteY32" fmla="*/ 13763 h 21570"/>
                <a:gd name="connsiteX33" fmla="*/ 9218 w 12515"/>
                <a:gd name="connsiteY33" fmla="*/ 13733 h 21570"/>
                <a:gd name="connsiteX34" fmla="*/ 12504 w 12515"/>
                <a:gd name="connsiteY34" fmla="*/ 10454 h 21570"/>
                <a:gd name="connsiteX35" fmla="*/ 9185 w 12515"/>
                <a:gd name="connsiteY35" fmla="*/ 8025 h 21570"/>
                <a:gd name="connsiteX36" fmla="*/ 8814 w 12515"/>
                <a:gd name="connsiteY36" fmla="*/ 8052 h 21570"/>
                <a:gd name="connsiteX37" fmla="*/ 8630 w 12515"/>
                <a:gd name="connsiteY37" fmla="*/ 7443 h 21570"/>
                <a:gd name="connsiteX38" fmla="*/ 8630 w 12515"/>
                <a:gd name="connsiteY38" fmla="*/ 1255 h 21570"/>
                <a:gd name="connsiteX39" fmla="*/ 8413 w 12515"/>
                <a:gd name="connsiteY39" fmla="*/ 395 h 21570"/>
                <a:gd name="connsiteX40" fmla="*/ 7861 w 12515"/>
                <a:gd name="connsiteY40" fmla="*/ 56 h 21570"/>
                <a:gd name="connsiteX41" fmla="*/ 3635 w 12515"/>
                <a:gd name="connsiteY41" fmla="*/ 56 h 21570"/>
                <a:gd name="connsiteX42" fmla="*/ 3402 w 12515"/>
                <a:gd name="connsiteY42" fmla="*/ 267 h 21570"/>
                <a:gd name="connsiteX43" fmla="*/ 7871 w 12515"/>
                <a:gd name="connsiteY43" fmla="*/ 1176 h 21570"/>
                <a:gd name="connsiteX44" fmla="*/ 6995 w 12515"/>
                <a:gd name="connsiteY44" fmla="*/ 1063 h 21570"/>
                <a:gd name="connsiteX45" fmla="*/ 7592 w 12515"/>
                <a:gd name="connsiteY45" fmla="*/ 680 h 21570"/>
                <a:gd name="connsiteX46" fmla="*/ 7052 w 12515"/>
                <a:gd name="connsiteY46" fmla="*/ 565 h 21570"/>
                <a:gd name="connsiteX0" fmla="*/ 7052 w 12515"/>
                <a:gd name="connsiteY0" fmla="*/ 565 h 21570"/>
                <a:gd name="connsiteX1" fmla="*/ 6696 w 12515"/>
                <a:gd name="connsiteY1" fmla="*/ 692 h 21570"/>
                <a:gd name="connsiteX2" fmla="*/ 6530 w 12515"/>
                <a:gd name="connsiteY2" fmla="*/ 115 h 21570"/>
                <a:gd name="connsiteX3" fmla="*/ 0 w 12515"/>
                <a:gd name="connsiteY3" fmla="*/ 27 h 21570"/>
                <a:gd name="connsiteX4" fmla="*/ 7231 w 12515"/>
                <a:gd name="connsiteY4" fmla="*/ 93 h 21570"/>
                <a:gd name="connsiteX5" fmla="*/ 7669 w 12515"/>
                <a:gd name="connsiteY5" fmla="*/ 1402 h 21570"/>
                <a:gd name="connsiteX6" fmla="*/ 7890 w 12515"/>
                <a:gd name="connsiteY6" fmla="*/ 1935 h 21570"/>
                <a:gd name="connsiteX7" fmla="*/ 7253 w 12515"/>
                <a:gd name="connsiteY7" fmla="*/ 5762 h 21570"/>
                <a:gd name="connsiteX8" fmla="*/ 7122 w 12515"/>
                <a:gd name="connsiteY8" fmla="*/ 6330 h 21570"/>
                <a:gd name="connsiteX9" fmla="*/ 6238 w 12515"/>
                <a:gd name="connsiteY9" fmla="*/ 7016 h 21570"/>
                <a:gd name="connsiteX10" fmla="*/ 6819 w 12515"/>
                <a:gd name="connsiteY10" fmla="*/ 7203 h 21570"/>
                <a:gd name="connsiteX11" fmla="*/ 6979 w 12515"/>
                <a:gd name="connsiteY11" fmla="*/ 10335 h 21570"/>
                <a:gd name="connsiteX12" fmla="*/ 8181 w 12515"/>
                <a:gd name="connsiteY12" fmla="*/ 10702 h 21570"/>
                <a:gd name="connsiteX13" fmla="*/ 8082 w 12515"/>
                <a:gd name="connsiteY13" fmla="*/ 11598 h 21570"/>
                <a:gd name="connsiteX14" fmla="*/ 8441 w 12515"/>
                <a:gd name="connsiteY14" fmla="*/ 12315 h 21570"/>
                <a:gd name="connsiteX15" fmla="*/ 7576 w 12515"/>
                <a:gd name="connsiteY15" fmla="*/ 12372 h 21570"/>
                <a:gd name="connsiteX16" fmla="*/ 7283 w 12515"/>
                <a:gd name="connsiteY16" fmla="*/ 13221 h 21570"/>
                <a:gd name="connsiteX17" fmla="*/ 7334 w 12515"/>
                <a:gd name="connsiteY17" fmla="*/ 18274 h 21570"/>
                <a:gd name="connsiteX18" fmla="*/ 7483 w 12515"/>
                <a:gd name="connsiteY18" fmla="*/ 19716 h 21570"/>
                <a:gd name="connsiteX19" fmla="*/ 7472 w 12515"/>
                <a:gd name="connsiteY19" fmla="*/ 20499 h 21570"/>
                <a:gd name="connsiteX20" fmla="*/ 7620 w 12515"/>
                <a:gd name="connsiteY20" fmla="*/ 20903 h 21570"/>
                <a:gd name="connsiteX21" fmla="*/ 8180 w 12515"/>
                <a:gd name="connsiteY21" fmla="*/ 20637 h 21570"/>
                <a:gd name="connsiteX22" fmla="*/ 7638 w 12515"/>
                <a:gd name="connsiteY22" fmla="*/ 20954 h 21570"/>
                <a:gd name="connsiteX23" fmla="*/ 7549 w 12515"/>
                <a:gd name="connsiteY23" fmla="*/ 20893 h 21570"/>
                <a:gd name="connsiteX24" fmla="*/ 7777 w 12515"/>
                <a:gd name="connsiteY24" fmla="*/ 20611 h 21570"/>
                <a:gd name="connsiteX25" fmla="*/ 7696 w 12515"/>
                <a:gd name="connsiteY25" fmla="*/ 20628 h 21570"/>
                <a:gd name="connsiteX26" fmla="*/ 7863 w 12515"/>
                <a:gd name="connsiteY26" fmla="*/ 21005 h 21570"/>
                <a:gd name="connsiteX27" fmla="*/ 8102 w 12515"/>
                <a:gd name="connsiteY27" fmla="*/ 21368 h 21570"/>
                <a:gd name="connsiteX28" fmla="*/ 7773 w 12515"/>
                <a:gd name="connsiteY28" fmla="*/ 21567 h 21570"/>
                <a:gd name="connsiteX29" fmla="*/ 8430 w 12515"/>
                <a:gd name="connsiteY29" fmla="*/ 21172 h 21570"/>
                <a:gd name="connsiteX30" fmla="*/ 8651 w 12515"/>
                <a:gd name="connsiteY30" fmla="*/ 20163 h 21570"/>
                <a:gd name="connsiteX31" fmla="*/ 8638 w 12515"/>
                <a:gd name="connsiteY31" fmla="*/ 14281 h 21570"/>
                <a:gd name="connsiteX32" fmla="*/ 8823 w 12515"/>
                <a:gd name="connsiteY32" fmla="*/ 13763 h 21570"/>
                <a:gd name="connsiteX33" fmla="*/ 9218 w 12515"/>
                <a:gd name="connsiteY33" fmla="*/ 13733 h 21570"/>
                <a:gd name="connsiteX34" fmla="*/ 12504 w 12515"/>
                <a:gd name="connsiteY34" fmla="*/ 10454 h 21570"/>
                <a:gd name="connsiteX35" fmla="*/ 9185 w 12515"/>
                <a:gd name="connsiteY35" fmla="*/ 8025 h 21570"/>
                <a:gd name="connsiteX36" fmla="*/ 8814 w 12515"/>
                <a:gd name="connsiteY36" fmla="*/ 8052 h 21570"/>
                <a:gd name="connsiteX37" fmla="*/ 8630 w 12515"/>
                <a:gd name="connsiteY37" fmla="*/ 7443 h 21570"/>
                <a:gd name="connsiteX38" fmla="*/ 8630 w 12515"/>
                <a:gd name="connsiteY38" fmla="*/ 1255 h 21570"/>
                <a:gd name="connsiteX39" fmla="*/ 8413 w 12515"/>
                <a:gd name="connsiteY39" fmla="*/ 395 h 21570"/>
                <a:gd name="connsiteX40" fmla="*/ 7861 w 12515"/>
                <a:gd name="connsiteY40" fmla="*/ 56 h 21570"/>
                <a:gd name="connsiteX41" fmla="*/ 3635 w 12515"/>
                <a:gd name="connsiteY41" fmla="*/ 56 h 21570"/>
                <a:gd name="connsiteX42" fmla="*/ 7314 w 12515"/>
                <a:gd name="connsiteY42" fmla="*/ 665 h 21570"/>
                <a:gd name="connsiteX43" fmla="*/ 7871 w 12515"/>
                <a:gd name="connsiteY43" fmla="*/ 1176 h 21570"/>
                <a:gd name="connsiteX44" fmla="*/ 6995 w 12515"/>
                <a:gd name="connsiteY44" fmla="*/ 1063 h 21570"/>
                <a:gd name="connsiteX45" fmla="*/ 7592 w 12515"/>
                <a:gd name="connsiteY45" fmla="*/ 680 h 21570"/>
                <a:gd name="connsiteX46" fmla="*/ 7052 w 12515"/>
                <a:gd name="connsiteY46" fmla="*/ 565 h 21570"/>
                <a:gd name="connsiteX0" fmla="*/ 3419 w 8882"/>
                <a:gd name="connsiteY0" fmla="*/ 510 h 21515"/>
                <a:gd name="connsiteX1" fmla="*/ 3063 w 8882"/>
                <a:gd name="connsiteY1" fmla="*/ 637 h 21515"/>
                <a:gd name="connsiteX2" fmla="*/ 2897 w 8882"/>
                <a:gd name="connsiteY2" fmla="*/ 60 h 21515"/>
                <a:gd name="connsiteX3" fmla="*/ 3808 w 8882"/>
                <a:gd name="connsiteY3" fmla="*/ 503 h 21515"/>
                <a:gd name="connsiteX4" fmla="*/ 3598 w 8882"/>
                <a:gd name="connsiteY4" fmla="*/ 38 h 21515"/>
                <a:gd name="connsiteX5" fmla="*/ 4036 w 8882"/>
                <a:gd name="connsiteY5" fmla="*/ 1347 h 21515"/>
                <a:gd name="connsiteX6" fmla="*/ 4257 w 8882"/>
                <a:gd name="connsiteY6" fmla="*/ 1880 h 21515"/>
                <a:gd name="connsiteX7" fmla="*/ 3620 w 8882"/>
                <a:gd name="connsiteY7" fmla="*/ 5707 h 21515"/>
                <a:gd name="connsiteX8" fmla="*/ 3489 w 8882"/>
                <a:gd name="connsiteY8" fmla="*/ 6275 h 21515"/>
                <a:gd name="connsiteX9" fmla="*/ 2605 w 8882"/>
                <a:gd name="connsiteY9" fmla="*/ 6961 h 21515"/>
                <a:gd name="connsiteX10" fmla="*/ 3186 w 8882"/>
                <a:gd name="connsiteY10" fmla="*/ 7148 h 21515"/>
                <a:gd name="connsiteX11" fmla="*/ 3346 w 8882"/>
                <a:gd name="connsiteY11" fmla="*/ 10280 h 21515"/>
                <a:gd name="connsiteX12" fmla="*/ 4548 w 8882"/>
                <a:gd name="connsiteY12" fmla="*/ 10647 h 21515"/>
                <a:gd name="connsiteX13" fmla="*/ 4449 w 8882"/>
                <a:gd name="connsiteY13" fmla="*/ 11543 h 21515"/>
                <a:gd name="connsiteX14" fmla="*/ 4808 w 8882"/>
                <a:gd name="connsiteY14" fmla="*/ 12260 h 21515"/>
                <a:gd name="connsiteX15" fmla="*/ 3943 w 8882"/>
                <a:gd name="connsiteY15" fmla="*/ 12317 h 21515"/>
                <a:gd name="connsiteX16" fmla="*/ 3650 w 8882"/>
                <a:gd name="connsiteY16" fmla="*/ 13166 h 21515"/>
                <a:gd name="connsiteX17" fmla="*/ 3701 w 8882"/>
                <a:gd name="connsiteY17" fmla="*/ 18219 h 21515"/>
                <a:gd name="connsiteX18" fmla="*/ 3850 w 8882"/>
                <a:gd name="connsiteY18" fmla="*/ 19661 h 21515"/>
                <a:gd name="connsiteX19" fmla="*/ 3839 w 8882"/>
                <a:gd name="connsiteY19" fmla="*/ 20444 h 21515"/>
                <a:gd name="connsiteX20" fmla="*/ 3987 w 8882"/>
                <a:gd name="connsiteY20" fmla="*/ 20848 h 21515"/>
                <a:gd name="connsiteX21" fmla="*/ 4547 w 8882"/>
                <a:gd name="connsiteY21" fmla="*/ 20582 h 21515"/>
                <a:gd name="connsiteX22" fmla="*/ 4005 w 8882"/>
                <a:gd name="connsiteY22" fmla="*/ 20899 h 21515"/>
                <a:gd name="connsiteX23" fmla="*/ 3916 w 8882"/>
                <a:gd name="connsiteY23" fmla="*/ 20838 h 21515"/>
                <a:gd name="connsiteX24" fmla="*/ 4144 w 8882"/>
                <a:gd name="connsiteY24" fmla="*/ 20556 h 21515"/>
                <a:gd name="connsiteX25" fmla="*/ 4063 w 8882"/>
                <a:gd name="connsiteY25" fmla="*/ 20573 h 21515"/>
                <a:gd name="connsiteX26" fmla="*/ 4230 w 8882"/>
                <a:gd name="connsiteY26" fmla="*/ 20950 h 21515"/>
                <a:gd name="connsiteX27" fmla="*/ 4469 w 8882"/>
                <a:gd name="connsiteY27" fmla="*/ 21313 h 21515"/>
                <a:gd name="connsiteX28" fmla="*/ 4140 w 8882"/>
                <a:gd name="connsiteY28" fmla="*/ 21512 h 21515"/>
                <a:gd name="connsiteX29" fmla="*/ 4797 w 8882"/>
                <a:gd name="connsiteY29" fmla="*/ 21117 h 21515"/>
                <a:gd name="connsiteX30" fmla="*/ 5018 w 8882"/>
                <a:gd name="connsiteY30" fmla="*/ 20108 h 21515"/>
                <a:gd name="connsiteX31" fmla="*/ 5005 w 8882"/>
                <a:gd name="connsiteY31" fmla="*/ 14226 h 21515"/>
                <a:gd name="connsiteX32" fmla="*/ 5190 w 8882"/>
                <a:gd name="connsiteY32" fmla="*/ 13708 h 21515"/>
                <a:gd name="connsiteX33" fmla="*/ 5585 w 8882"/>
                <a:gd name="connsiteY33" fmla="*/ 13678 h 21515"/>
                <a:gd name="connsiteX34" fmla="*/ 8871 w 8882"/>
                <a:gd name="connsiteY34" fmla="*/ 10399 h 21515"/>
                <a:gd name="connsiteX35" fmla="*/ 5552 w 8882"/>
                <a:gd name="connsiteY35" fmla="*/ 7970 h 21515"/>
                <a:gd name="connsiteX36" fmla="*/ 5181 w 8882"/>
                <a:gd name="connsiteY36" fmla="*/ 7997 h 21515"/>
                <a:gd name="connsiteX37" fmla="*/ 4997 w 8882"/>
                <a:gd name="connsiteY37" fmla="*/ 7388 h 21515"/>
                <a:gd name="connsiteX38" fmla="*/ 4997 w 8882"/>
                <a:gd name="connsiteY38" fmla="*/ 1200 h 21515"/>
                <a:gd name="connsiteX39" fmla="*/ 4780 w 8882"/>
                <a:gd name="connsiteY39" fmla="*/ 340 h 21515"/>
                <a:gd name="connsiteX40" fmla="*/ 4228 w 8882"/>
                <a:gd name="connsiteY40" fmla="*/ 1 h 21515"/>
                <a:gd name="connsiteX41" fmla="*/ 2 w 8882"/>
                <a:gd name="connsiteY41" fmla="*/ 1 h 21515"/>
                <a:gd name="connsiteX42" fmla="*/ 3681 w 8882"/>
                <a:gd name="connsiteY42" fmla="*/ 610 h 21515"/>
                <a:gd name="connsiteX43" fmla="*/ 4238 w 8882"/>
                <a:gd name="connsiteY43" fmla="*/ 1121 h 21515"/>
                <a:gd name="connsiteX44" fmla="*/ 3362 w 8882"/>
                <a:gd name="connsiteY44" fmla="*/ 1008 h 21515"/>
                <a:gd name="connsiteX45" fmla="*/ 3959 w 8882"/>
                <a:gd name="connsiteY45" fmla="*/ 625 h 21515"/>
                <a:gd name="connsiteX46" fmla="*/ 3419 w 8882"/>
                <a:gd name="connsiteY46" fmla="*/ 510 h 21515"/>
                <a:gd name="connsiteX0" fmla="*/ 926 w 7077"/>
                <a:gd name="connsiteY0" fmla="*/ 237 h 10000"/>
                <a:gd name="connsiteX1" fmla="*/ 526 w 7077"/>
                <a:gd name="connsiteY1" fmla="*/ 296 h 10000"/>
                <a:gd name="connsiteX2" fmla="*/ 339 w 7077"/>
                <a:gd name="connsiteY2" fmla="*/ 28 h 10000"/>
                <a:gd name="connsiteX3" fmla="*/ 1364 w 7077"/>
                <a:gd name="connsiteY3" fmla="*/ 234 h 10000"/>
                <a:gd name="connsiteX4" fmla="*/ 1128 w 7077"/>
                <a:gd name="connsiteY4" fmla="*/ 18 h 10000"/>
                <a:gd name="connsiteX5" fmla="*/ 1621 w 7077"/>
                <a:gd name="connsiteY5" fmla="*/ 626 h 10000"/>
                <a:gd name="connsiteX6" fmla="*/ 1870 w 7077"/>
                <a:gd name="connsiteY6" fmla="*/ 874 h 10000"/>
                <a:gd name="connsiteX7" fmla="*/ 1153 w 7077"/>
                <a:gd name="connsiteY7" fmla="*/ 2653 h 10000"/>
                <a:gd name="connsiteX8" fmla="*/ 1005 w 7077"/>
                <a:gd name="connsiteY8" fmla="*/ 2917 h 10000"/>
                <a:gd name="connsiteX9" fmla="*/ 10 w 7077"/>
                <a:gd name="connsiteY9" fmla="*/ 3235 h 10000"/>
                <a:gd name="connsiteX10" fmla="*/ 664 w 7077"/>
                <a:gd name="connsiteY10" fmla="*/ 3322 h 10000"/>
                <a:gd name="connsiteX11" fmla="*/ 844 w 7077"/>
                <a:gd name="connsiteY11" fmla="*/ 4778 h 10000"/>
                <a:gd name="connsiteX12" fmla="*/ 2197 w 7077"/>
                <a:gd name="connsiteY12" fmla="*/ 4949 h 10000"/>
                <a:gd name="connsiteX13" fmla="*/ 2086 w 7077"/>
                <a:gd name="connsiteY13" fmla="*/ 5365 h 10000"/>
                <a:gd name="connsiteX14" fmla="*/ 2490 w 7077"/>
                <a:gd name="connsiteY14" fmla="*/ 5698 h 10000"/>
                <a:gd name="connsiteX15" fmla="*/ 1516 w 7077"/>
                <a:gd name="connsiteY15" fmla="*/ 5725 h 10000"/>
                <a:gd name="connsiteX16" fmla="*/ 1186 w 7077"/>
                <a:gd name="connsiteY16" fmla="*/ 6119 h 10000"/>
                <a:gd name="connsiteX17" fmla="*/ 1244 w 7077"/>
                <a:gd name="connsiteY17" fmla="*/ 8468 h 10000"/>
                <a:gd name="connsiteX18" fmla="*/ 1412 w 7077"/>
                <a:gd name="connsiteY18" fmla="*/ 9138 h 10000"/>
                <a:gd name="connsiteX19" fmla="*/ 1399 w 7077"/>
                <a:gd name="connsiteY19" fmla="*/ 9502 h 10000"/>
                <a:gd name="connsiteX20" fmla="*/ 1566 w 7077"/>
                <a:gd name="connsiteY20" fmla="*/ 9690 h 10000"/>
                <a:gd name="connsiteX21" fmla="*/ 2196 w 7077"/>
                <a:gd name="connsiteY21" fmla="*/ 9566 h 10000"/>
                <a:gd name="connsiteX22" fmla="*/ 1586 w 7077"/>
                <a:gd name="connsiteY22" fmla="*/ 9714 h 10000"/>
                <a:gd name="connsiteX23" fmla="*/ 1486 w 7077"/>
                <a:gd name="connsiteY23" fmla="*/ 9685 h 10000"/>
                <a:gd name="connsiteX24" fmla="*/ 1743 w 7077"/>
                <a:gd name="connsiteY24" fmla="*/ 9554 h 10000"/>
                <a:gd name="connsiteX25" fmla="*/ 1651 w 7077"/>
                <a:gd name="connsiteY25" fmla="*/ 9562 h 10000"/>
                <a:gd name="connsiteX26" fmla="*/ 1839 w 7077"/>
                <a:gd name="connsiteY26" fmla="*/ 9737 h 10000"/>
                <a:gd name="connsiteX27" fmla="*/ 2109 w 7077"/>
                <a:gd name="connsiteY27" fmla="*/ 9906 h 10000"/>
                <a:gd name="connsiteX28" fmla="*/ 1738 w 7077"/>
                <a:gd name="connsiteY28" fmla="*/ 9999 h 10000"/>
                <a:gd name="connsiteX29" fmla="*/ 2478 w 7077"/>
                <a:gd name="connsiteY29" fmla="*/ 9815 h 10000"/>
                <a:gd name="connsiteX30" fmla="*/ 2727 w 7077"/>
                <a:gd name="connsiteY30" fmla="*/ 9346 h 10000"/>
                <a:gd name="connsiteX31" fmla="*/ 2712 w 7077"/>
                <a:gd name="connsiteY31" fmla="*/ 6612 h 10000"/>
                <a:gd name="connsiteX32" fmla="*/ 2920 w 7077"/>
                <a:gd name="connsiteY32" fmla="*/ 6371 h 10000"/>
                <a:gd name="connsiteX33" fmla="*/ 3365 w 7077"/>
                <a:gd name="connsiteY33" fmla="*/ 6357 h 10000"/>
                <a:gd name="connsiteX34" fmla="*/ 7065 w 7077"/>
                <a:gd name="connsiteY34" fmla="*/ 4833 h 10000"/>
                <a:gd name="connsiteX35" fmla="*/ 3328 w 7077"/>
                <a:gd name="connsiteY35" fmla="*/ 3704 h 10000"/>
                <a:gd name="connsiteX36" fmla="*/ 2910 w 7077"/>
                <a:gd name="connsiteY36" fmla="*/ 3717 h 10000"/>
                <a:gd name="connsiteX37" fmla="*/ 2703 w 7077"/>
                <a:gd name="connsiteY37" fmla="*/ 3434 h 10000"/>
                <a:gd name="connsiteX38" fmla="*/ 2703 w 7077"/>
                <a:gd name="connsiteY38" fmla="*/ 558 h 10000"/>
                <a:gd name="connsiteX39" fmla="*/ 2459 w 7077"/>
                <a:gd name="connsiteY39" fmla="*/ 158 h 10000"/>
                <a:gd name="connsiteX40" fmla="*/ 1837 w 7077"/>
                <a:gd name="connsiteY40" fmla="*/ 0 h 10000"/>
                <a:gd name="connsiteX41" fmla="*/ 1914 w 7077"/>
                <a:gd name="connsiteY41" fmla="*/ 401 h 10000"/>
                <a:gd name="connsiteX42" fmla="*/ 1221 w 7077"/>
                <a:gd name="connsiteY42" fmla="*/ 284 h 10000"/>
                <a:gd name="connsiteX43" fmla="*/ 1848 w 7077"/>
                <a:gd name="connsiteY43" fmla="*/ 521 h 10000"/>
                <a:gd name="connsiteX44" fmla="*/ 862 w 7077"/>
                <a:gd name="connsiteY44" fmla="*/ 469 h 10000"/>
                <a:gd name="connsiteX45" fmla="*/ 1534 w 7077"/>
                <a:gd name="connsiteY45" fmla="*/ 290 h 10000"/>
                <a:gd name="connsiteX46" fmla="*/ 926 w 7077"/>
                <a:gd name="connsiteY46" fmla="*/ 237 h 10000"/>
                <a:gd name="connsiteX0" fmla="*/ 1308 w 10000"/>
                <a:gd name="connsiteY0" fmla="*/ 237 h 10000"/>
                <a:gd name="connsiteX1" fmla="*/ 743 w 10000"/>
                <a:gd name="connsiteY1" fmla="*/ 296 h 10000"/>
                <a:gd name="connsiteX2" fmla="*/ 479 w 10000"/>
                <a:gd name="connsiteY2" fmla="*/ 28 h 10000"/>
                <a:gd name="connsiteX3" fmla="*/ 1927 w 10000"/>
                <a:gd name="connsiteY3" fmla="*/ 234 h 10000"/>
                <a:gd name="connsiteX4" fmla="*/ 1594 w 10000"/>
                <a:gd name="connsiteY4" fmla="*/ 18 h 10000"/>
                <a:gd name="connsiteX5" fmla="*/ 2291 w 10000"/>
                <a:gd name="connsiteY5" fmla="*/ 626 h 10000"/>
                <a:gd name="connsiteX6" fmla="*/ 2642 w 10000"/>
                <a:gd name="connsiteY6" fmla="*/ 874 h 10000"/>
                <a:gd name="connsiteX7" fmla="*/ 1629 w 10000"/>
                <a:gd name="connsiteY7" fmla="*/ 2653 h 10000"/>
                <a:gd name="connsiteX8" fmla="*/ 1420 w 10000"/>
                <a:gd name="connsiteY8" fmla="*/ 2917 h 10000"/>
                <a:gd name="connsiteX9" fmla="*/ 14 w 10000"/>
                <a:gd name="connsiteY9" fmla="*/ 3235 h 10000"/>
                <a:gd name="connsiteX10" fmla="*/ 938 w 10000"/>
                <a:gd name="connsiteY10" fmla="*/ 3322 h 10000"/>
                <a:gd name="connsiteX11" fmla="*/ 1193 w 10000"/>
                <a:gd name="connsiteY11" fmla="*/ 4778 h 10000"/>
                <a:gd name="connsiteX12" fmla="*/ 3104 w 10000"/>
                <a:gd name="connsiteY12" fmla="*/ 4949 h 10000"/>
                <a:gd name="connsiteX13" fmla="*/ 2948 w 10000"/>
                <a:gd name="connsiteY13" fmla="*/ 5365 h 10000"/>
                <a:gd name="connsiteX14" fmla="*/ 3518 w 10000"/>
                <a:gd name="connsiteY14" fmla="*/ 5698 h 10000"/>
                <a:gd name="connsiteX15" fmla="*/ 2142 w 10000"/>
                <a:gd name="connsiteY15" fmla="*/ 5725 h 10000"/>
                <a:gd name="connsiteX16" fmla="*/ 1676 w 10000"/>
                <a:gd name="connsiteY16" fmla="*/ 6119 h 10000"/>
                <a:gd name="connsiteX17" fmla="*/ 1758 w 10000"/>
                <a:gd name="connsiteY17" fmla="*/ 8468 h 10000"/>
                <a:gd name="connsiteX18" fmla="*/ 1995 w 10000"/>
                <a:gd name="connsiteY18" fmla="*/ 9138 h 10000"/>
                <a:gd name="connsiteX19" fmla="*/ 1977 w 10000"/>
                <a:gd name="connsiteY19" fmla="*/ 9502 h 10000"/>
                <a:gd name="connsiteX20" fmla="*/ 2213 w 10000"/>
                <a:gd name="connsiteY20" fmla="*/ 9690 h 10000"/>
                <a:gd name="connsiteX21" fmla="*/ 3103 w 10000"/>
                <a:gd name="connsiteY21" fmla="*/ 9566 h 10000"/>
                <a:gd name="connsiteX22" fmla="*/ 2241 w 10000"/>
                <a:gd name="connsiteY22" fmla="*/ 9714 h 10000"/>
                <a:gd name="connsiteX23" fmla="*/ 2100 w 10000"/>
                <a:gd name="connsiteY23" fmla="*/ 9685 h 10000"/>
                <a:gd name="connsiteX24" fmla="*/ 2463 w 10000"/>
                <a:gd name="connsiteY24" fmla="*/ 9554 h 10000"/>
                <a:gd name="connsiteX25" fmla="*/ 2333 w 10000"/>
                <a:gd name="connsiteY25" fmla="*/ 9562 h 10000"/>
                <a:gd name="connsiteX26" fmla="*/ 2599 w 10000"/>
                <a:gd name="connsiteY26" fmla="*/ 9737 h 10000"/>
                <a:gd name="connsiteX27" fmla="*/ 2980 w 10000"/>
                <a:gd name="connsiteY27" fmla="*/ 9906 h 10000"/>
                <a:gd name="connsiteX28" fmla="*/ 2456 w 10000"/>
                <a:gd name="connsiteY28" fmla="*/ 9999 h 10000"/>
                <a:gd name="connsiteX29" fmla="*/ 3501 w 10000"/>
                <a:gd name="connsiteY29" fmla="*/ 9815 h 10000"/>
                <a:gd name="connsiteX30" fmla="*/ 3853 w 10000"/>
                <a:gd name="connsiteY30" fmla="*/ 9346 h 10000"/>
                <a:gd name="connsiteX31" fmla="*/ 3832 w 10000"/>
                <a:gd name="connsiteY31" fmla="*/ 6612 h 10000"/>
                <a:gd name="connsiteX32" fmla="*/ 4126 w 10000"/>
                <a:gd name="connsiteY32" fmla="*/ 6371 h 10000"/>
                <a:gd name="connsiteX33" fmla="*/ 4755 w 10000"/>
                <a:gd name="connsiteY33" fmla="*/ 6357 h 10000"/>
                <a:gd name="connsiteX34" fmla="*/ 9983 w 10000"/>
                <a:gd name="connsiteY34" fmla="*/ 4833 h 10000"/>
                <a:gd name="connsiteX35" fmla="*/ 4703 w 10000"/>
                <a:gd name="connsiteY35" fmla="*/ 3704 h 10000"/>
                <a:gd name="connsiteX36" fmla="*/ 4112 w 10000"/>
                <a:gd name="connsiteY36" fmla="*/ 3717 h 10000"/>
                <a:gd name="connsiteX37" fmla="*/ 3819 w 10000"/>
                <a:gd name="connsiteY37" fmla="*/ 3434 h 10000"/>
                <a:gd name="connsiteX38" fmla="*/ 3819 w 10000"/>
                <a:gd name="connsiteY38" fmla="*/ 558 h 10000"/>
                <a:gd name="connsiteX39" fmla="*/ 3475 w 10000"/>
                <a:gd name="connsiteY39" fmla="*/ 158 h 10000"/>
                <a:gd name="connsiteX40" fmla="*/ 2596 w 10000"/>
                <a:gd name="connsiteY40" fmla="*/ 0 h 10000"/>
                <a:gd name="connsiteX41" fmla="*/ 2705 w 10000"/>
                <a:gd name="connsiteY41" fmla="*/ 401 h 10000"/>
                <a:gd name="connsiteX42" fmla="*/ 1725 w 10000"/>
                <a:gd name="connsiteY42" fmla="*/ 284 h 10000"/>
                <a:gd name="connsiteX43" fmla="*/ 2611 w 10000"/>
                <a:gd name="connsiteY43" fmla="*/ 521 h 10000"/>
                <a:gd name="connsiteX44" fmla="*/ 1218 w 10000"/>
                <a:gd name="connsiteY44" fmla="*/ 469 h 10000"/>
                <a:gd name="connsiteX45" fmla="*/ 2168 w 10000"/>
                <a:gd name="connsiteY45" fmla="*/ 290 h 10000"/>
                <a:gd name="connsiteX46" fmla="*/ 2203 w 10000"/>
                <a:gd name="connsiteY46" fmla="*/ 446 h 10000"/>
                <a:gd name="connsiteX47" fmla="*/ 1308 w 10000"/>
                <a:gd name="connsiteY47" fmla="*/ 237 h 10000"/>
                <a:gd name="connsiteX0" fmla="*/ 831 w 9523"/>
                <a:gd name="connsiteY0" fmla="*/ 237 h 10000"/>
                <a:gd name="connsiteX1" fmla="*/ 266 w 9523"/>
                <a:gd name="connsiteY1" fmla="*/ 296 h 10000"/>
                <a:gd name="connsiteX2" fmla="*/ 2 w 9523"/>
                <a:gd name="connsiteY2" fmla="*/ 28 h 10000"/>
                <a:gd name="connsiteX3" fmla="*/ 1450 w 9523"/>
                <a:gd name="connsiteY3" fmla="*/ 234 h 10000"/>
                <a:gd name="connsiteX4" fmla="*/ 1117 w 9523"/>
                <a:gd name="connsiteY4" fmla="*/ 18 h 10000"/>
                <a:gd name="connsiteX5" fmla="*/ 1814 w 9523"/>
                <a:gd name="connsiteY5" fmla="*/ 626 h 10000"/>
                <a:gd name="connsiteX6" fmla="*/ 2165 w 9523"/>
                <a:gd name="connsiteY6" fmla="*/ 874 h 10000"/>
                <a:gd name="connsiteX7" fmla="*/ 1152 w 9523"/>
                <a:gd name="connsiteY7" fmla="*/ 2653 h 10000"/>
                <a:gd name="connsiteX8" fmla="*/ 943 w 9523"/>
                <a:gd name="connsiteY8" fmla="*/ 2917 h 10000"/>
                <a:gd name="connsiteX9" fmla="*/ 1566 w 9523"/>
                <a:gd name="connsiteY9" fmla="*/ 3235 h 10000"/>
                <a:gd name="connsiteX10" fmla="*/ 461 w 9523"/>
                <a:gd name="connsiteY10" fmla="*/ 3322 h 10000"/>
                <a:gd name="connsiteX11" fmla="*/ 716 w 9523"/>
                <a:gd name="connsiteY11" fmla="*/ 4778 h 10000"/>
                <a:gd name="connsiteX12" fmla="*/ 2627 w 9523"/>
                <a:gd name="connsiteY12" fmla="*/ 4949 h 10000"/>
                <a:gd name="connsiteX13" fmla="*/ 2471 w 9523"/>
                <a:gd name="connsiteY13" fmla="*/ 5365 h 10000"/>
                <a:gd name="connsiteX14" fmla="*/ 3041 w 9523"/>
                <a:gd name="connsiteY14" fmla="*/ 5698 h 10000"/>
                <a:gd name="connsiteX15" fmla="*/ 1665 w 9523"/>
                <a:gd name="connsiteY15" fmla="*/ 5725 h 10000"/>
                <a:gd name="connsiteX16" fmla="*/ 1199 w 9523"/>
                <a:gd name="connsiteY16" fmla="*/ 6119 h 10000"/>
                <a:gd name="connsiteX17" fmla="*/ 1281 w 9523"/>
                <a:gd name="connsiteY17" fmla="*/ 8468 h 10000"/>
                <a:gd name="connsiteX18" fmla="*/ 1518 w 9523"/>
                <a:gd name="connsiteY18" fmla="*/ 9138 h 10000"/>
                <a:gd name="connsiteX19" fmla="*/ 1500 w 9523"/>
                <a:gd name="connsiteY19" fmla="*/ 9502 h 10000"/>
                <a:gd name="connsiteX20" fmla="*/ 1736 w 9523"/>
                <a:gd name="connsiteY20" fmla="*/ 9690 h 10000"/>
                <a:gd name="connsiteX21" fmla="*/ 2626 w 9523"/>
                <a:gd name="connsiteY21" fmla="*/ 9566 h 10000"/>
                <a:gd name="connsiteX22" fmla="*/ 1764 w 9523"/>
                <a:gd name="connsiteY22" fmla="*/ 9714 h 10000"/>
                <a:gd name="connsiteX23" fmla="*/ 1623 w 9523"/>
                <a:gd name="connsiteY23" fmla="*/ 9685 h 10000"/>
                <a:gd name="connsiteX24" fmla="*/ 1986 w 9523"/>
                <a:gd name="connsiteY24" fmla="*/ 9554 h 10000"/>
                <a:gd name="connsiteX25" fmla="*/ 1856 w 9523"/>
                <a:gd name="connsiteY25" fmla="*/ 9562 h 10000"/>
                <a:gd name="connsiteX26" fmla="*/ 2122 w 9523"/>
                <a:gd name="connsiteY26" fmla="*/ 9737 h 10000"/>
                <a:gd name="connsiteX27" fmla="*/ 2503 w 9523"/>
                <a:gd name="connsiteY27" fmla="*/ 9906 h 10000"/>
                <a:gd name="connsiteX28" fmla="*/ 1979 w 9523"/>
                <a:gd name="connsiteY28" fmla="*/ 9999 h 10000"/>
                <a:gd name="connsiteX29" fmla="*/ 3024 w 9523"/>
                <a:gd name="connsiteY29" fmla="*/ 9815 h 10000"/>
                <a:gd name="connsiteX30" fmla="*/ 3376 w 9523"/>
                <a:gd name="connsiteY30" fmla="*/ 9346 h 10000"/>
                <a:gd name="connsiteX31" fmla="*/ 3355 w 9523"/>
                <a:gd name="connsiteY31" fmla="*/ 6612 h 10000"/>
                <a:gd name="connsiteX32" fmla="*/ 3649 w 9523"/>
                <a:gd name="connsiteY32" fmla="*/ 6371 h 10000"/>
                <a:gd name="connsiteX33" fmla="*/ 4278 w 9523"/>
                <a:gd name="connsiteY33" fmla="*/ 6357 h 10000"/>
                <a:gd name="connsiteX34" fmla="*/ 9506 w 9523"/>
                <a:gd name="connsiteY34" fmla="*/ 4833 h 10000"/>
                <a:gd name="connsiteX35" fmla="*/ 4226 w 9523"/>
                <a:gd name="connsiteY35" fmla="*/ 3704 h 10000"/>
                <a:gd name="connsiteX36" fmla="*/ 3635 w 9523"/>
                <a:gd name="connsiteY36" fmla="*/ 3717 h 10000"/>
                <a:gd name="connsiteX37" fmla="*/ 3342 w 9523"/>
                <a:gd name="connsiteY37" fmla="*/ 3434 h 10000"/>
                <a:gd name="connsiteX38" fmla="*/ 3342 w 9523"/>
                <a:gd name="connsiteY38" fmla="*/ 558 h 10000"/>
                <a:gd name="connsiteX39" fmla="*/ 2998 w 9523"/>
                <a:gd name="connsiteY39" fmla="*/ 158 h 10000"/>
                <a:gd name="connsiteX40" fmla="*/ 2119 w 9523"/>
                <a:gd name="connsiteY40" fmla="*/ 0 h 10000"/>
                <a:gd name="connsiteX41" fmla="*/ 2228 w 9523"/>
                <a:gd name="connsiteY41" fmla="*/ 401 h 10000"/>
                <a:gd name="connsiteX42" fmla="*/ 1248 w 9523"/>
                <a:gd name="connsiteY42" fmla="*/ 284 h 10000"/>
                <a:gd name="connsiteX43" fmla="*/ 2134 w 9523"/>
                <a:gd name="connsiteY43" fmla="*/ 521 h 10000"/>
                <a:gd name="connsiteX44" fmla="*/ 741 w 9523"/>
                <a:gd name="connsiteY44" fmla="*/ 469 h 10000"/>
                <a:gd name="connsiteX45" fmla="*/ 1691 w 9523"/>
                <a:gd name="connsiteY45" fmla="*/ 290 h 10000"/>
                <a:gd name="connsiteX46" fmla="*/ 1726 w 9523"/>
                <a:gd name="connsiteY46" fmla="*/ 446 h 10000"/>
                <a:gd name="connsiteX47" fmla="*/ 831 w 9523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2273 w 10000"/>
                <a:gd name="connsiteY6" fmla="*/ 874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752 w 10000"/>
                <a:gd name="connsiteY11" fmla="*/ 4778 h 10000"/>
                <a:gd name="connsiteX12" fmla="*/ 2759 w 10000"/>
                <a:gd name="connsiteY12" fmla="*/ 4949 h 10000"/>
                <a:gd name="connsiteX13" fmla="*/ 2595 w 10000"/>
                <a:gd name="connsiteY13" fmla="*/ 5365 h 10000"/>
                <a:gd name="connsiteX14" fmla="*/ 3193 w 10000"/>
                <a:gd name="connsiteY14" fmla="*/ 5698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340 w 10000"/>
                <a:gd name="connsiteY41" fmla="*/ 401 h 10000"/>
                <a:gd name="connsiteX42" fmla="*/ 1311 w 10000"/>
                <a:gd name="connsiteY42" fmla="*/ 284 h 10000"/>
                <a:gd name="connsiteX43" fmla="*/ 2241 w 10000"/>
                <a:gd name="connsiteY43" fmla="*/ 521 h 10000"/>
                <a:gd name="connsiteX44" fmla="*/ 778 w 10000"/>
                <a:gd name="connsiteY44" fmla="*/ 469 h 10000"/>
                <a:gd name="connsiteX45" fmla="*/ 1776 w 10000"/>
                <a:gd name="connsiteY45" fmla="*/ 290 h 10000"/>
                <a:gd name="connsiteX46" fmla="*/ 1812 w 10000"/>
                <a:gd name="connsiteY46" fmla="*/ 446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2273 w 10000"/>
                <a:gd name="connsiteY6" fmla="*/ 874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2759 w 10000"/>
                <a:gd name="connsiteY12" fmla="*/ 4949 h 10000"/>
                <a:gd name="connsiteX13" fmla="*/ 2595 w 10000"/>
                <a:gd name="connsiteY13" fmla="*/ 5365 h 10000"/>
                <a:gd name="connsiteX14" fmla="*/ 3193 w 10000"/>
                <a:gd name="connsiteY14" fmla="*/ 5698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340 w 10000"/>
                <a:gd name="connsiteY41" fmla="*/ 401 h 10000"/>
                <a:gd name="connsiteX42" fmla="*/ 1311 w 10000"/>
                <a:gd name="connsiteY42" fmla="*/ 284 h 10000"/>
                <a:gd name="connsiteX43" fmla="*/ 2241 w 10000"/>
                <a:gd name="connsiteY43" fmla="*/ 521 h 10000"/>
                <a:gd name="connsiteX44" fmla="*/ 778 w 10000"/>
                <a:gd name="connsiteY44" fmla="*/ 469 h 10000"/>
                <a:gd name="connsiteX45" fmla="*/ 1776 w 10000"/>
                <a:gd name="connsiteY45" fmla="*/ 290 h 10000"/>
                <a:gd name="connsiteX46" fmla="*/ 1812 w 10000"/>
                <a:gd name="connsiteY46" fmla="*/ 446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2273 w 10000"/>
                <a:gd name="connsiteY6" fmla="*/ 874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2595 w 10000"/>
                <a:gd name="connsiteY13" fmla="*/ 5365 h 10000"/>
                <a:gd name="connsiteX14" fmla="*/ 3193 w 10000"/>
                <a:gd name="connsiteY14" fmla="*/ 5698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340 w 10000"/>
                <a:gd name="connsiteY41" fmla="*/ 401 h 10000"/>
                <a:gd name="connsiteX42" fmla="*/ 1311 w 10000"/>
                <a:gd name="connsiteY42" fmla="*/ 284 h 10000"/>
                <a:gd name="connsiteX43" fmla="*/ 2241 w 10000"/>
                <a:gd name="connsiteY43" fmla="*/ 521 h 10000"/>
                <a:gd name="connsiteX44" fmla="*/ 778 w 10000"/>
                <a:gd name="connsiteY44" fmla="*/ 469 h 10000"/>
                <a:gd name="connsiteX45" fmla="*/ 1776 w 10000"/>
                <a:gd name="connsiteY45" fmla="*/ 290 h 10000"/>
                <a:gd name="connsiteX46" fmla="*/ 1812 w 10000"/>
                <a:gd name="connsiteY46" fmla="*/ 446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2273 w 10000"/>
                <a:gd name="connsiteY6" fmla="*/ 874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2595 w 10000"/>
                <a:gd name="connsiteY13" fmla="*/ 5365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340 w 10000"/>
                <a:gd name="connsiteY41" fmla="*/ 401 h 10000"/>
                <a:gd name="connsiteX42" fmla="*/ 1311 w 10000"/>
                <a:gd name="connsiteY42" fmla="*/ 284 h 10000"/>
                <a:gd name="connsiteX43" fmla="*/ 2241 w 10000"/>
                <a:gd name="connsiteY43" fmla="*/ 521 h 10000"/>
                <a:gd name="connsiteX44" fmla="*/ 778 w 10000"/>
                <a:gd name="connsiteY44" fmla="*/ 469 h 10000"/>
                <a:gd name="connsiteX45" fmla="*/ 1776 w 10000"/>
                <a:gd name="connsiteY45" fmla="*/ 290 h 10000"/>
                <a:gd name="connsiteX46" fmla="*/ 1812 w 10000"/>
                <a:gd name="connsiteY46" fmla="*/ 446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2273 w 10000"/>
                <a:gd name="connsiteY6" fmla="*/ 874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340 w 10000"/>
                <a:gd name="connsiteY41" fmla="*/ 401 h 10000"/>
                <a:gd name="connsiteX42" fmla="*/ 1311 w 10000"/>
                <a:gd name="connsiteY42" fmla="*/ 284 h 10000"/>
                <a:gd name="connsiteX43" fmla="*/ 2241 w 10000"/>
                <a:gd name="connsiteY43" fmla="*/ 521 h 10000"/>
                <a:gd name="connsiteX44" fmla="*/ 778 w 10000"/>
                <a:gd name="connsiteY44" fmla="*/ 469 h 10000"/>
                <a:gd name="connsiteX45" fmla="*/ 1776 w 10000"/>
                <a:gd name="connsiteY45" fmla="*/ 290 h 10000"/>
                <a:gd name="connsiteX46" fmla="*/ 1812 w 10000"/>
                <a:gd name="connsiteY46" fmla="*/ 446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2273 w 10000"/>
                <a:gd name="connsiteY6" fmla="*/ 874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340 w 10000"/>
                <a:gd name="connsiteY41" fmla="*/ 401 h 10000"/>
                <a:gd name="connsiteX42" fmla="*/ 1311 w 10000"/>
                <a:gd name="connsiteY42" fmla="*/ 284 h 10000"/>
                <a:gd name="connsiteX43" fmla="*/ 2241 w 10000"/>
                <a:gd name="connsiteY43" fmla="*/ 521 h 10000"/>
                <a:gd name="connsiteX44" fmla="*/ 778 w 10000"/>
                <a:gd name="connsiteY44" fmla="*/ 469 h 10000"/>
                <a:gd name="connsiteX45" fmla="*/ 1776 w 10000"/>
                <a:gd name="connsiteY45" fmla="*/ 290 h 10000"/>
                <a:gd name="connsiteX46" fmla="*/ 2603 w 10000"/>
                <a:gd name="connsiteY46" fmla="*/ 1104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2273 w 10000"/>
                <a:gd name="connsiteY6" fmla="*/ 874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340 w 10000"/>
                <a:gd name="connsiteY41" fmla="*/ 401 h 10000"/>
                <a:gd name="connsiteX42" fmla="*/ 1311 w 10000"/>
                <a:gd name="connsiteY42" fmla="*/ 284 h 10000"/>
                <a:gd name="connsiteX43" fmla="*/ 2373 w 10000"/>
                <a:gd name="connsiteY43" fmla="*/ 1208 h 10000"/>
                <a:gd name="connsiteX44" fmla="*/ 778 w 10000"/>
                <a:gd name="connsiteY44" fmla="*/ 469 h 10000"/>
                <a:gd name="connsiteX45" fmla="*/ 1776 w 10000"/>
                <a:gd name="connsiteY45" fmla="*/ 290 h 10000"/>
                <a:gd name="connsiteX46" fmla="*/ 2603 w 10000"/>
                <a:gd name="connsiteY46" fmla="*/ 1104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2273 w 10000"/>
                <a:gd name="connsiteY6" fmla="*/ 874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867 w 10000"/>
                <a:gd name="connsiteY41" fmla="*/ 1260 h 10000"/>
                <a:gd name="connsiteX42" fmla="*/ 1311 w 10000"/>
                <a:gd name="connsiteY42" fmla="*/ 284 h 10000"/>
                <a:gd name="connsiteX43" fmla="*/ 2373 w 10000"/>
                <a:gd name="connsiteY43" fmla="*/ 1208 h 10000"/>
                <a:gd name="connsiteX44" fmla="*/ 778 w 10000"/>
                <a:gd name="connsiteY44" fmla="*/ 469 h 10000"/>
                <a:gd name="connsiteX45" fmla="*/ 1776 w 10000"/>
                <a:gd name="connsiteY45" fmla="*/ 290 h 10000"/>
                <a:gd name="connsiteX46" fmla="*/ 2603 w 10000"/>
                <a:gd name="connsiteY46" fmla="*/ 1104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2273 w 10000"/>
                <a:gd name="connsiteY6" fmla="*/ 874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867 w 10000"/>
                <a:gd name="connsiteY41" fmla="*/ 1260 h 10000"/>
                <a:gd name="connsiteX42" fmla="*/ 1311 w 10000"/>
                <a:gd name="connsiteY42" fmla="*/ 284 h 10000"/>
                <a:gd name="connsiteX43" fmla="*/ 2373 w 10000"/>
                <a:gd name="connsiteY43" fmla="*/ 1208 h 10000"/>
                <a:gd name="connsiteX44" fmla="*/ 778 w 10000"/>
                <a:gd name="connsiteY44" fmla="*/ 469 h 10000"/>
                <a:gd name="connsiteX45" fmla="*/ 2699 w 10000"/>
                <a:gd name="connsiteY45" fmla="*/ 1063 h 10000"/>
                <a:gd name="connsiteX46" fmla="*/ 2603 w 10000"/>
                <a:gd name="connsiteY46" fmla="*/ 1104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2273 w 10000"/>
                <a:gd name="connsiteY6" fmla="*/ 874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867 w 10000"/>
                <a:gd name="connsiteY41" fmla="*/ 1260 h 10000"/>
                <a:gd name="connsiteX42" fmla="*/ 1311 w 10000"/>
                <a:gd name="connsiteY42" fmla="*/ 284 h 10000"/>
                <a:gd name="connsiteX43" fmla="*/ 2373 w 10000"/>
                <a:gd name="connsiteY43" fmla="*/ 1208 h 10000"/>
                <a:gd name="connsiteX44" fmla="*/ 778 w 10000"/>
                <a:gd name="connsiteY44" fmla="*/ 469 h 10000"/>
                <a:gd name="connsiteX45" fmla="*/ 2699 w 10000"/>
                <a:gd name="connsiteY45" fmla="*/ 1063 h 10000"/>
                <a:gd name="connsiteX46" fmla="*/ 1680 w 10000"/>
                <a:gd name="connsiteY46" fmla="*/ 1104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867 w 10000"/>
                <a:gd name="connsiteY41" fmla="*/ 1260 h 10000"/>
                <a:gd name="connsiteX42" fmla="*/ 1311 w 10000"/>
                <a:gd name="connsiteY42" fmla="*/ 284 h 10000"/>
                <a:gd name="connsiteX43" fmla="*/ 2373 w 10000"/>
                <a:gd name="connsiteY43" fmla="*/ 1208 h 10000"/>
                <a:gd name="connsiteX44" fmla="*/ 778 w 10000"/>
                <a:gd name="connsiteY44" fmla="*/ 469 h 10000"/>
                <a:gd name="connsiteX45" fmla="*/ 2699 w 10000"/>
                <a:gd name="connsiteY45" fmla="*/ 1063 h 10000"/>
                <a:gd name="connsiteX46" fmla="*/ 1680 w 10000"/>
                <a:gd name="connsiteY46" fmla="*/ 1104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867 w 10000"/>
                <a:gd name="connsiteY41" fmla="*/ 1260 h 10000"/>
                <a:gd name="connsiteX42" fmla="*/ 1311 w 10000"/>
                <a:gd name="connsiteY42" fmla="*/ 284 h 10000"/>
                <a:gd name="connsiteX43" fmla="*/ 2373 w 10000"/>
                <a:gd name="connsiteY43" fmla="*/ 1208 h 10000"/>
                <a:gd name="connsiteX44" fmla="*/ 778 w 10000"/>
                <a:gd name="connsiteY44" fmla="*/ 469 h 10000"/>
                <a:gd name="connsiteX45" fmla="*/ 2699 w 10000"/>
                <a:gd name="connsiteY45" fmla="*/ 298 h 10000"/>
                <a:gd name="connsiteX46" fmla="*/ 1680 w 10000"/>
                <a:gd name="connsiteY46" fmla="*/ 1104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179 w 10000"/>
                <a:gd name="connsiteY41" fmla="*/ 289 h 10000"/>
                <a:gd name="connsiteX42" fmla="*/ 1311 w 10000"/>
                <a:gd name="connsiteY42" fmla="*/ 284 h 10000"/>
                <a:gd name="connsiteX43" fmla="*/ 2373 w 10000"/>
                <a:gd name="connsiteY43" fmla="*/ 1208 h 10000"/>
                <a:gd name="connsiteX44" fmla="*/ 778 w 10000"/>
                <a:gd name="connsiteY44" fmla="*/ 469 h 10000"/>
                <a:gd name="connsiteX45" fmla="*/ 2699 w 10000"/>
                <a:gd name="connsiteY45" fmla="*/ 298 h 10000"/>
                <a:gd name="connsiteX46" fmla="*/ 1680 w 10000"/>
                <a:gd name="connsiteY46" fmla="*/ 1104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179 w 10000"/>
                <a:gd name="connsiteY41" fmla="*/ 289 h 10000"/>
                <a:gd name="connsiteX42" fmla="*/ 1311 w 10000"/>
                <a:gd name="connsiteY42" fmla="*/ 284 h 10000"/>
                <a:gd name="connsiteX43" fmla="*/ 2373 w 10000"/>
                <a:gd name="connsiteY43" fmla="*/ 1208 h 10000"/>
                <a:gd name="connsiteX44" fmla="*/ 778 w 10000"/>
                <a:gd name="connsiteY44" fmla="*/ 469 h 10000"/>
                <a:gd name="connsiteX45" fmla="*/ 1624 w 10000"/>
                <a:gd name="connsiteY45" fmla="*/ 242 h 10000"/>
                <a:gd name="connsiteX46" fmla="*/ 1680 w 10000"/>
                <a:gd name="connsiteY46" fmla="*/ 1104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1964 w 10000"/>
                <a:gd name="connsiteY41" fmla="*/ 289 h 10000"/>
                <a:gd name="connsiteX42" fmla="*/ 1311 w 10000"/>
                <a:gd name="connsiteY42" fmla="*/ 284 h 10000"/>
                <a:gd name="connsiteX43" fmla="*/ 2373 w 10000"/>
                <a:gd name="connsiteY43" fmla="*/ 1208 h 10000"/>
                <a:gd name="connsiteX44" fmla="*/ 778 w 10000"/>
                <a:gd name="connsiteY44" fmla="*/ 469 h 10000"/>
                <a:gd name="connsiteX45" fmla="*/ 1624 w 10000"/>
                <a:gd name="connsiteY45" fmla="*/ 242 h 10000"/>
                <a:gd name="connsiteX46" fmla="*/ 1680 w 10000"/>
                <a:gd name="connsiteY46" fmla="*/ 1104 h 10000"/>
                <a:gd name="connsiteX47" fmla="*/ 873 w 10000"/>
                <a:gd name="connsiteY47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1311 w 10000"/>
                <a:gd name="connsiteY41" fmla="*/ 284 h 10000"/>
                <a:gd name="connsiteX42" fmla="*/ 2373 w 10000"/>
                <a:gd name="connsiteY42" fmla="*/ 1208 h 10000"/>
                <a:gd name="connsiteX43" fmla="*/ 778 w 10000"/>
                <a:gd name="connsiteY43" fmla="*/ 469 h 10000"/>
                <a:gd name="connsiteX44" fmla="*/ 1624 w 10000"/>
                <a:gd name="connsiteY44" fmla="*/ 242 h 10000"/>
                <a:gd name="connsiteX45" fmla="*/ 1680 w 10000"/>
                <a:gd name="connsiteY45" fmla="*/ 1104 h 10000"/>
                <a:gd name="connsiteX46" fmla="*/ 873 w 10000"/>
                <a:gd name="connsiteY46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1311 w 10000"/>
                <a:gd name="connsiteY41" fmla="*/ 284 h 10000"/>
                <a:gd name="connsiteX42" fmla="*/ 2373 w 10000"/>
                <a:gd name="connsiteY42" fmla="*/ 1208 h 10000"/>
                <a:gd name="connsiteX43" fmla="*/ 778 w 10000"/>
                <a:gd name="connsiteY43" fmla="*/ 469 h 10000"/>
                <a:gd name="connsiteX44" fmla="*/ 1680 w 10000"/>
                <a:gd name="connsiteY44" fmla="*/ 1104 h 10000"/>
                <a:gd name="connsiteX45" fmla="*/ 873 w 10000"/>
                <a:gd name="connsiteY45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2373 w 10000"/>
                <a:gd name="connsiteY41" fmla="*/ 1208 h 10000"/>
                <a:gd name="connsiteX42" fmla="*/ 778 w 10000"/>
                <a:gd name="connsiteY42" fmla="*/ 469 h 10000"/>
                <a:gd name="connsiteX43" fmla="*/ 1680 w 10000"/>
                <a:gd name="connsiteY43" fmla="*/ 1104 h 10000"/>
                <a:gd name="connsiteX44" fmla="*/ 873 w 10000"/>
                <a:gd name="connsiteY44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111 w 10000"/>
                <a:gd name="connsiteY12" fmla="*/ 4949 h 10000"/>
                <a:gd name="connsiteX13" fmla="*/ 1408 w 10000"/>
                <a:gd name="connsiteY13" fmla="*/ 5251 h 10000"/>
                <a:gd name="connsiteX14" fmla="*/ 1677 w 10000"/>
                <a:gd name="connsiteY14" fmla="*/ 5612 h 10000"/>
                <a:gd name="connsiteX15" fmla="*/ 1748 w 10000"/>
                <a:gd name="connsiteY15" fmla="*/ 5725 h 10000"/>
                <a:gd name="connsiteX16" fmla="*/ 1259 w 10000"/>
                <a:gd name="connsiteY16" fmla="*/ 6119 h 10000"/>
                <a:gd name="connsiteX17" fmla="*/ 1345 w 10000"/>
                <a:gd name="connsiteY17" fmla="*/ 8468 h 10000"/>
                <a:gd name="connsiteX18" fmla="*/ 1594 w 10000"/>
                <a:gd name="connsiteY18" fmla="*/ 9138 h 10000"/>
                <a:gd name="connsiteX19" fmla="*/ 1575 w 10000"/>
                <a:gd name="connsiteY19" fmla="*/ 9502 h 10000"/>
                <a:gd name="connsiteX20" fmla="*/ 1823 w 10000"/>
                <a:gd name="connsiteY20" fmla="*/ 9690 h 10000"/>
                <a:gd name="connsiteX21" fmla="*/ 2758 w 10000"/>
                <a:gd name="connsiteY21" fmla="*/ 9566 h 10000"/>
                <a:gd name="connsiteX22" fmla="*/ 1852 w 10000"/>
                <a:gd name="connsiteY22" fmla="*/ 9714 h 10000"/>
                <a:gd name="connsiteX23" fmla="*/ 1704 w 10000"/>
                <a:gd name="connsiteY23" fmla="*/ 9685 h 10000"/>
                <a:gd name="connsiteX24" fmla="*/ 2085 w 10000"/>
                <a:gd name="connsiteY24" fmla="*/ 9554 h 10000"/>
                <a:gd name="connsiteX25" fmla="*/ 1949 w 10000"/>
                <a:gd name="connsiteY25" fmla="*/ 9562 h 10000"/>
                <a:gd name="connsiteX26" fmla="*/ 2228 w 10000"/>
                <a:gd name="connsiteY26" fmla="*/ 9737 h 10000"/>
                <a:gd name="connsiteX27" fmla="*/ 2628 w 10000"/>
                <a:gd name="connsiteY27" fmla="*/ 9906 h 10000"/>
                <a:gd name="connsiteX28" fmla="*/ 2078 w 10000"/>
                <a:gd name="connsiteY28" fmla="*/ 9999 h 10000"/>
                <a:gd name="connsiteX29" fmla="*/ 3175 w 10000"/>
                <a:gd name="connsiteY29" fmla="*/ 9815 h 10000"/>
                <a:gd name="connsiteX30" fmla="*/ 3545 w 10000"/>
                <a:gd name="connsiteY30" fmla="*/ 9346 h 10000"/>
                <a:gd name="connsiteX31" fmla="*/ 3523 w 10000"/>
                <a:gd name="connsiteY31" fmla="*/ 6612 h 10000"/>
                <a:gd name="connsiteX32" fmla="*/ 3832 w 10000"/>
                <a:gd name="connsiteY32" fmla="*/ 6371 h 10000"/>
                <a:gd name="connsiteX33" fmla="*/ 4492 w 10000"/>
                <a:gd name="connsiteY33" fmla="*/ 6357 h 10000"/>
                <a:gd name="connsiteX34" fmla="*/ 9982 w 10000"/>
                <a:gd name="connsiteY34" fmla="*/ 4833 h 10000"/>
                <a:gd name="connsiteX35" fmla="*/ 4438 w 10000"/>
                <a:gd name="connsiteY35" fmla="*/ 3704 h 10000"/>
                <a:gd name="connsiteX36" fmla="*/ 3817 w 10000"/>
                <a:gd name="connsiteY36" fmla="*/ 3717 h 10000"/>
                <a:gd name="connsiteX37" fmla="*/ 3509 w 10000"/>
                <a:gd name="connsiteY37" fmla="*/ 3434 h 10000"/>
                <a:gd name="connsiteX38" fmla="*/ 3509 w 10000"/>
                <a:gd name="connsiteY38" fmla="*/ 558 h 10000"/>
                <a:gd name="connsiteX39" fmla="*/ 3148 w 10000"/>
                <a:gd name="connsiteY39" fmla="*/ 158 h 10000"/>
                <a:gd name="connsiteX40" fmla="*/ 2225 w 10000"/>
                <a:gd name="connsiteY40" fmla="*/ 0 h 10000"/>
                <a:gd name="connsiteX41" fmla="*/ 778 w 10000"/>
                <a:gd name="connsiteY41" fmla="*/ 469 h 10000"/>
                <a:gd name="connsiteX42" fmla="*/ 1680 w 10000"/>
                <a:gd name="connsiteY42" fmla="*/ 1104 h 10000"/>
                <a:gd name="connsiteX43" fmla="*/ 873 w 10000"/>
                <a:gd name="connsiteY43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408 w 10000"/>
                <a:gd name="connsiteY12" fmla="*/ 5251 h 10000"/>
                <a:gd name="connsiteX13" fmla="*/ 1677 w 10000"/>
                <a:gd name="connsiteY13" fmla="*/ 5612 h 10000"/>
                <a:gd name="connsiteX14" fmla="*/ 1748 w 10000"/>
                <a:gd name="connsiteY14" fmla="*/ 5725 h 10000"/>
                <a:gd name="connsiteX15" fmla="*/ 1259 w 10000"/>
                <a:gd name="connsiteY15" fmla="*/ 6119 h 10000"/>
                <a:gd name="connsiteX16" fmla="*/ 1345 w 10000"/>
                <a:gd name="connsiteY16" fmla="*/ 8468 h 10000"/>
                <a:gd name="connsiteX17" fmla="*/ 1594 w 10000"/>
                <a:gd name="connsiteY17" fmla="*/ 9138 h 10000"/>
                <a:gd name="connsiteX18" fmla="*/ 1575 w 10000"/>
                <a:gd name="connsiteY18" fmla="*/ 9502 h 10000"/>
                <a:gd name="connsiteX19" fmla="*/ 1823 w 10000"/>
                <a:gd name="connsiteY19" fmla="*/ 9690 h 10000"/>
                <a:gd name="connsiteX20" fmla="*/ 2758 w 10000"/>
                <a:gd name="connsiteY20" fmla="*/ 9566 h 10000"/>
                <a:gd name="connsiteX21" fmla="*/ 1852 w 10000"/>
                <a:gd name="connsiteY21" fmla="*/ 9714 h 10000"/>
                <a:gd name="connsiteX22" fmla="*/ 1704 w 10000"/>
                <a:gd name="connsiteY22" fmla="*/ 9685 h 10000"/>
                <a:gd name="connsiteX23" fmla="*/ 2085 w 10000"/>
                <a:gd name="connsiteY23" fmla="*/ 9554 h 10000"/>
                <a:gd name="connsiteX24" fmla="*/ 1949 w 10000"/>
                <a:gd name="connsiteY24" fmla="*/ 9562 h 10000"/>
                <a:gd name="connsiteX25" fmla="*/ 2228 w 10000"/>
                <a:gd name="connsiteY25" fmla="*/ 9737 h 10000"/>
                <a:gd name="connsiteX26" fmla="*/ 2628 w 10000"/>
                <a:gd name="connsiteY26" fmla="*/ 9906 h 10000"/>
                <a:gd name="connsiteX27" fmla="*/ 2078 w 10000"/>
                <a:gd name="connsiteY27" fmla="*/ 9999 h 10000"/>
                <a:gd name="connsiteX28" fmla="*/ 3175 w 10000"/>
                <a:gd name="connsiteY28" fmla="*/ 9815 h 10000"/>
                <a:gd name="connsiteX29" fmla="*/ 3545 w 10000"/>
                <a:gd name="connsiteY29" fmla="*/ 9346 h 10000"/>
                <a:gd name="connsiteX30" fmla="*/ 3523 w 10000"/>
                <a:gd name="connsiteY30" fmla="*/ 6612 h 10000"/>
                <a:gd name="connsiteX31" fmla="*/ 3832 w 10000"/>
                <a:gd name="connsiteY31" fmla="*/ 6371 h 10000"/>
                <a:gd name="connsiteX32" fmla="*/ 4492 w 10000"/>
                <a:gd name="connsiteY32" fmla="*/ 6357 h 10000"/>
                <a:gd name="connsiteX33" fmla="*/ 9982 w 10000"/>
                <a:gd name="connsiteY33" fmla="*/ 4833 h 10000"/>
                <a:gd name="connsiteX34" fmla="*/ 4438 w 10000"/>
                <a:gd name="connsiteY34" fmla="*/ 3704 h 10000"/>
                <a:gd name="connsiteX35" fmla="*/ 3817 w 10000"/>
                <a:gd name="connsiteY35" fmla="*/ 3717 h 10000"/>
                <a:gd name="connsiteX36" fmla="*/ 3509 w 10000"/>
                <a:gd name="connsiteY36" fmla="*/ 3434 h 10000"/>
                <a:gd name="connsiteX37" fmla="*/ 3509 w 10000"/>
                <a:gd name="connsiteY37" fmla="*/ 558 h 10000"/>
                <a:gd name="connsiteX38" fmla="*/ 3148 w 10000"/>
                <a:gd name="connsiteY38" fmla="*/ 158 h 10000"/>
                <a:gd name="connsiteX39" fmla="*/ 2225 w 10000"/>
                <a:gd name="connsiteY39" fmla="*/ 0 h 10000"/>
                <a:gd name="connsiteX40" fmla="*/ 778 w 10000"/>
                <a:gd name="connsiteY40" fmla="*/ 469 h 10000"/>
                <a:gd name="connsiteX41" fmla="*/ 1680 w 10000"/>
                <a:gd name="connsiteY41" fmla="*/ 1104 h 10000"/>
                <a:gd name="connsiteX42" fmla="*/ 873 w 10000"/>
                <a:gd name="connsiteY42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408 w 10000"/>
                <a:gd name="connsiteY12" fmla="*/ 5251 h 10000"/>
                <a:gd name="connsiteX13" fmla="*/ 1677 w 10000"/>
                <a:gd name="connsiteY13" fmla="*/ 5612 h 10000"/>
                <a:gd name="connsiteX14" fmla="*/ 1748 w 10000"/>
                <a:gd name="connsiteY14" fmla="*/ 5725 h 10000"/>
                <a:gd name="connsiteX15" fmla="*/ 1259 w 10000"/>
                <a:gd name="connsiteY15" fmla="*/ 6119 h 10000"/>
                <a:gd name="connsiteX16" fmla="*/ 1345 w 10000"/>
                <a:gd name="connsiteY16" fmla="*/ 8468 h 10000"/>
                <a:gd name="connsiteX17" fmla="*/ 1594 w 10000"/>
                <a:gd name="connsiteY17" fmla="*/ 9138 h 10000"/>
                <a:gd name="connsiteX18" fmla="*/ 1575 w 10000"/>
                <a:gd name="connsiteY18" fmla="*/ 9502 h 10000"/>
                <a:gd name="connsiteX19" fmla="*/ 1823 w 10000"/>
                <a:gd name="connsiteY19" fmla="*/ 9690 h 10000"/>
                <a:gd name="connsiteX20" fmla="*/ 2758 w 10000"/>
                <a:gd name="connsiteY20" fmla="*/ 9566 h 10000"/>
                <a:gd name="connsiteX21" fmla="*/ 1852 w 10000"/>
                <a:gd name="connsiteY21" fmla="*/ 9714 h 10000"/>
                <a:gd name="connsiteX22" fmla="*/ 1704 w 10000"/>
                <a:gd name="connsiteY22" fmla="*/ 9685 h 10000"/>
                <a:gd name="connsiteX23" fmla="*/ 2085 w 10000"/>
                <a:gd name="connsiteY23" fmla="*/ 9554 h 10000"/>
                <a:gd name="connsiteX24" fmla="*/ 2228 w 10000"/>
                <a:gd name="connsiteY24" fmla="*/ 9737 h 10000"/>
                <a:gd name="connsiteX25" fmla="*/ 2628 w 10000"/>
                <a:gd name="connsiteY25" fmla="*/ 9906 h 10000"/>
                <a:gd name="connsiteX26" fmla="*/ 2078 w 10000"/>
                <a:gd name="connsiteY26" fmla="*/ 9999 h 10000"/>
                <a:gd name="connsiteX27" fmla="*/ 3175 w 10000"/>
                <a:gd name="connsiteY27" fmla="*/ 9815 h 10000"/>
                <a:gd name="connsiteX28" fmla="*/ 3545 w 10000"/>
                <a:gd name="connsiteY28" fmla="*/ 9346 h 10000"/>
                <a:gd name="connsiteX29" fmla="*/ 3523 w 10000"/>
                <a:gd name="connsiteY29" fmla="*/ 6612 h 10000"/>
                <a:gd name="connsiteX30" fmla="*/ 3832 w 10000"/>
                <a:gd name="connsiteY30" fmla="*/ 6371 h 10000"/>
                <a:gd name="connsiteX31" fmla="*/ 4492 w 10000"/>
                <a:gd name="connsiteY31" fmla="*/ 6357 h 10000"/>
                <a:gd name="connsiteX32" fmla="*/ 9982 w 10000"/>
                <a:gd name="connsiteY32" fmla="*/ 4833 h 10000"/>
                <a:gd name="connsiteX33" fmla="*/ 4438 w 10000"/>
                <a:gd name="connsiteY33" fmla="*/ 3704 h 10000"/>
                <a:gd name="connsiteX34" fmla="*/ 3817 w 10000"/>
                <a:gd name="connsiteY34" fmla="*/ 3717 h 10000"/>
                <a:gd name="connsiteX35" fmla="*/ 3509 w 10000"/>
                <a:gd name="connsiteY35" fmla="*/ 3434 h 10000"/>
                <a:gd name="connsiteX36" fmla="*/ 3509 w 10000"/>
                <a:gd name="connsiteY36" fmla="*/ 558 h 10000"/>
                <a:gd name="connsiteX37" fmla="*/ 3148 w 10000"/>
                <a:gd name="connsiteY37" fmla="*/ 158 h 10000"/>
                <a:gd name="connsiteX38" fmla="*/ 2225 w 10000"/>
                <a:gd name="connsiteY38" fmla="*/ 0 h 10000"/>
                <a:gd name="connsiteX39" fmla="*/ 778 w 10000"/>
                <a:gd name="connsiteY39" fmla="*/ 469 h 10000"/>
                <a:gd name="connsiteX40" fmla="*/ 1680 w 10000"/>
                <a:gd name="connsiteY40" fmla="*/ 1104 h 10000"/>
                <a:gd name="connsiteX41" fmla="*/ 873 w 10000"/>
                <a:gd name="connsiteY41" fmla="*/ 237 h 10000"/>
                <a:gd name="connsiteX0" fmla="*/ 873 w 10000"/>
                <a:gd name="connsiteY0" fmla="*/ 237 h 10000"/>
                <a:gd name="connsiteX1" fmla="*/ 279 w 10000"/>
                <a:gd name="connsiteY1" fmla="*/ 296 h 10000"/>
                <a:gd name="connsiteX2" fmla="*/ 2 w 10000"/>
                <a:gd name="connsiteY2" fmla="*/ 28 h 10000"/>
                <a:gd name="connsiteX3" fmla="*/ 1523 w 10000"/>
                <a:gd name="connsiteY3" fmla="*/ 234 h 10000"/>
                <a:gd name="connsiteX4" fmla="*/ 1173 w 10000"/>
                <a:gd name="connsiteY4" fmla="*/ 18 h 10000"/>
                <a:gd name="connsiteX5" fmla="*/ 1905 w 10000"/>
                <a:gd name="connsiteY5" fmla="*/ 626 h 10000"/>
                <a:gd name="connsiteX6" fmla="*/ 1702 w 10000"/>
                <a:gd name="connsiteY6" fmla="*/ 969 h 10000"/>
                <a:gd name="connsiteX7" fmla="*/ 1210 w 10000"/>
                <a:gd name="connsiteY7" fmla="*/ 2653 h 10000"/>
                <a:gd name="connsiteX8" fmla="*/ 990 w 10000"/>
                <a:gd name="connsiteY8" fmla="*/ 2917 h 10000"/>
                <a:gd name="connsiteX9" fmla="*/ 1644 w 10000"/>
                <a:gd name="connsiteY9" fmla="*/ 3235 h 10000"/>
                <a:gd name="connsiteX10" fmla="*/ 1763 w 10000"/>
                <a:gd name="connsiteY10" fmla="*/ 3384 h 10000"/>
                <a:gd name="connsiteX11" fmla="*/ 1675 w 10000"/>
                <a:gd name="connsiteY11" fmla="*/ 4716 h 10000"/>
                <a:gd name="connsiteX12" fmla="*/ 1408 w 10000"/>
                <a:gd name="connsiteY12" fmla="*/ 5251 h 10000"/>
                <a:gd name="connsiteX13" fmla="*/ 1677 w 10000"/>
                <a:gd name="connsiteY13" fmla="*/ 5612 h 10000"/>
                <a:gd name="connsiteX14" fmla="*/ 1748 w 10000"/>
                <a:gd name="connsiteY14" fmla="*/ 5725 h 10000"/>
                <a:gd name="connsiteX15" fmla="*/ 1259 w 10000"/>
                <a:gd name="connsiteY15" fmla="*/ 6119 h 10000"/>
                <a:gd name="connsiteX16" fmla="*/ 1345 w 10000"/>
                <a:gd name="connsiteY16" fmla="*/ 8468 h 10000"/>
                <a:gd name="connsiteX17" fmla="*/ 1594 w 10000"/>
                <a:gd name="connsiteY17" fmla="*/ 9138 h 10000"/>
                <a:gd name="connsiteX18" fmla="*/ 1575 w 10000"/>
                <a:gd name="connsiteY18" fmla="*/ 9502 h 10000"/>
                <a:gd name="connsiteX19" fmla="*/ 1823 w 10000"/>
                <a:gd name="connsiteY19" fmla="*/ 9690 h 10000"/>
                <a:gd name="connsiteX20" fmla="*/ 2758 w 10000"/>
                <a:gd name="connsiteY20" fmla="*/ 9566 h 10000"/>
                <a:gd name="connsiteX21" fmla="*/ 1852 w 10000"/>
                <a:gd name="connsiteY21" fmla="*/ 9714 h 10000"/>
                <a:gd name="connsiteX22" fmla="*/ 1704 w 10000"/>
                <a:gd name="connsiteY22" fmla="*/ 9685 h 10000"/>
                <a:gd name="connsiteX23" fmla="*/ 2228 w 10000"/>
                <a:gd name="connsiteY23" fmla="*/ 9737 h 10000"/>
                <a:gd name="connsiteX24" fmla="*/ 2628 w 10000"/>
                <a:gd name="connsiteY24" fmla="*/ 9906 h 10000"/>
                <a:gd name="connsiteX25" fmla="*/ 2078 w 10000"/>
                <a:gd name="connsiteY25" fmla="*/ 9999 h 10000"/>
                <a:gd name="connsiteX26" fmla="*/ 3175 w 10000"/>
                <a:gd name="connsiteY26" fmla="*/ 9815 h 10000"/>
                <a:gd name="connsiteX27" fmla="*/ 3545 w 10000"/>
                <a:gd name="connsiteY27" fmla="*/ 9346 h 10000"/>
                <a:gd name="connsiteX28" fmla="*/ 3523 w 10000"/>
                <a:gd name="connsiteY28" fmla="*/ 6612 h 10000"/>
                <a:gd name="connsiteX29" fmla="*/ 3832 w 10000"/>
                <a:gd name="connsiteY29" fmla="*/ 6371 h 10000"/>
                <a:gd name="connsiteX30" fmla="*/ 4492 w 10000"/>
                <a:gd name="connsiteY30" fmla="*/ 6357 h 10000"/>
                <a:gd name="connsiteX31" fmla="*/ 9982 w 10000"/>
                <a:gd name="connsiteY31" fmla="*/ 4833 h 10000"/>
                <a:gd name="connsiteX32" fmla="*/ 4438 w 10000"/>
                <a:gd name="connsiteY32" fmla="*/ 3704 h 10000"/>
                <a:gd name="connsiteX33" fmla="*/ 3817 w 10000"/>
                <a:gd name="connsiteY33" fmla="*/ 3717 h 10000"/>
                <a:gd name="connsiteX34" fmla="*/ 3509 w 10000"/>
                <a:gd name="connsiteY34" fmla="*/ 3434 h 10000"/>
                <a:gd name="connsiteX35" fmla="*/ 3509 w 10000"/>
                <a:gd name="connsiteY35" fmla="*/ 558 h 10000"/>
                <a:gd name="connsiteX36" fmla="*/ 3148 w 10000"/>
                <a:gd name="connsiteY36" fmla="*/ 158 h 10000"/>
                <a:gd name="connsiteX37" fmla="*/ 2225 w 10000"/>
                <a:gd name="connsiteY37" fmla="*/ 0 h 10000"/>
                <a:gd name="connsiteX38" fmla="*/ 778 w 10000"/>
                <a:gd name="connsiteY38" fmla="*/ 469 h 10000"/>
                <a:gd name="connsiteX39" fmla="*/ 1680 w 10000"/>
                <a:gd name="connsiteY39" fmla="*/ 1104 h 10000"/>
                <a:gd name="connsiteX40" fmla="*/ 873 w 10000"/>
                <a:gd name="connsiteY40" fmla="*/ 237 h 10000"/>
                <a:gd name="connsiteX0" fmla="*/ 913 w 10040"/>
                <a:gd name="connsiteY0" fmla="*/ 271 h 10034"/>
                <a:gd name="connsiteX1" fmla="*/ 319 w 10040"/>
                <a:gd name="connsiteY1" fmla="*/ 330 h 10034"/>
                <a:gd name="connsiteX2" fmla="*/ 42 w 10040"/>
                <a:gd name="connsiteY2" fmla="*/ 62 h 10034"/>
                <a:gd name="connsiteX3" fmla="*/ 1213 w 10040"/>
                <a:gd name="connsiteY3" fmla="*/ 52 h 10034"/>
                <a:gd name="connsiteX4" fmla="*/ 1945 w 10040"/>
                <a:gd name="connsiteY4" fmla="*/ 660 h 10034"/>
                <a:gd name="connsiteX5" fmla="*/ 1742 w 10040"/>
                <a:gd name="connsiteY5" fmla="*/ 1003 h 10034"/>
                <a:gd name="connsiteX6" fmla="*/ 1250 w 10040"/>
                <a:gd name="connsiteY6" fmla="*/ 2687 h 10034"/>
                <a:gd name="connsiteX7" fmla="*/ 1030 w 10040"/>
                <a:gd name="connsiteY7" fmla="*/ 2951 h 10034"/>
                <a:gd name="connsiteX8" fmla="*/ 1684 w 10040"/>
                <a:gd name="connsiteY8" fmla="*/ 3269 h 10034"/>
                <a:gd name="connsiteX9" fmla="*/ 1803 w 10040"/>
                <a:gd name="connsiteY9" fmla="*/ 3418 h 10034"/>
                <a:gd name="connsiteX10" fmla="*/ 1715 w 10040"/>
                <a:gd name="connsiteY10" fmla="*/ 4750 h 10034"/>
                <a:gd name="connsiteX11" fmla="*/ 1448 w 10040"/>
                <a:gd name="connsiteY11" fmla="*/ 5285 h 10034"/>
                <a:gd name="connsiteX12" fmla="*/ 1717 w 10040"/>
                <a:gd name="connsiteY12" fmla="*/ 5646 h 10034"/>
                <a:gd name="connsiteX13" fmla="*/ 1788 w 10040"/>
                <a:gd name="connsiteY13" fmla="*/ 5759 h 10034"/>
                <a:gd name="connsiteX14" fmla="*/ 1299 w 10040"/>
                <a:gd name="connsiteY14" fmla="*/ 6153 h 10034"/>
                <a:gd name="connsiteX15" fmla="*/ 1385 w 10040"/>
                <a:gd name="connsiteY15" fmla="*/ 8502 h 10034"/>
                <a:gd name="connsiteX16" fmla="*/ 1634 w 10040"/>
                <a:gd name="connsiteY16" fmla="*/ 9172 h 10034"/>
                <a:gd name="connsiteX17" fmla="*/ 1615 w 10040"/>
                <a:gd name="connsiteY17" fmla="*/ 9536 h 10034"/>
                <a:gd name="connsiteX18" fmla="*/ 1863 w 10040"/>
                <a:gd name="connsiteY18" fmla="*/ 9724 h 10034"/>
                <a:gd name="connsiteX19" fmla="*/ 2798 w 10040"/>
                <a:gd name="connsiteY19" fmla="*/ 9600 h 10034"/>
                <a:gd name="connsiteX20" fmla="*/ 1892 w 10040"/>
                <a:gd name="connsiteY20" fmla="*/ 9748 h 10034"/>
                <a:gd name="connsiteX21" fmla="*/ 1744 w 10040"/>
                <a:gd name="connsiteY21" fmla="*/ 9719 h 10034"/>
                <a:gd name="connsiteX22" fmla="*/ 2268 w 10040"/>
                <a:gd name="connsiteY22" fmla="*/ 9771 h 10034"/>
                <a:gd name="connsiteX23" fmla="*/ 2668 w 10040"/>
                <a:gd name="connsiteY23" fmla="*/ 9940 h 10034"/>
                <a:gd name="connsiteX24" fmla="*/ 2118 w 10040"/>
                <a:gd name="connsiteY24" fmla="*/ 10033 h 10034"/>
                <a:gd name="connsiteX25" fmla="*/ 3215 w 10040"/>
                <a:gd name="connsiteY25" fmla="*/ 9849 h 10034"/>
                <a:gd name="connsiteX26" fmla="*/ 3585 w 10040"/>
                <a:gd name="connsiteY26" fmla="*/ 9380 h 10034"/>
                <a:gd name="connsiteX27" fmla="*/ 3563 w 10040"/>
                <a:gd name="connsiteY27" fmla="*/ 6646 h 10034"/>
                <a:gd name="connsiteX28" fmla="*/ 3872 w 10040"/>
                <a:gd name="connsiteY28" fmla="*/ 6405 h 10034"/>
                <a:gd name="connsiteX29" fmla="*/ 4532 w 10040"/>
                <a:gd name="connsiteY29" fmla="*/ 6391 h 10034"/>
                <a:gd name="connsiteX30" fmla="*/ 10022 w 10040"/>
                <a:gd name="connsiteY30" fmla="*/ 4867 h 10034"/>
                <a:gd name="connsiteX31" fmla="*/ 4478 w 10040"/>
                <a:gd name="connsiteY31" fmla="*/ 3738 h 10034"/>
                <a:gd name="connsiteX32" fmla="*/ 3857 w 10040"/>
                <a:gd name="connsiteY32" fmla="*/ 3751 h 10034"/>
                <a:gd name="connsiteX33" fmla="*/ 3549 w 10040"/>
                <a:gd name="connsiteY33" fmla="*/ 3468 h 10034"/>
                <a:gd name="connsiteX34" fmla="*/ 3549 w 10040"/>
                <a:gd name="connsiteY34" fmla="*/ 592 h 10034"/>
                <a:gd name="connsiteX35" fmla="*/ 3188 w 10040"/>
                <a:gd name="connsiteY35" fmla="*/ 192 h 10034"/>
                <a:gd name="connsiteX36" fmla="*/ 2265 w 10040"/>
                <a:gd name="connsiteY36" fmla="*/ 34 h 10034"/>
                <a:gd name="connsiteX37" fmla="*/ 818 w 10040"/>
                <a:gd name="connsiteY37" fmla="*/ 503 h 10034"/>
                <a:gd name="connsiteX38" fmla="*/ 1720 w 10040"/>
                <a:gd name="connsiteY38" fmla="*/ 1138 h 10034"/>
                <a:gd name="connsiteX39" fmla="*/ 913 w 10040"/>
                <a:gd name="connsiteY39" fmla="*/ 271 h 10034"/>
                <a:gd name="connsiteX0" fmla="*/ 962 w 10089"/>
                <a:gd name="connsiteY0" fmla="*/ 238 h 10001"/>
                <a:gd name="connsiteX1" fmla="*/ 368 w 10089"/>
                <a:gd name="connsiteY1" fmla="*/ 297 h 10001"/>
                <a:gd name="connsiteX2" fmla="*/ 91 w 10089"/>
                <a:gd name="connsiteY2" fmla="*/ 29 h 10001"/>
                <a:gd name="connsiteX3" fmla="*/ 1994 w 10089"/>
                <a:gd name="connsiteY3" fmla="*/ 627 h 10001"/>
                <a:gd name="connsiteX4" fmla="*/ 1791 w 10089"/>
                <a:gd name="connsiteY4" fmla="*/ 970 h 10001"/>
                <a:gd name="connsiteX5" fmla="*/ 1299 w 10089"/>
                <a:gd name="connsiteY5" fmla="*/ 2654 h 10001"/>
                <a:gd name="connsiteX6" fmla="*/ 1079 w 10089"/>
                <a:gd name="connsiteY6" fmla="*/ 2918 h 10001"/>
                <a:gd name="connsiteX7" fmla="*/ 1733 w 10089"/>
                <a:gd name="connsiteY7" fmla="*/ 3236 h 10001"/>
                <a:gd name="connsiteX8" fmla="*/ 1852 w 10089"/>
                <a:gd name="connsiteY8" fmla="*/ 3385 h 10001"/>
                <a:gd name="connsiteX9" fmla="*/ 1764 w 10089"/>
                <a:gd name="connsiteY9" fmla="*/ 4717 h 10001"/>
                <a:gd name="connsiteX10" fmla="*/ 1497 w 10089"/>
                <a:gd name="connsiteY10" fmla="*/ 5252 h 10001"/>
                <a:gd name="connsiteX11" fmla="*/ 1766 w 10089"/>
                <a:gd name="connsiteY11" fmla="*/ 5613 h 10001"/>
                <a:gd name="connsiteX12" fmla="*/ 1837 w 10089"/>
                <a:gd name="connsiteY12" fmla="*/ 5726 h 10001"/>
                <a:gd name="connsiteX13" fmla="*/ 1348 w 10089"/>
                <a:gd name="connsiteY13" fmla="*/ 6120 h 10001"/>
                <a:gd name="connsiteX14" fmla="*/ 1434 w 10089"/>
                <a:gd name="connsiteY14" fmla="*/ 8469 h 10001"/>
                <a:gd name="connsiteX15" fmla="*/ 1683 w 10089"/>
                <a:gd name="connsiteY15" fmla="*/ 9139 h 10001"/>
                <a:gd name="connsiteX16" fmla="*/ 1664 w 10089"/>
                <a:gd name="connsiteY16" fmla="*/ 9503 h 10001"/>
                <a:gd name="connsiteX17" fmla="*/ 1912 w 10089"/>
                <a:gd name="connsiteY17" fmla="*/ 9691 h 10001"/>
                <a:gd name="connsiteX18" fmla="*/ 2847 w 10089"/>
                <a:gd name="connsiteY18" fmla="*/ 9567 h 10001"/>
                <a:gd name="connsiteX19" fmla="*/ 1941 w 10089"/>
                <a:gd name="connsiteY19" fmla="*/ 9715 h 10001"/>
                <a:gd name="connsiteX20" fmla="*/ 1793 w 10089"/>
                <a:gd name="connsiteY20" fmla="*/ 9686 h 10001"/>
                <a:gd name="connsiteX21" fmla="*/ 2317 w 10089"/>
                <a:gd name="connsiteY21" fmla="*/ 9738 h 10001"/>
                <a:gd name="connsiteX22" fmla="*/ 2717 w 10089"/>
                <a:gd name="connsiteY22" fmla="*/ 9907 h 10001"/>
                <a:gd name="connsiteX23" fmla="*/ 2167 w 10089"/>
                <a:gd name="connsiteY23" fmla="*/ 10000 h 10001"/>
                <a:gd name="connsiteX24" fmla="*/ 3264 w 10089"/>
                <a:gd name="connsiteY24" fmla="*/ 9816 h 10001"/>
                <a:gd name="connsiteX25" fmla="*/ 3634 w 10089"/>
                <a:gd name="connsiteY25" fmla="*/ 9347 h 10001"/>
                <a:gd name="connsiteX26" fmla="*/ 3612 w 10089"/>
                <a:gd name="connsiteY26" fmla="*/ 6613 h 10001"/>
                <a:gd name="connsiteX27" fmla="*/ 3921 w 10089"/>
                <a:gd name="connsiteY27" fmla="*/ 6372 h 10001"/>
                <a:gd name="connsiteX28" fmla="*/ 4581 w 10089"/>
                <a:gd name="connsiteY28" fmla="*/ 6358 h 10001"/>
                <a:gd name="connsiteX29" fmla="*/ 10071 w 10089"/>
                <a:gd name="connsiteY29" fmla="*/ 4834 h 10001"/>
                <a:gd name="connsiteX30" fmla="*/ 4527 w 10089"/>
                <a:gd name="connsiteY30" fmla="*/ 3705 h 10001"/>
                <a:gd name="connsiteX31" fmla="*/ 3906 w 10089"/>
                <a:gd name="connsiteY31" fmla="*/ 3718 h 10001"/>
                <a:gd name="connsiteX32" fmla="*/ 3598 w 10089"/>
                <a:gd name="connsiteY32" fmla="*/ 3435 h 10001"/>
                <a:gd name="connsiteX33" fmla="*/ 3598 w 10089"/>
                <a:gd name="connsiteY33" fmla="*/ 559 h 10001"/>
                <a:gd name="connsiteX34" fmla="*/ 3237 w 10089"/>
                <a:gd name="connsiteY34" fmla="*/ 159 h 10001"/>
                <a:gd name="connsiteX35" fmla="*/ 2314 w 10089"/>
                <a:gd name="connsiteY35" fmla="*/ 1 h 10001"/>
                <a:gd name="connsiteX36" fmla="*/ 867 w 10089"/>
                <a:gd name="connsiteY36" fmla="*/ 470 h 10001"/>
                <a:gd name="connsiteX37" fmla="*/ 1769 w 10089"/>
                <a:gd name="connsiteY37" fmla="*/ 1105 h 10001"/>
                <a:gd name="connsiteX38" fmla="*/ 962 w 10089"/>
                <a:gd name="connsiteY38" fmla="*/ 238 h 10001"/>
                <a:gd name="connsiteX0" fmla="*/ 962 w 10089"/>
                <a:gd name="connsiteY0" fmla="*/ 238 h 10001"/>
                <a:gd name="connsiteX1" fmla="*/ 368 w 10089"/>
                <a:gd name="connsiteY1" fmla="*/ 297 h 10001"/>
                <a:gd name="connsiteX2" fmla="*/ 91 w 10089"/>
                <a:gd name="connsiteY2" fmla="*/ 29 h 10001"/>
                <a:gd name="connsiteX3" fmla="*/ 1994 w 10089"/>
                <a:gd name="connsiteY3" fmla="*/ 627 h 10001"/>
                <a:gd name="connsiteX4" fmla="*/ 1791 w 10089"/>
                <a:gd name="connsiteY4" fmla="*/ 970 h 10001"/>
                <a:gd name="connsiteX5" fmla="*/ 1299 w 10089"/>
                <a:gd name="connsiteY5" fmla="*/ 2654 h 10001"/>
                <a:gd name="connsiteX6" fmla="*/ 1079 w 10089"/>
                <a:gd name="connsiteY6" fmla="*/ 2918 h 10001"/>
                <a:gd name="connsiteX7" fmla="*/ 1733 w 10089"/>
                <a:gd name="connsiteY7" fmla="*/ 3236 h 10001"/>
                <a:gd name="connsiteX8" fmla="*/ 1852 w 10089"/>
                <a:gd name="connsiteY8" fmla="*/ 3385 h 10001"/>
                <a:gd name="connsiteX9" fmla="*/ 1764 w 10089"/>
                <a:gd name="connsiteY9" fmla="*/ 4717 h 10001"/>
                <a:gd name="connsiteX10" fmla="*/ 1497 w 10089"/>
                <a:gd name="connsiteY10" fmla="*/ 5252 h 10001"/>
                <a:gd name="connsiteX11" fmla="*/ 1766 w 10089"/>
                <a:gd name="connsiteY11" fmla="*/ 5613 h 10001"/>
                <a:gd name="connsiteX12" fmla="*/ 1837 w 10089"/>
                <a:gd name="connsiteY12" fmla="*/ 5726 h 10001"/>
                <a:gd name="connsiteX13" fmla="*/ 1348 w 10089"/>
                <a:gd name="connsiteY13" fmla="*/ 6120 h 10001"/>
                <a:gd name="connsiteX14" fmla="*/ 1434 w 10089"/>
                <a:gd name="connsiteY14" fmla="*/ 8469 h 10001"/>
                <a:gd name="connsiteX15" fmla="*/ 1683 w 10089"/>
                <a:gd name="connsiteY15" fmla="*/ 9139 h 10001"/>
                <a:gd name="connsiteX16" fmla="*/ 1664 w 10089"/>
                <a:gd name="connsiteY16" fmla="*/ 9503 h 10001"/>
                <a:gd name="connsiteX17" fmla="*/ 1912 w 10089"/>
                <a:gd name="connsiteY17" fmla="*/ 9691 h 10001"/>
                <a:gd name="connsiteX18" fmla="*/ 2847 w 10089"/>
                <a:gd name="connsiteY18" fmla="*/ 9567 h 10001"/>
                <a:gd name="connsiteX19" fmla="*/ 1941 w 10089"/>
                <a:gd name="connsiteY19" fmla="*/ 9715 h 10001"/>
                <a:gd name="connsiteX20" fmla="*/ 1793 w 10089"/>
                <a:gd name="connsiteY20" fmla="*/ 9686 h 10001"/>
                <a:gd name="connsiteX21" fmla="*/ 2717 w 10089"/>
                <a:gd name="connsiteY21" fmla="*/ 9907 h 10001"/>
                <a:gd name="connsiteX22" fmla="*/ 2167 w 10089"/>
                <a:gd name="connsiteY22" fmla="*/ 10000 h 10001"/>
                <a:gd name="connsiteX23" fmla="*/ 3264 w 10089"/>
                <a:gd name="connsiteY23" fmla="*/ 9816 h 10001"/>
                <a:gd name="connsiteX24" fmla="*/ 3634 w 10089"/>
                <a:gd name="connsiteY24" fmla="*/ 9347 h 10001"/>
                <a:gd name="connsiteX25" fmla="*/ 3612 w 10089"/>
                <a:gd name="connsiteY25" fmla="*/ 6613 h 10001"/>
                <a:gd name="connsiteX26" fmla="*/ 3921 w 10089"/>
                <a:gd name="connsiteY26" fmla="*/ 6372 h 10001"/>
                <a:gd name="connsiteX27" fmla="*/ 4581 w 10089"/>
                <a:gd name="connsiteY27" fmla="*/ 6358 h 10001"/>
                <a:gd name="connsiteX28" fmla="*/ 10071 w 10089"/>
                <a:gd name="connsiteY28" fmla="*/ 4834 h 10001"/>
                <a:gd name="connsiteX29" fmla="*/ 4527 w 10089"/>
                <a:gd name="connsiteY29" fmla="*/ 3705 h 10001"/>
                <a:gd name="connsiteX30" fmla="*/ 3906 w 10089"/>
                <a:gd name="connsiteY30" fmla="*/ 3718 h 10001"/>
                <a:gd name="connsiteX31" fmla="*/ 3598 w 10089"/>
                <a:gd name="connsiteY31" fmla="*/ 3435 h 10001"/>
                <a:gd name="connsiteX32" fmla="*/ 3598 w 10089"/>
                <a:gd name="connsiteY32" fmla="*/ 559 h 10001"/>
                <a:gd name="connsiteX33" fmla="*/ 3237 w 10089"/>
                <a:gd name="connsiteY33" fmla="*/ 159 h 10001"/>
                <a:gd name="connsiteX34" fmla="*/ 2314 w 10089"/>
                <a:gd name="connsiteY34" fmla="*/ 1 h 10001"/>
                <a:gd name="connsiteX35" fmla="*/ 867 w 10089"/>
                <a:gd name="connsiteY35" fmla="*/ 470 h 10001"/>
                <a:gd name="connsiteX36" fmla="*/ 1769 w 10089"/>
                <a:gd name="connsiteY36" fmla="*/ 1105 h 10001"/>
                <a:gd name="connsiteX37" fmla="*/ 962 w 10089"/>
                <a:gd name="connsiteY37" fmla="*/ 238 h 10001"/>
                <a:gd name="connsiteX0" fmla="*/ 962 w 10089"/>
                <a:gd name="connsiteY0" fmla="*/ 238 h 10001"/>
                <a:gd name="connsiteX1" fmla="*/ 368 w 10089"/>
                <a:gd name="connsiteY1" fmla="*/ 297 h 10001"/>
                <a:gd name="connsiteX2" fmla="*/ 91 w 10089"/>
                <a:gd name="connsiteY2" fmla="*/ 29 h 10001"/>
                <a:gd name="connsiteX3" fmla="*/ 1994 w 10089"/>
                <a:gd name="connsiteY3" fmla="*/ 627 h 10001"/>
                <a:gd name="connsiteX4" fmla="*/ 1791 w 10089"/>
                <a:gd name="connsiteY4" fmla="*/ 970 h 10001"/>
                <a:gd name="connsiteX5" fmla="*/ 1299 w 10089"/>
                <a:gd name="connsiteY5" fmla="*/ 2654 h 10001"/>
                <a:gd name="connsiteX6" fmla="*/ 1079 w 10089"/>
                <a:gd name="connsiteY6" fmla="*/ 2918 h 10001"/>
                <a:gd name="connsiteX7" fmla="*/ 1733 w 10089"/>
                <a:gd name="connsiteY7" fmla="*/ 3236 h 10001"/>
                <a:gd name="connsiteX8" fmla="*/ 1852 w 10089"/>
                <a:gd name="connsiteY8" fmla="*/ 3385 h 10001"/>
                <a:gd name="connsiteX9" fmla="*/ 1764 w 10089"/>
                <a:gd name="connsiteY9" fmla="*/ 4717 h 10001"/>
                <a:gd name="connsiteX10" fmla="*/ 1497 w 10089"/>
                <a:gd name="connsiteY10" fmla="*/ 5252 h 10001"/>
                <a:gd name="connsiteX11" fmla="*/ 1766 w 10089"/>
                <a:gd name="connsiteY11" fmla="*/ 5613 h 10001"/>
                <a:gd name="connsiteX12" fmla="*/ 1837 w 10089"/>
                <a:gd name="connsiteY12" fmla="*/ 5726 h 10001"/>
                <a:gd name="connsiteX13" fmla="*/ 1348 w 10089"/>
                <a:gd name="connsiteY13" fmla="*/ 6120 h 10001"/>
                <a:gd name="connsiteX14" fmla="*/ 1434 w 10089"/>
                <a:gd name="connsiteY14" fmla="*/ 8469 h 10001"/>
                <a:gd name="connsiteX15" fmla="*/ 1683 w 10089"/>
                <a:gd name="connsiteY15" fmla="*/ 9139 h 10001"/>
                <a:gd name="connsiteX16" fmla="*/ 1664 w 10089"/>
                <a:gd name="connsiteY16" fmla="*/ 9503 h 10001"/>
                <a:gd name="connsiteX17" fmla="*/ 1912 w 10089"/>
                <a:gd name="connsiteY17" fmla="*/ 9691 h 10001"/>
                <a:gd name="connsiteX18" fmla="*/ 1941 w 10089"/>
                <a:gd name="connsiteY18" fmla="*/ 9715 h 10001"/>
                <a:gd name="connsiteX19" fmla="*/ 1793 w 10089"/>
                <a:gd name="connsiteY19" fmla="*/ 9686 h 10001"/>
                <a:gd name="connsiteX20" fmla="*/ 2717 w 10089"/>
                <a:gd name="connsiteY20" fmla="*/ 9907 h 10001"/>
                <a:gd name="connsiteX21" fmla="*/ 2167 w 10089"/>
                <a:gd name="connsiteY21" fmla="*/ 10000 h 10001"/>
                <a:gd name="connsiteX22" fmla="*/ 3264 w 10089"/>
                <a:gd name="connsiteY22" fmla="*/ 9816 h 10001"/>
                <a:gd name="connsiteX23" fmla="*/ 3634 w 10089"/>
                <a:gd name="connsiteY23" fmla="*/ 9347 h 10001"/>
                <a:gd name="connsiteX24" fmla="*/ 3612 w 10089"/>
                <a:gd name="connsiteY24" fmla="*/ 6613 h 10001"/>
                <a:gd name="connsiteX25" fmla="*/ 3921 w 10089"/>
                <a:gd name="connsiteY25" fmla="*/ 6372 h 10001"/>
                <a:gd name="connsiteX26" fmla="*/ 4581 w 10089"/>
                <a:gd name="connsiteY26" fmla="*/ 6358 h 10001"/>
                <a:gd name="connsiteX27" fmla="*/ 10071 w 10089"/>
                <a:gd name="connsiteY27" fmla="*/ 4834 h 10001"/>
                <a:gd name="connsiteX28" fmla="*/ 4527 w 10089"/>
                <a:gd name="connsiteY28" fmla="*/ 3705 h 10001"/>
                <a:gd name="connsiteX29" fmla="*/ 3906 w 10089"/>
                <a:gd name="connsiteY29" fmla="*/ 3718 h 10001"/>
                <a:gd name="connsiteX30" fmla="*/ 3598 w 10089"/>
                <a:gd name="connsiteY30" fmla="*/ 3435 h 10001"/>
                <a:gd name="connsiteX31" fmla="*/ 3598 w 10089"/>
                <a:gd name="connsiteY31" fmla="*/ 559 h 10001"/>
                <a:gd name="connsiteX32" fmla="*/ 3237 w 10089"/>
                <a:gd name="connsiteY32" fmla="*/ 159 h 10001"/>
                <a:gd name="connsiteX33" fmla="*/ 2314 w 10089"/>
                <a:gd name="connsiteY33" fmla="*/ 1 h 10001"/>
                <a:gd name="connsiteX34" fmla="*/ 867 w 10089"/>
                <a:gd name="connsiteY34" fmla="*/ 470 h 10001"/>
                <a:gd name="connsiteX35" fmla="*/ 1769 w 10089"/>
                <a:gd name="connsiteY35" fmla="*/ 1105 h 10001"/>
                <a:gd name="connsiteX36" fmla="*/ 962 w 10089"/>
                <a:gd name="connsiteY36" fmla="*/ 238 h 10001"/>
                <a:gd name="connsiteX0" fmla="*/ 962 w 10089"/>
                <a:gd name="connsiteY0" fmla="*/ 238 h 10001"/>
                <a:gd name="connsiteX1" fmla="*/ 368 w 10089"/>
                <a:gd name="connsiteY1" fmla="*/ 297 h 10001"/>
                <a:gd name="connsiteX2" fmla="*/ 91 w 10089"/>
                <a:gd name="connsiteY2" fmla="*/ 29 h 10001"/>
                <a:gd name="connsiteX3" fmla="*/ 1994 w 10089"/>
                <a:gd name="connsiteY3" fmla="*/ 627 h 10001"/>
                <a:gd name="connsiteX4" fmla="*/ 1791 w 10089"/>
                <a:gd name="connsiteY4" fmla="*/ 970 h 10001"/>
                <a:gd name="connsiteX5" fmla="*/ 1299 w 10089"/>
                <a:gd name="connsiteY5" fmla="*/ 2654 h 10001"/>
                <a:gd name="connsiteX6" fmla="*/ 1079 w 10089"/>
                <a:gd name="connsiteY6" fmla="*/ 2918 h 10001"/>
                <a:gd name="connsiteX7" fmla="*/ 1733 w 10089"/>
                <a:gd name="connsiteY7" fmla="*/ 3236 h 10001"/>
                <a:gd name="connsiteX8" fmla="*/ 1852 w 10089"/>
                <a:gd name="connsiteY8" fmla="*/ 3385 h 10001"/>
                <a:gd name="connsiteX9" fmla="*/ 1764 w 10089"/>
                <a:gd name="connsiteY9" fmla="*/ 4717 h 10001"/>
                <a:gd name="connsiteX10" fmla="*/ 1497 w 10089"/>
                <a:gd name="connsiteY10" fmla="*/ 5252 h 10001"/>
                <a:gd name="connsiteX11" fmla="*/ 1766 w 10089"/>
                <a:gd name="connsiteY11" fmla="*/ 5613 h 10001"/>
                <a:gd name="connsiteX12" fmla="*/ 1837 w 10089"/>
                <a:gd name="connsiteY12" fmla="*/ 5726 h 10001"/>
                <a:gd name="connsiteX13" fmla="*/ 1348 w 10089"/>
                <a:gd name="connsiteY13" fmla="*/ 6120 h 10001"/>
                <a:gd name="connsiteX14" fmla="*/ 1434 w 10089"/>
                <a:gd name="connsiteY14" fmla="*/ 8469 h 10001"/>
                <a:gd name="connsiteX15" fmla="*/ 1683 w 10089"/>
                <a:gd name="connsiteY15" fmla="*/ 9139 h 10001"/>
                <a:gd name="connsiteX16" fmla="*/ 1664 w 10089"/>
                <a:gd name="connsiteY16" fmla="*/ 9503 h 10001"/>
                <a:gd name="connsiteX17" fmla="*/ 1912 w 10089"/>
                <a:gd name="connsiteY17" fmla="*/ 9691 h 10001"/>
                <a:gd name="connsiteX18" fmla="*/ 1793 w 10089"/>
                <a:gd name="connsiteY18" fmla="*/ 9686 h 10001"/>
                <a:gd name="connsiteX19" fmla="*/ 2717 w 10089"/>
                <a:gd name="connsiteY19" fmla="*/ 9907 h 10001"/>
                <a:gd name="connsiteX20" fmla="*/ 2167 w 10089"/>
                <a:gd name="connsiteY20" fmla="*/ 10000 h 10001"/>
                <a:gd name="connsiteX21" fmla="*/ 3264 w 10089"/>
                <a:gd name="connsiteY21" fmla="*/ 9816 h 10001"/>
                <a:gd name="connsiteX22" fmla="*/ 3634 w 10089"/>
                <a:gd name="connsiteY22" fmla="*/ 9347 h 10001"/>
                <a:gd name="connsiteX23" fmla="*/ 3612 w 10089"/>
                <a:gd name="connsiteY23" fmla="*/ 6613 h 10001"/>
                <a:gd name="connsiteX24" fmla="*/ 3921 w 10089"/>
                <a:gd name="connsiteY24" fmla="*/ 6372 h 10001"/>
                <a:gd name="connsiteX25" fmla="*/ 4581 w 10089"/>
                <a:gd name="connsiteY25" fmla="*/ 6358 h 10001"/>
                <a:gd name="connsiteX26" fmla="*/ 10071 w 10089"/>
                <a:gd name="connsiteY26" fmla="*/ 4834 h 10001"/>
                <a:gd name="connsiteX27" fmla="*/ 4527 w 10089"/>
                <a:gd name="connsiteY27" fmla="*/ 3705 h 10001"/>
                <a:gd name="connsiteX28" fmla="*/ 3906 w 10089"/>
                <a:gd name="connsiteY28" fmla="*/ 3718 h 10001"/>
                <a:gd name="connsiteX29" fmla="*/ 3598 w 10089"/>
                <a:gd name="connsiteY29" fmla="*/ 3435 h 10001"/>
                <a:gd name="connsiteX30" fmla="*/ 3598 w 10089"/>
                <a:gd name="connsiteY30" fmla="*/ 559 h 10001"/>
                <a:gd name="connsiteX31" fmla="*/ 3237 w 10089"/>
                <a:gd name="connsiteY31" fmla="*/ 159 h 10001"/>
                <a:gd name="connsiteX32" fmla="*/ 2314 w 10089"/>
                <a:gd name="connsiteY32" fmla="*/ 1 h 10001"/>
                <a:gd name="connsiteX33" fmla="*/ 867 w 10089"/>
                <a:gd name="connsiteY33" fmla="*/ 470 h 10001"/>
                <a:gd name="connsiteX34" fmla="*/ 1769 w 10089"/>
                <a:gd name="connsiteY34" fmla="*/ 1105 h 10001"/>
                <a:gd name="connsiteX35" fmla="*/ 962 w 10089"/>
                <a:gd name="connsiteY35" fmla="*/ 238 h 10001"/>
                <a:gd name="connsiteX0" fmla="*/ 962 w 10089"/>
                <a:gd name="connsiteY0" fmla="*/ 238 h 10001"/>
                <a:gd name="connsiteX1" fmla="*/ 368 w 10089"/>
                <a:gd name="connsiteY1" fmla="*/ 297 h 10001"/>
                <a:gd name="connsiteX2" fmla="*/ 91 w 10089"/>
                <a:gd name="connsiteY2" fmla="*/ 29 h 10001"/>
                <a:gd name="connsiteX3" fmla="*/ 1994 w 10089"/>
                <a:gd name="connsiteY3" fmla="*/ 627 h 10001"/>
                <a:gd name="connsiteX4" fmla="*/ 1791 w 10089"/>
                <a:gd name="connsiteY4" fmla="*/ 970 h 10001"/>
                <a:gd name="connsiteX5" fmla="*/ 1299 w 10089"/>
                <a:gd name="connsiteY5" fmla="*/ 2654 h 10001"/>
                <a:gd name="connsiteX6" fmla="*/ 1079 w 10089"/>
                <a:gd name="connsiteY6" fmla="*/ 2918 h 10001"/>
                <a:gd name="connsiteX7" fmla="*/ 1733 w 10089"/>
                <a:gd name="connsiteY7" fmla="*/ 3236 h 10001"/>
                <a:gd name="connsiteX8" fmla="*/ 1852 w 10089"/>
                <a:gd name="connsiteY8" fmla="*/ 3385 h 10001"/>
                <a:gd name="connsiteX9" fmla="*/ 1764 w 10089"/>
                <a:gd name="connsiteY9" fmla="*/ 4717 h 10001"/>
                <a:gd name="connsiteX10" fmla="*/ 1497 w 10089"/>
                <a:gd name="connsiteY10" fmla="*/ 5252 h 10001"/>
                <a:gd name="connsiteX11" fmla="*/ 1766 w 10089"/>
                <a:gd name="connsiteY11" fmla="*/ 5613 h 10001"/>
                <a:gd name="connsiteX12" fmla="*/ 1837 w 10089"/>
                <a:gd name="connsiteY12" fmla="*/ 5726 h 10001"/>
                <a:gd name="connsiteX13" fmla="*/ 1348 w 10089"/>
                <a:gd name="connsiteY13" fmla="*/ 6120 h 10001"/>
                <a:gd name="connsiteX14" fmla="*/ 1434 w 10089"/>
                <a:gd name="connsiteY14" fmla="*/ 8469 h 10001"/>
                <a:gd name="connsiteX15" fmla="*/ 1683 w 10089"/>
                <a:gd name="connsiteY15" fmla="*/ 9139 h 10001"/>
                <a:gd name="connsiteX16" fmla="*/ 1664 w 10089"/>
                <a:gd name="connsiteY16" fmla="*/ 9503 h 10001"/>
                <a:gd name="connsiteX17" fmla="*/ 1912 w 10089"/>
                <a:gd name="connsiteY17" fmla="*/ 9691 h 10001"/>
                <a:gd name="connsiteX18" fmla="*/ 2717 w 10089"/>
                <a:gd name="connsiteY18" fmla="*/ 9907 h 10001"/>
                <a:gd name="connsiteX19" fmla="*/ 2167 w 10089"/>
                <a:gd name="connsiteY19" fmla="*/ 10000 h 10001"/>
                <a:gd name="connsiteX20" fmla="*/ 3264 w 10089"/>
                <a:gd name="connsiteY20" fmla="*/ 9816 h 10001"/>
                <a:gd name="connsiteX21" fmla="*/ 3634 w 10089"/>
                <a:gd name="connsiteY21" fmla="*/ 9347 h 10001"/>
                <a:gd name="connsiteX22" fmla="*/ 3612 w 10089"/>
                <a:gd name="connsiteY22" fmla="*/ 6613 h 10001"/>
                <a:gd name="connsiteX23" fmla="*/ 3921 w 10089"/>
                <a:gd name="connsiteY23" fmla="*/ 6372 h 10001"/>
                <a:gd name="connsiteX24" fmla="*/ 4581 w 10089"/>
                <a:gd name="connsiteY24" fmla="*/ 6358 h 10001"/>
                <a:gd name="connsiteX25" fmla="*/ 10071 w 10089"/>
                <a:gd name="connsiteY25" fmla="*/ 4834 h 10001"/>
                <a:gd name="connsiteX26" fmla="*/ 4527 w 10089"/>
                <a:gd name="connsiteY26" fmla="*/ 3705 h 10001"/>
                <a:gd name="connsiteX27" fmla="*/ 3906 w 10089"/>
                <a:gd name="connsiteY27" fmla="*/ 3718 h 10001"/>
                <a:gd name="connsiteX28" fmla="*/ 3598 w 10089"/>
                <a:gd name="connsiteY28" fmla="*/ 3435 h 10001"/>
                <a:gd name="connsiteX29" fmla="*/ 3598 w 10089"/>
                <a:gd name="connsiteY29" fmla="*/ 559 h 10001"/>
                <a:gd name="connsiteX30" fmla="*/ 3237 w 10089"/>
                <a:gd name="connsiteY30" fmla="*/ 159 h 10001"/>
                <a:gd name="connsiteX31" fmla="*/ 2314 w 10089"/>
                <a:gd name="connsiteY31" fmla="*/ 1 h 10001"/>
                <a:gd name="connsiteX32" fmla="*/ 867 w 10089"/>
                <a:gd name="connsiteY32" fmla="*/ 470 h 10001"/>
                <a:gd name="connsiteX33" fmla="*/ 1769 w 10089"/>
                <a:gd name="connsiteY33" fmla="*/ 1105 h 10001"/>
                <a:gd name="connsiteX34" fmla="*/ 962 w 10089"/>
                <a:gd name="connsiteY34" fmla="*/ 238 h 10001"/>
                <a:gd name="connsiteX0" fmla="*/ 962 w 10089"/>
                <a:gd name="connsiteY0" fmla="*/ 238 h 10001"/>
                <a:gd name="connsiteX1" fmla="*/ 368 w 10089"/>
                <a:gd name="connsiteY1" fmla="*/ 297 h 10001"/>
                <a:gd name="connsiteX2" fmla="*/ 91 w 10089"/>
                <a:gd name="connsiteY2" fmla="*/ 29 h 10001"/>
                <a:gd name="connsiteX3" fmla="*/ 1994 w 10089"/>
                <a:gd name="connsiteY3" fmla="*/ 627 h 10001"/>
                <a:gd name="connsiteX4" fmla="*/ 1791 w 10089"/>
                <a:gd name="connsiteY4" fmla="*/ 970 h 10001"/>
                <a:gd name="connsiteX5" fmla="*/ 1299 w 10089"/>
                <a:gd name="connsiteY5" fmla="*/ 2654 h 10001"/>
                <a:gd name="connsiteX6" fmla="*/ 1079 w 10089"/>
                <a:gd name="connsiteY6" fmla="*/ 2918 h 10001"/>
                <a:gd name="connsiteX7" fmla="*/ 1733 w 10089"/>
                <a:gd name="connsiteY7" fmla="*/ 3236 h 10001"/>
                <a:gd name="connsiteX8" fmla="*/ 1852 w 10089"/>
                <a:gd name="connsiteY8" fmla="*/ 3385 h 10001"/>
                <a:gd name="connsiteX9" fmla="*/ 1764 w 10089"/>
                <a:gd name="connsiteY9" fmla="*/ 4717 h 10001"/>
                <a:gd name="connsiteX10" fmla="*/ 1497 w 10089"/>
                <a:gd name="connsiteY10" fmla="*/ 5252 h 10001"/>
                <a:gd name="connsiteX11" fmla="*/ 1766 w 10089"/>
                <a:gd name="connsiteY11" fmla="*/ 5613 h 10001"/>
                <a:gd name="connsiteX12" fmla="*/ 1837 w 10089"/>
                <a:gd name="connsiteY12" fmla="*/ 5726 h 10001"/>
                <a:gd name="connsiteX13" fmla="*/ 1348 w 10089"/>
                <a:gd name="connsiteY13" fmla="*/ 6120 h 10001"/>
                <a:gd name="connsiteX14" fmla="*/ 1434 w 10089"/>
                <a:gd name="connsiteY14" fmla="*/ 8469 h 10001"/>
                <a:gd name="connsiteX15" fmla="*/ 1683 w 10089"/>
                <a:gd name="connsiteY15" fmla="*/ 9139 h 10001"/>
                <a:gd name="connsiteX16" fmla="*/ 1664 w 10089"/>
                <a:gd name="connsiteY16" fmla="*/ 9503 h 10001"/>
                <a:gd name="connsiteX17" fmla="*/ 2717 w 10089"/>
                <a:gd name="connsiteY17" fmla="*/ 9907 h 10001"/>
                <a:gd name="connsiteX18" fmla="*/ 2167 w 10089"/>
                <a:gd name="connsiteY18" fmla="*/ 10000 h 10001"/>
                <a:gd name="connsiteX19" fmla="*/ 3264 w 10089"/>
                <a:gd name="connsiteY19" fmla="*/ 9816 h 10001"/>
                <a:gd name="connsiteX20" fmla="*/ 3634 w 10089"/>
                <a:gd name="connsiteY20" fmla="*/ 9347 h 10001"/>
                <a:gd name="connsiteX21" fmla="*/ 3612 w 10089"/>
                <a:gd name="connsiteY21" fmla="*/ 6613 h 10001"/>
                <a:gd name="connsiteX22" fmla="*/ 3921 w 10089"/>
                <a:gd name="connsiteY22" fmla="*/ 6372 h 10001"/>
                <a:gd name="connsiteX23" fmla="*/ 4581 w 10089"/>
                <a:gd name="connsiteY23" fmla="*/ 6358 h 10001"/>
                <a:gd name="connsiteX24" fmla="*/ 10071 w 10089"/>
                <a:gd name="connsiteY24" fmla="*/ 4834 h 10001"/>
                <a:gd name="connsiteX25" fmla="*/ 4527 w 10089"/>
                <a:gd name="connsiteY25" fmla="*/ 3705 h 10001"/>
                <a:gd name="connsiteX26" fmla="*/ 3906 w 10089"/>
                <a:gd name="connsiteY26" fmla="*/ 3718 h 10001"/>
                <a:gd name="connsiteX27" fmla="*/ 3598 w 10089"/>
                <a:gd name="connsiteY27" fmla="*/ 3435 h 10001"/>
                <a:gd name="connsiteX28" fmla="*/ 3598 w 10089"/>
                <a:gd name="connsiteY28" fmla="*/ 559 h 10001"/>
                <a:gd name="connsiteX29" fmla="*/ 3237 w 10089"/>
                <a:gd name="connsiteY29" fmla="*/ 159 h 10001"/>
                <a:gd name="connsiteX30" fmla="*/ 2314 w 10089"/>
                <a:gd name="connsiteY30" fmla="*/ 1 h 10001"/>
                <a:gd name="connsiteX31" fmla="*/ 867 w 10089"/>
                <a:gd name="connsiteY31" fmla="*/ 470 h 10001"/>
                <a:gd name="connsiteX32" fmla="*/ 1769 w 10089"/>
                <a:gd name="connsiteY32" fmla="*/ 1105 h 10001"/>
                <a:gd name="connsiteX33" fmla="*/ 962 w 10089"/>
                <a:gd name="connsiteY33" fmla="*/ 238 h 10001"/>
                <a:gd name="connsiteX0" fmla="*/ 962 w 10089"/>
                <a:gd name="connsiteY0" fmla="*/ 238 h 9907"/>
                <a:gd name="connsiteX1" fmla="*/ 368 w 10089"/>
                <a:gd name="connsiteY1" fmla="*/ 297 h 9907"/>
                <a:gd name="connsiteX2" fmla="*/ 91 w 10089"/>
                <a:gd name="connsiteY2" fmla="*/ 29 h 9907"/>
                <a:gd name="connsiteX3" fmla="*/ 1994 w 10089"/>
                <a:gd name="connsiteY3" fmla="*/ 627 h 9907"/>
                <a:gd name="connsiteX4" fmla="*/ 1791 w 10089"/>
                <a:gd name="connsiteY4" fmla="*/ 970 h 9907"/>
                <a:gd name="connsiteX5" fmla="*/ 1299 w 10089"/>
                <a:gd name="connsiteY5" fmla="*/ 2654 h 9907"/>
                <a:gd name="connsiteX6" fmla="*/ 1079 w 10089"/>
                <a:gd name="connsiteY6" fmla="*/ 2918 h 9907"/>
                <a:gd name="connsiteX7" fmla="*/ 1733 w 10089"/>
                <a:gd name="connsiteY7" fmla="*/ 3236 h 9907"/>
                <a:gd name="connsiteX8" fmla="*/ 1852 w 10089"/>
                <a:gd name="connsiteY8" fmla="*/ 3385 h 9907"/>
                <a:gd name="connsiteX9" fmla="*/ 1764 w 10089"/>
                <a:gd name="connsiteY9" fmla="*/ 4717 h 9907"/>
                <a:gd name="connsiteX10" fmla="*/ 1497 w 10089"/>
                <a:gd name="connsiteY10" fmla="*/ 5252 h 9907"/>
                <a:gd name="connsiteX11" fmla="*/ 1766 w 10089"/>
                <a:gd name="connsiteY11" fmla="*/ 5613 h 9907"/>
                <a:gd name="connsiteX12" fmla="*/ 1837 w 10089"/>
                <a:gd name="connsiteY12" fmla="*/ 5726 h 9907"/>
                <a:gd name="connsiteX13" fmla="*/ 1348 w 10089"/>
                <a:gd name="connsiteY13" fmla="*/ 6120 h 9907"/>
                <a:gd name="connsiteX14" fmla="*/ 1434 w 10089"/>
                <a:gd name="connsiteY14" fmla="*/ 8469 h 9907"/>
                <a:gd name="connsiteX15" fmla="*/ 1683 w 10089"/>
                <a:gd name="connsiteY15" fmla="*/ 9139 h 9907"/>
                <a:gd name="connsiteX16" fmla="*/ 1664 w 10089"/>
                <a:gd name="connsiteY16" fmla="*/ 9503 h 9907"/>
                <a:gd name="connsiteX17" fmla="*/ 2717 w 10089"/>
                <a:gd name="connsiteY17" fmla="*/ 9907 h 9907"/>
                <a:gd name="connsiteX18" fmla="*/ 3264 w 10089"/>
                <a:gd name="connsiteY18" fmla="*/ 9816 h 9907"/>
                <a:gd name="connsiteX19" fmla="*/ 3634 w 10089"/>
                <a:gd name="connsiteY19" fmla="*/ 9347 h 9907"/>
                <a:gd name="connsiteX20" fmla="*/ 3612 w 10089"/>
                <a:gd name="connsiteY20" fmla="*/ 6613 h 9907"/>
                <a:gd name="connsiteX21" fmla="*/ 3921 w 10089"/>
                <a:gd name="connsiteY21" fmla="*/ 6372 h 9907"/>
                <a:gd name="connsiteX22" fmla="*/ 4581 w 10089"/>
                <a:gd name="connsiteY22" fmla="*/ 6358 h 9907"/>
                <a:gd name="connsiteX23" fmla="*/ 10071 w 10089"/>
                <a:gd name="connsiteY23" fmla="*/ 4834 h 9907"/>
                <a:gd name="connsiteX24" fmla="*/ 4527 w 10089"/>
                <a:gd name="connsiteY24" fmla="*/ 3705 h 9907"/>
                <a:gd name="connsiteX25" fmla="*/ 3906 w 10089"/>
                <a:gd name="connsiteY25" fmla="*/ 3718 h 9907"/>
                <a:gd name="connsiteX26" fmla="*/ 3598 w 10089"/>
                <a:gd name="connsiteY26" fmla="*/ 3435 h 9907"/>
                <a:gd name="connsiteX27" fmla="*/ 3598 w 10089"/>
                <a:gd name="connsiteY27" fmla="*/ 559 h 9907"/>
                <a:gd name="connsiteX28" fmla="*/ 3237 w 10089"/>
                <a:gd name="connsiteY28" fmla="*/ 159 h 9907"/>
                <a:gd name="connsiteX29" fmla="*/ 2314 w 10089"/>
                <a:gd name="connsiteY29" fmla="*/ 1 h 9907"/>
                <a:gd name="connsiteX30" fmla="*/ 867 w 10089"/>
                <a:gd name="connsiteY30" fmla="*/ 470 h 9907"/>
                <a:gd name="connsiteX31" fmla="*/ 1769 w 10089"/>
                <a:gd name="connsiteY31" fmla="*/ 1105 h 9907"/>
                <a:gd name="connsiteX32" fmla="*/ 962 w 10089"/>
                <a:gd name="connsiteY32" fmla="*/ 238 h 9907"/>
                <a:gd name="connsiteX0" fmla="*/ 954 w 10000"/>
                <a:gd name="connsiteY0" fmla="*/ 240 h 10438"/>
                <a:gd name="connsiteX1" fmla="*/ 365 w 10000"/>
                <a:gd name="connsiteY1" fmla="*/ 300 h 10438"/>
                <a:gd name="connsiteX2" fmla="*/ 90 w 10000"/>
                <a:gd name="connsiteY2" fmla="*/ 29 h 10438"/>
                <a:gd name="connsiteX3" fmla="*/ 1976 w 10000"/>
                <a:gd name="connsiteY3" fmla="*/ 633 h 10438"/>
                <a:gd name="connsiteX4" fmla="*/ 1775 w 10000"/>
                <a:gd name="connsiteY4" fmla="*/ 979 h 10438"/>
                <a:gd name="connsiteX5" fmla="*/ 1288 w 10000"/>
                <a:gd name="connsiteY5" fmla="*/ 2679 h 10438"/>
                <a:gd name="connsiteX6" fmla="*/ 1069 w 10000"/>
                <a:gd name="connsiteY6" fmla="*/ 2945 h 10438"/>
                <a:gd name="connsiteX7" fmla="*/ 1718 w 10000"/>
                <a:gd name="connsiteY7" fmla="*/ 3266 h 10438"/>
                <a:gd name="connsiteX8" fmla="*/ 1836 w 10000"/>
                <a:gd name="connsiteY8" fmla="*/ 3417 h 10438"/>
                <a:gd name="connsiteX9" fmla="*/ 1748 w 10000"/>
                <a:gd name="connsiteY9" fmla="*/ 4761 h 10438"/>
                <a:gd name="connsiteX10" fmla="*/ 1484 w 10000"/>
                <a:gd name="connsiteY10" fmla="*/ 5301 h 10438"/>
                <a:gd name="connsiteX11" fmla="*/ 1750 w 10000"/>
                <a:gd name="connsiteY11" fmla="*/ 5666 h 10438"/>
                <a:gd name="connsiteX12" fmla="*/ 1821 w 10000"/>
                <a:gd name="connsiteY12" fmla="*/ 5780 h 10438"/>
                <a:gd name="connsiteX13" fmla="*/ 1336 w 10000"/>
                <a:gd name="connsiteY13" fmla="*/ 6177 h 10438"/>
                <a:gd name="connsiteX14" fmla="*/ 1421 w 10000"/>
                <a:gd name="connsiteY14" fmla="*/ 8549 h 10438"/>
                <a:gd name="connsiteX15" fmla="*/ 1668 w 10000"/>
                <a:gd name="connsiteY15" fmla="*/ 9225 h 10438"/>
                <a:gd name="connsiteX16" fmla="*/ 1266 w 10000"/>
                <a:gd name="connsiteY16" fmla="*/ 10421 h 10438"/>
                <a:gd name="connsiteX17" fmla="*/ 2693 w 10000"/>
                <a:gd name="connsiteY17" fmla="*/ 10000 h 10438"/>
                <a:gd name="connsiteX18" fmla="*/ 3235 w 10000"/>
                <a:gd name="connsiteY18" fmla="*/ 9908 h 10438"/>
                <a:gd name="connsiteX19" fmla="*/ 3602 w 10000"/>
                <a:gd name="connsiteY19" fmla="*/ 9435 h 10438"/>
                <a:gd name="connsiteX20" fmla="*/ 3580 w 10000"/>
                <a:gd name="connsiteY20" fmla="*/ 6675 h 10438"/>
                <a:gd name="connsiteX21" fmla="*/ 3886 w 10000"/>
                <a:gd name="connsiteY21" fmla="*/ 6432 h 10438"/>
                <a:gd name="connsiteX22" fmla="*/ 4541 w 10000"/>
                <a:gd name="connsiteY22" fmla="*/ 6418 h 10438"/>
                <a:gd name="connsiteX23" fmla="*/ 9982 w 10000"/>
                <a:gd name="connsiteY23" fmla="*/ 4879 h 10438"/>
                <a:gd name="connsiteX24" fmla="*/ 4487 w 10000"/>
                <a:gd name="connsiteY24" fmla="*/ 3740 h 10438"/>
                <a:gd name="connsiteX25" fmla="*/ 3872 w 10000"/>
                <a:gd name="connsiteY25" fmla="*/ 3753 h 10438"/>
                <a:gd name="connsiteX26" fmla="*/ 3566 w 10000"/>
                <a:gd name="connsiteY26" fmla="*/ 3467 h 10438"/>
                <a:gd name="connsiteX27" fmla="*/ 3566 w 10000"/>
                <a:gd name="connsiteY27" fmla="*/ 564 h 10438"/>
                <a:gd name="connsiteX28" fmla="*/ 3208 w 10000"/>
                <a:gd name="connsiteY28" fmla="*/ 160 h 10438"/>
                <a:gd name="connsiteX29" fmla="*/ 2294 w 10000"/>
                <a:gd name="connsiteY29" fmla="*/ 1 h 10438"/>
                <a:gd name="connsiteX30" fmla="*/ 859 w 10000"/>
                <a:gd name="connsiteY30" fmla="*/ 474 h 10438"/>
                <a:gd name="connsiteX31" fmla="*/ 1753 w 10000"/>
                <a:gd name="connsiteY31" fmla="*/ 1115 h 10438"/>
                <a:gd name="connsiteX32" fmla="*/ 954 w 10000"/>
                <a:gd name="connsiteY32" fmla="*/ 240 h 10438"/>
                <a:gd name="connsiteX0" fmla="*/ 954 w 10000"/>
                <a:gd name="connsiteY0" fmla="*/ 240 h 10115"/>
                <a:gd name="connsiteX1" fmla="*/ 365 w 10000"/>
                <a:gd name="connsiteY1" fmla="*/ 300 h 10115"/>
                <a:gd name="connsiteX2" fmla="*/ 90 w 10000"/>
                <a:gd name="connsiteY2" fmla="*/ 29 h 10115"/>
                <a:gd name="connsiteX3" fmla="*/ 1976 w 10000"/>
                <a:gd name="connsiteY3" fmla="*/ 633 h 10115"/>
                <a:gd name="connsiteX4" fmla="*/ 1775 w 10000"/>
                <a:gd name="connsiteY4" fmla="*/ 979 h 10115"/>
                <a:gd name="connsiteX5" fmla="*/ 1288 w 10000"/>
                <a:gd name="connsiteY5" fmla="*/ 2679 h 10115"/>
                <a:gd name="connsiteX6" fmla="*/ 1069 w 10000"/>
                <a:gd name="connsiteY6" fmla="*/ 2945 h 10115"/>
                <a:gd name="connsiteX7" fmla="*/ 1718 w 10000"/>
                <a:gd name="connsiteY7" fmla="*/ 3266 h 10115"/>
                <a:gd name="connsiteX8" fmla="*/ 1836 w 10000"/>
                <a:gd name="connsiteY8" fmla="*/ 3417 h 10115"/>
                <a:gd name="connsiteX9" fmla="*/ 1748 w 10000"/>
                <a:gd name="connsiteY9" fmla="*/ 4761 h 10115"/>
                <a:gd name="connsiteX10" fmla="*/ 1484 w 10000"/>
                <a:gd name="connsiteY10" fmla="*/ 5301 h 10115"/>
                <a:gd name="connsiteX11" fmla="*/ 1750 w 10000"/>
                <a:gd name="connsiteY11" fmla="*/ 5666 h 10115"/>
                <a:gd name="connsiteX12" fmla="*/ 1821 w 10000"/>
                <a:gd name="connsiteY12" fmla="*/ 5780 h 10115"/>
                <a:gd name="connsiteX13" fmla="*/ 1336 w 10000"/>
                <a:gd name="connsiteY13" fmla="*/ 6177 h 10115"/>
                <a:gd name="connsiteX14" fmla="*/ 1421 w 10000"/>
                <a:gd name="connsiteY14" fmla="*/ 8549 h 10115"/>
                <a:gd name="connsiteX15" fmla="*/ 1668 w 10000"/>
                <a:gd name="connsiteY15" fmla="*/ 9225 h 10115"/>
                <a:gd name="connsiteX16" fmla="*/ 1223 w 10000"/>
                <a:gd name="connsiteY16" fmla="*/ 10082 h 10115"/>
                <a:gd name="connsiteX17" fmla="*/ 2693 w 10000"/>
                <a:gd name="connsiteY17" fmla="*/ 10000 h 10115"/>
                <a:gd name="connsiteX18" fmla="*/ 3235 w 10000"/>
                <a:gd name="connsiteY18" fmla="*/ 9908 h 10115"/>
                <a:gd name="connsiteX19" fmla="*/ 3602 w 10000"/>
                <a:gd name="connsiteY19" fmla="*/ 9435 h 10115"/>
                <a:gd name="connsiteX20" fmla="*/ 3580 w 10000"/>
                <a:gd name="connsiteY20" fmla="*/ 6675 h 10115"/>
                <a:gd name="connsiteX21" fmla="*/ 3886 w 10000"/>
                <a:gd name="connsiteY21" fmla="*/ 6432 h 10115"/>
                <a:gd name="connsiteX22" fmla="*/ 4541 w 10000"/>
                <a:gd name="connsiteY22" fmla="*/ 6418 h 10115"/>
                <a:gd name="connsiteX23" fmla="*/ 9982 w 10000"/>
                <a:gd name="connsiteY23" fmla="*/ 4879 h 10115"/>
                <a:gd name="connsiteX24" fmla="*/ 4487 w 10000"/>
                <a:gd name="connsiteY24" fmla="*/ 3740 h 10115"/>
                <a:gd name="connsiteX25" fmla="*/ 3872 w 10000"/>
                <a:gd name="connsiteY25" fmla="*/ 3753 h 10115"/>
                <a:gd name="connsiteX26" fmla="*/ 3566 w 10000"/>
                <a:gd name="connsiteY26" fmla="*/ 3467 h 10115"/>
                <a:gd name="connsiteX27" fmla="*/ 3566 w 10000"/>
                <a:gd name="connsiteY27" fmla="*/ 564 h 10115"/>
                <a:gd name="connsiteX28" fmla="*/ 3208 w 10000"/>
                <a:gd name="connsiteY28" fmla="*/ 160 h 10115"/>
                <a:gd name="connsiteX29" fmla="*/ 2294 w 10000"/>
                <a:gd name="connsiteY29" fmla="*/ 1 h 10115"/>
                <a:gd name="connsiteX30" fmla="*/ 859 w 10000"/>
                <a:gd name="connsiteY30" fmla="*/ 474 h 10115"/>
                <a:gd name="connsiteX31" fmla="*/ 1753 w 10000"/>
                <a:gd name="connsiteY31" fmla="*/ 1115 h 10115"/>
                <a:gd name="connsiteX32" fmla="*/ 954 w 10000"/>
                <a:gd name="connsiteY32" fmla="*/ 240 h 10115"/>
                <a:gd name="connsiteX0" fmla="*/ 954 w 10000"/>
                <a:gd name="connsiteY0" fmla="*/ 240 h 10133"/>
                <a:gd name="connsiteX1" fmla="*/ 365 w 10000"/>
                <a:gd name="connsiteY1" fmla="*/ 300 h 10133"/>
                <a:gd name="connsiteX2" fmla="*/ 90 w 10000"/>
                <a:gd name="connsiteY2" fmla="*/ 29 h 10133"/>
                <a:gd name="connsiteX3" fmla="*/ 1976 w 10000"/>
                <a:gd name="connsiteY3" fmla="*/ 633 h 10133"/>
                <a:gd name="connsiteX4" fmla="*/ 1775 w 10000"/>
                <a:gd name="connsiteY4" fmla="*/ 979 h 10133"/>
                <a:gd name="connsiteX5" fmla="*/ 1288 w 10000"/>
                <a:gd name="connsiteY5" fmla="*/ 2679 h 10133"/>
                <a:gd name="connsiteX6" fmla="*/ 1069 w 10000"/>
                <a:gd name="connsiteY6" fmla="*/ 2945 h 10133"/>
                <a:gd name="connsiteX7" fmla="*/ 1718 w 10000"/>
                <a:gd name="connsiteY7" fmla="*/ 3266 h 10133"/>
                <a:gd name="connsiteX8" fmla="*/ 1836 w 10000"/>
                <a:gd name="connsiteY8" fmla="*/ 3417 h 10133"/>
                <a:gd name="connsiteX9" fmla="*/ 1748 w 10000"/>
                <a:gd name="connsiteY9" fmla="*/ 4761 h 10133"/>
                <a:gd name="connsiteX10" fmla="*/ 1484 w 10000"/>
                <a:gd name="connsiteY10" fmla="*/ 5301 h 10133"/>
                <a:gd name="connsiteX11" fmla="*/ 1750 w 10000"/>
                <a:gd name="connsiteY11" fmla="*/ 5666 h 10133"/>
                <a:gd name="connsiteX12" fmla="*/ 1821 w 10000"/>
                <a:gd name="connsiteY12" fmla="*/ 5780 h 10133"/>
                <a:gd name="connsiteX13" fmla="*/ 1336 w 10000"/>
                <a:gd name="connsiteY13" fmla="*/ 6177 h 10133"/>
                <a:gd name="connsiteX14" fmla="*/ 1421 w 10000"/>
                <a:gd name="connsiteY14" fmla="*/ 8549 h 10133"/>
                <a:gd name="connsiteX15" fmla="*/ 1668 w 10000"/>
                <a:gd name="connsiteY15" fmla="*/ 9225 h 10133"/>
                <a:gd name="connsiteX16" fmla="*/ 1223 w 10000"/>
                <a:gd name="connsiteY16" fmla="*/ 10082 h 10133"/>
                <a:gd name="connsiteX17" fmla="*/ 2395 w 10000"/>
                <a:gd name="connsiteY17" fmla="*/ 10094 h 10133"/>
                <a:gd name="connsiteX18" fmla="*/ 3235 w 10000"/>
                <a:gd name="connsiteY18" fmla="*/ 9908 h 10133"/>
                <a:gd name="connsiteX19" fmla="*/ 3602 w 10000"/>
                <a:gd name="connsiteY19" fmla="*/ 9435 h 10133"/>
                <a:gd name="connsiteX20" fmla="*/ 3580 w 10000"/>
                <a:gd name="connsiteY20" fmla="*/ 6675 h 10133"/>
                <a:gd name="connsiteX21" fmla="*/ 3886 w 10000"/>
                <a:gd name="connsiteY21" fmla="*/ 6432 h 10133"/>
                <a:gd name="connsiteX22" fmla="*/ 4541 w 10000"/>
                <a:gd name="connsiteY22" fmla="*/ 6418 h 10133"/>
                <a:gd name="connsiteX23" fmla="*/ 9982 w 10000"/>
                <a:gd name="connsiteY23" fmla="*/ 4879 h 10133"/>
                <a:gd name="connsiteX24" fmla="*/ 4487 w 10000"/>
                <a:gd name="connsiteY24" fmla="*/ 3740 h 10133"/>
                <a:gd name="connsiteX25" fmla="*/ 3872 w 10000"/>
                <a:gd name="connsiteY25" fmla="*/ 3753 h 10133"/>
                <a:gd name="connsiteX26" fmla="*/ 3566 w 10000"/>
                <a:gd name="connsiteY26" fmla="*/ 3467 h 10133"/>
                <a:gd name="connsiteX27" fmla="*/ 3566 w 10000"/>
                <a:gd name="connsiteY27" fmla="*/ 564 h 10133"/>
                <a:gd name="connsiteX28" fmla="*/ 3208 w 10000"/>
                <a:gd name="connsiteY28" fmla="*/ 160 h 10133"/>
                <a:gd name="connsiteX29" fmla="*/ 2294 w 10000"/>
                <a:gd name="connsiteY29" fmla="*/ 1 h 10133"/>
                <a:gd name="connsiteX30" fmla="*/ 859 w 10000"/>
                <a:gd name="connsiteY30" fmla="*/ 474 h 10133"/>
                <a:gd name="connsiteX31" fmla="*/ 1753 w 10000"/>
                <a:gd name="connsiteY31" fmla="*/ 1115 h 10133"/>
                <a:gd name="connsiteX32" fmla="*/ 954 w 10000"/>
                <a:gd name="connsiteY32" fmla="*/ 240 h 10133"/>
                <a:gd name="connsiteX0" fmla="*/ 954 w 10000"/>
                <a:gd name="connsiteY0" fmla="*/ 240 h 10102"/>
                <a:gd name="connsiteX1" fmla="*/ 365 w 10000"/>
                <a:gd name="connsiteY1" fmla="*/ 300 h 10102"/>
                <a:gd name="connsiteX2" fmla="*/ 90 w 10000"/>
                <a:gd name="connsiteY2" fmla="*/ 29 h 10102"/>
                <a:gd name="connsiteX3" fmla="*/ 1976 w 10000"/>
                <a:gd name="connsiteY3" fmla="*/ 633 h 10102"/>
                <a:gd name="connsiteX4" fmla="*/ 1775 w 10000"/>
                <a:gd name="connsiteY4" fmla="*/ 979 h 10102"/>
                <a:gd name="connsiteX5" fmla="*/ 1288 w 10000"/>
                <a:gd name="connsiteY5" fmla="*/ 2679 h 10102"/>
                <a:gd name="connsiteX6" fmla="*/ 1069 w 10000"/>
                <a:gd name="connsiteY6" fmla="*/ 2945 h 10102"/>
                <a:gd name="connsiteX7" fmla="*/ 1718 w 10000"/>
                <a:gd name="connsiteY7" fmla="*/ 3266 h 10102"/>
                <a:gd name="connsiteX8" fmla="*/ 1836 w 10000"/>
                <a:gd name="connsiteY8" fmla="*/ 3417 h 10102"/>
                <a:gd name="connsiteX9" fmla="*/ 1748 w 10000"/>
                <a:gd name="connsiteY9" fmla="*/ 4761 h 10102"/>
                <a:gd name="connsiteX10" fmla="*/ 1484 w 10000"/>
                <a:gd name="connsiteY10" fmla="*/ 5301 h 10102"/>
                <a:gd name="connsiteX11" fmla="*/ 1750 w 10000"/>
                <a:gd name="connsiteY11" fmla="*/ 5666 h 10102"/>
                <a:gd name="connsiteX12" fmla="*/ 1821 w 10000"/>
                <a:gd name="connsiteY12" fmla="*/ 5780 h 10102"/>
                <a:gd name="connsiteX13" fmla="*/ 1336 w 10000"/>
                <a:gd name="connsiteY13" fmla="*/ 6177 h 10102"/>
                <a:gd name="connsiteX14" fmla="*/ 1421 w 10000"/>
                <a:gd name="connsiteY14" fmla="*/ 8549 h 10102"/>
                <a:gd name="connsiteX15" fmla="*/ 1668 w 10000"/>
                <a:gd name="connsiteY15" fmla="*/ 9225 h 10102"/>
                <a:gd name="connsiteX16" fmla="*/ 1053 w 10000"/>
                <a:gd name="connsiteY16" fmla="*/ 10044 h 10102"/>
                <a:gd name="connsiteX17" fmla="*/ 2395 w 10000"/>
                <a:gd name="connsiteY17" fmla="*/ 10094 h 10102"/>
                <a:gd name="connsiteX18" fmla="*/ 3235 w 10000"/>
                <a:gd name="connsiteY18" fmla="*/ 9908 h 10102"/>
                <a:gd name="connsiteX19" fmla="*/ 3602 w 10000"/>
                <a:gd name="connsiteY19" fmla="*/ 9435 h 10102"/>
                <a:gd name="connsiteX20" fmla="*/ 3580 w 10000"/>
                <a:gd name="connsiteY20" fmla="*/ 6675 h 10102"/>
                <a:gd name="connsiteX21" fmla="*/ 3886 w 10000"/>
                <a:gd name="connsiteY21" fmla="*/ 6432 h 10102"/>
                <a:gd name="connsiteX22" fmla="*/ 4541 w 10000"/>
                <a:gd name="connsiteY22" fmla="*/ 6418 h 10102"/>
                <a:gd name="connsiteX23" fmla="*/ 9982 w 10000"/>
                <a:gd name="connsiteY23" fmla="*/ 4879 h 10102"/>
                <a:gd name="connsiteX24" fmla="*/ 4487 w 10000"/>
                <a:gd name="connsiteY24" fmla="*/ 3740 h 10102"/>
                <a:gd name="connsiteX25" fmla="*/ 3872 w 10000"/>
                <a:gd name="connsiteY25" fmla="*/ 3753 h 10102"/>
                <a:gd name="connsiteX26" fmla="*/ 3566 w 10000"/>
                <a:gd name="connsiteY26" fmla="*/ 3467 h 10102"/>
                <a:gd name="connsiteX27" fmla="*/ 3566 w 10000"/>
                <a:gd name="connsiteY27" fmla="*/ 564 h 10102"/>
                <a:gd name="connsiteX28" fmla="*/ 3208 w 10000"/>
                <a:gd name="connsiteY28" fmla="*/ 160 h 10102"/>
                <a:gd name="connsiteX29" fmla="*/ 2294 w 10000"/>
                <a:gd name="connsiteY29" fmla="*/ 1 h 10102"/>
                <a:gd name="connsiteX30" fmla="*/ 859 w 10000"/>
                <a:gd name="connsiteY30" fmla="*/ 474 h 10102"/>
                <a:gd name="connsiteX31" fmla="*/ 1753 w 10000"/>
                <a:gd name="connsiteY31" fmla="*/ 1115 h 10102"/>
                <a:gd name="connsiteX32" fmla="*/ 954 w 10000"/>
                <a:gd name="connsiteY32" fmla="*/ 240 h 10102"/>
                <a:gd name="connsiteX0" fmla="*/ 1774 w 10021"/>
                <a:gd name="connsiteY0" fmla="*/ 1115 h 10102"/>
                <a:gd name="connsiteX1" fmla="*/ 386 w 10021"/>
                <a:gd name="connsiteY1" fmla="*/ 300 h 10102"/>
                <a:gd name="connsiteX2" fmla="*/ 111 w 10021"/>
                <a:gd name="connsiteY2" fmla="*/ 29 h 10102"/>
                <a:gd name="connsiteX3" fmla="*/ 1997 w 10021"/>
                <a:gd name="connsiteY3" fmla="*/ 633 h 10102"/>
                <a:gd name="connsiteX4" fmla="*/ 1796 w 10021"/>
                <a:gd name="connsiteY4" fmla="*/ 979 h 10102"/>
                <a:gd name="connsiteX5" fmla="*/ 1309 w 10021"/>
                <a:gd name="connsiteY5" fmla="*/ 2679 h 10102"/>
                <a:gd name="connsiteX6" fmla="*/ 1090 w 10021"/>
                <a:gd name="connsiteY6" fmla="*/ 2945 h 10102"/>
                <a:gd name="connsiteX7" fmla="*/ 1739 w 10021"/>
                <a:gd name="connsiteY7" fmla="*/ 3266 h 10102"/>
                <a:gd name="connsiteX8" fmla="*/ 1857 w 10021"/>
                <a:gd name="connsiteY8" fmla="*/ 3417 h 10102"/>
                <a:gd name="connsiteX9" fmla="*/ 1769 w 10021"/>
                <a:gd name="connsiteY9" fmla="*/ 4761 h 10102"/>
                <a:gd name="connsiteX10" fmla="*/ 1505 w 10021"/>
                <a:gd name="connsiteY10" fmla="*/ 5301 h 10102"/>
                <a:gd name="connsiteX11" fmla="*/ 1771 w 10021"/>
                <a:gd name="connsiteY11" fmla="*/ 5666 h 10102"/>
                <a:gd name="connsiteX12" fmla="*/ 1842 w 10021"/>
                <a:gd name="connsiteY12" fmla="*/ 5780 h 10102"/>
                <a:gd name="connsiteX13" fmla="*/ 1357 w 10021"/>
                <a:gd name="connsiteY13" fmla="*/ 6177 h 10102"/>
                <a:gd name="connsiteX14" fmla="*/ 1442 w 10021"/>
                <a:gd name="connsiteY14" fmla="*/ 8549 h 10102"/>
                <a:gd name="connsiteX15" fmla="*/ 1689 w 10021"/>
                <a:gd name="connsiteY15" fmla="*/ 9225 h 10102"/>
                <a:gd name="connsiteX16" fmla="*/ 1074 w 10021"/>
                <a:gd name="connsiteY16" fmla="*/ 10044 h 10102"/>
                <a:gd name="connsiteX17" fmla="*/ 2416 w 10021"/>
                <a:gd name="connsiteY17" fmla="*/ 10094 h 10102"/>
                <a:gd name="connsiteX18" fmla="*/ 3256 w 10021"/>
                <a:gd name="connsiteY18" fmla="*/ 9908 h 10102"/>
                <a:gd name="connsiteX19" fmla="*/ 3623 w 10021"/>
                <a:gd name="connsiteY19" fmla="*/ 9435 h 10102"/>
                <a:gd name="connsiteX20" fmla="*/ 3601 w 10021"/>
                <a:gd name="connsiteY20" fmla="*/ 6675 h 10102"/>
                <a:gd name="connsiteX21" fmla="*/ 3907 w 10021"/>
                <a:gd name="connsiteY21" fmla="*/ 6432 h 10102"/>
                <a:gd name="connsiteX22" fmla="*/ 4562 w 10021"/>
                <a:gd name="connsiteY22" fmla="*/ 6418 h 10102"/>
                <a:gd name="connsiteX23" fmla="*/ 10003 w 10021"/>
                <a:gd name="connsiteY23" fmla="*/ 4879 h 10102"/>
                <a:gd name="connsiteX24" fmla="*/ 4508 w 10021"/>
                <a:gd name="connsiteY24" fmla="*/ 3740 h 10102"/>
                <a:gd name="connsiteX25" fmla="*/ 3893 w 10021"/>
                <a:gd name="connsiteY25" fmla="*/ 3753 h 10102"/>
                <a:gd name="connsiteX26" fmla="*/ 3587 w 10021"/>
                <a:gd name="connsiteY26" fmla="*/ 3467 h 10102"/>
                <a:gd name="connsiteX27" fmla="*/ 3587 w 10021"/>
                <a:gd name="connsiteY27" fmla="*/ 564 h 10102"/>
                <a:gd name="connsiteX28" fmla="*/ 3229 w 10021"/>
                <a:gd name="connsiteY28" fmla="*/ 160 h 10102"/>
                <a:gd name="connsiteX29" fmla="*/ 2315 w 10021"/>
                <a:gd name="connsiteY29" fmla="*/ 1 h 10102"/>
                <a:gd name="connsiteX30" fmla="*/ 880 w 10021"/>
                <a:gd name="connsiteY30" fmla="*/ 474 h 10102"/>
                <a:gd name="connsiteX31" fmla="*/ 1774 w 10021"/>
                <a:gd name="connsiteY31" fmla="*/ 1115 h 10102"/>
                <a:gd name="connsiteX0" fmla="*/ 1760 w 10007"/>
                <a:gd name="connsiteY0" fmla="*/ 1118 h 10105"/>
                <a:gd name="connsiteX1" fmla="*/ 372 w 10007"/>
                <a:gd name="connsiteY1" fmla="*/ 303 h 10105"/>
                <a:gd name="connsiteX2" fmla="*/ 97 w 10007"/>
                <a:gd name="connsiteY2" fmla="*/ 32 h 10105"/>
                <a:gd name="connsiteX3" fmla="*/ 1782 w 10007"/>
                <a:gd name="connsiteY3" fmla="*/ 982 h 10105"/>
                <a:gd name="connsiteX4" fmla="*/ 1295 w 10007"/>
                <a:gd name="connsiteY4" fmla="*/ 2682 h 10105"/>
                <a:gd name="connsiteX5" fmla="*/ 1076 w 10007"/>
                <a:gd name="connsiteY5" fmla="*/ 2948 h 10105"/>
                <a:gd name="connsiteX6" fmla="*/ 1725 w 10007"/>
                <a:gd name="connsiteY6" fmla="*/ 3269 h 10105"/>
                <a:gd name="connsiteX7" fmla="*/ 1843 w 10007"/>
                <a:gd name="connsiteY7" fmla="*/ 3420 h 10105"/>
                <a:gd name="connsiteX8" fmla="*/ 1755 w 10007"/>
                <a:gd name="connsiteY8" fmla="*/ 4764 h 10105"/>
                <a:gd name="connsiteX9" fmla="*/ 1491 w 10007"/>
                <a:gd name="connsiteY9" fmla="*/ 5304 h 10105"/>
                <a:gd name="connsiteX10" fmla="*/ 1757 w 10007"/>
                <a:gd name="connsiteY10" fmla="*/ 5669 h 10105"/>
                <a:gd name="connsiteX11" fmla="*/ 1828 w 10007"/>
                <a:gd name="connsiteY11" fmla="*/ 5783 h 10105"/>
                <a:gd name="connsiteX12" fmla="*/ 1343 w 10007"/>
                <a:gd name="connsiteY12" fmla="*/ 6180 h 10105"/>
                <a:gd name="connsiteX13" fmla="*/ 1428 w 10007"/>
                <a:gd name="connsiteY13" fmla="*/ 8552 h 10105"/>
                <a:gd name="connsiteX14" fmla="*/ 1675 w 10007"/>
                <a:gd name="connsiteY14" fmla="*/ 9228 h 10105"/>
                <a:gd name="connsiteX15" fmla="*/ 1060 w 10007"/>
                <a:gd name="connsiteY15" fmla="*/ 10047 h 10105"/>
                <a:gd name="connsiteX16" fmla="*/ 2402 w 10007"/>
                <a:gd name="connsiteY16" fmla="*/ 10097 h 10105"/>
                <a:gd name="connsiteX17" fmla="*/ 3242 w 10007"/>
                <a:gd name="connsiteY17" fmla="*/ 9911 h 10105"/>
                <a:gd name="connsiteX18" fmla="*/ 3609 w 10007"/>
                <a:gd name="connsiteY18" fmla="*/ 9438 h 10105"/>
                <a:gd name="connsiteX19" fmla="*/ 3587 w 10007"/>
                <a:gd name="connsiteY19" fmla="*/ 6678 h 10105"/>
                <a:gd name="connsiteX20" fmla="*/ 3893 w 10007"/>
                <a:gd name="connsiteY20" fmla="*/ 6435 h 10105"/>
                <a:gd name="connsiteX21" fmla="*/ 4548 w 10007"/>
                <a:gd name="connsiteY21" fmla="*/ 6421 h 10105"/>
                <a:gd name="connsiteX22" fmla="*/ 9989 w 10007"/>
                <a:gd name="connsiteY22" fmla="*/ 4882 h 10105"/>
                <a:gd name="connsiteX23" fmla="*/ 4494 w 10007"/>
                <a:gd name="connsiteY23" fmla="*/ 3743 h 10105"/>
                <a:gd name="connsiteX24" fmla="*/ 3879 w 10007"/>
                <a:gd name="connsiteY24" fmla="*/ 3756 h 10105"/>
                <a:gd name="connsiteX25" fmla="*/ 3573 w 10007"/>
                <a:gd name="connsiteY25" fmla="*/ 3470 h 10105"/>
                <a:gd name="connsiteX26" fmla="*/ 3573 w 10007"/>
                <a:gd name="connsiteY26" fmla="*/ 567 h 10105"/>
                <a:gd name="connsiteX27" fmla="*/ 3215 w 10007"/>
                <a:gd name="connsiteY27" fmla="*/ 163 h 10105"/>
                <a:gd name="connsiteX28" fmla="*/ 2301 w 10007"/>
                <a:gd name="connsiteY28" fmla="*/ 4 h 10105"/>
                <a:gd name="connsiteX29" fmla="*/ 866 w 10007"/>
                <a:gd name="connsiteY29" fmla="*/ 477 h 10105"/>
                <a:gd name="connsiteX30" fmla="*/ 1760 w 10007"/>
                <a:gd name="connsiteY30" fmla="*/ 1118 h 10105"/>
                <a:gd name="connsiteX0" fmla="*/ 844 w 9985"/>
                <a:gd name="connsiteY0" fmla="*/ 474 h 10102"/>
                <a:gd name="connsiteX1" fmla="*/ 350 w 9985"/>
                <a:gd name="connsiteY1" fmla="*/ 300 h 10102"/>
                <a:gd name="connsiteX2" fmla="*/ 75 w 9985"/>
                <a:gd name="connsiteY2" fmla="*/ 29 h 10102"/>
                <a:gd name="connsiteX3" fmla="*/ 1760 w 9985"/>
                <a:gd name="connsiteY3" fmla="*/ 979 h 10102"/>
                <a:gd name="connsiteX4" fmla="*/ 1273 w 9985"/>
                <a:gd name="connsiteY4" fmla="*/ 2679 h 10102"/>
                <a:gd name="connsiteX5" fmla="*/ 1054 w 9985"/>
                <a:gd name="connsiteY5" fmla="*/ 2945 h 10102"/>
                <a:gd name="connsiteX6" fmla="*/ 1703 w 9985"/>
                <a:gd name="connsiteY6" fmla="*/ 3266 h 10102"/>
                <a:gd name="connsiteX7" fmla="*/ 1821 w 9985"/>
                <a:gd name="connsiteY7" fmla="*/ 3417 h 10102"/>
                <a:gd name="connsiteX8" fmla="*/ 1733 w 9985"/>
                <a:gd name="connsiteY8" fmla="*/ 4761 h 10102"/>
                <a:gd name="connsiteX9" fmla="*/ 1469 w 9985"/>
                <a:gd name="connsiteY9" fmla="*/ 5301 h 10102"/>
                <a:gd name="connsiteX10" fmla="*/ 1735 w 9985"/>
                <a:gd name="connsiteY10" fmla="*/ 5666 h 10102"/>
                <a:gd name="connsiteX11" fmla="*/ 1806 w 9985"/>
                <a:gd name="connsiteY11" fmla="*/ 5780 h 10102"/>
                <a:gd name="connsiteX12" fmla="*/ 1321 w 9985"/>
                <a:gd name="connsiteY12" fmla="*/ 6177 h 10102"/>
                <a:gd name="connsiteX13" fmla="*/ 1406 w 9985"/>
                <a:gd name="connsiteY13" fmla="*/ 8549 h 10102"/>
                <a:gd name="connsiteX14" fmla="*/ 1653 w 9985"/>
                <a:gd name="connsiteY14" fmla="*/ 9225 h 10102"/>
                <a:gd name="connsiteX15" fmla="*/ 1038 w 9985"/>
                <a:gd name="connsiteY15" fmla="*/ 10044 h 10102"/>
                <a:gd name="connsiteX16" fmla="*/ 2380 w 9985"/>
                <a:gd name="connsiteY16" fmla="*/ 10094 h 10102"/>
                <a:gd name="connsiteX17" fmla="*/ 3220 w 9985"/>
                <a:gd name="connsiteY17" fmla="*/ 9908 h 10102"/>
                <a:gd name="connsiteX18" fmla="*/ 3587 w 9985"/>
                <a:gd name="connsiteY18" fmla="*/ 9435 h 10102"/>
                <a:gd name="connsiteX19" fmla="*/ 3565 w 9985"/>
                <a:gd name="connsiteY19" fmla="*/ 6675 h 10102"/>
                <a:gd name="connsiteX20" fmla="*/ 3871 w 9985"/>
                <a:gd name="connsiteY20" fmla="*/ 6432 h 10102"/>
                <a:gd name="connsiteX21" fmla="*/ 4526 w 9985"/>
                <a:gd name="connsiteY21" fmla="*/ 6418 h 10102"/>
                <a:gd name="connsiteX22" fmla="*/ 9967 w 9985"/>
                <a:gd name="connsiteY22" fmla="*/ 4879 h 10102"/>
                <a:gd name="connsiteX23" fmla="*/ 4472 w 9985"/>
                <a:gd name="connsiteY23" fmla="*/ 3740 h 10102"/>
                <a:gd name="connsiteX24" fmla="*/ 3857 w 9985"/>
                <a:gd name="connsiteY24" fmla="*/ 3753 h 10102"/>
                <a:gd name="connsiteX25" fmla="*/ 3551 w 9985"/>
                <a:gd name="connsiteY25" fmla="*/ 3467 h 10102"/>
                <a:gd name="connsiteX26" fmla="*/ 3551 w 9985"/>
                <a:gd name="connsiteY26" fmla="*/ 564 h 10102"/>
                <a:gd name="connsiteX27" fmla="*/ 3193 w 9985"/>
                <a:gd name="connsiteY27" fmla="*/ 160 h 10102"/>
                <a:gd name="connsiteX28" fmla="*/ 2279 w 9985"/>
                <a:gd name="connsiteY28" fmla="*/ 1 h 10102"/>
                <a:gd name="connsiteX29" fmla="*/ 844 w 9985"/>
                <a:gd name="connsiteY29" fmla="*/ 474 h 10102"/>
                <a:gd name="connsiteX0" fmla="*/ 813 w 9968"/>
                <a:gd name="connsiteY0" fmla="*/ 573 h 10105"/>
                <a:gd name="connsiteX1" fmla="*/ 319 w 9968"/>
                <a:gd name="connsiteY1" fmla="*/ 401 h 10105"/>
                <a:gd name="connsiteX2" fmla="*/ 43 w 9968"/>
                <a:gd name="connsiteY2" fmla="*/ 133 h 10105"/>
                <a:gd name="connsiteX3" fmla="*/ 1243 w 9968"/>
                <a:gd name="connsiteY3" fmla="*/ 2756 h 10105"/>
                <a:gd name="connsiteX4" fmla="*/ 1024 w 9968"/>
                <a:gd name="connsiteY4" fmla="*/ 3019 h 10105"/>
                <a:gd name="connsiteX5" fmla="*/ 1674 w 9968"/>
                <a:gd name="connsiteY5" fmla="*/ 3337 h 10105"/>
                <a:gd name="connsiteX6" fmla="*/ 1792 w 9968"/>
                <a:gd name="connsiteY6" fmla="*/ 3486 h 10105"/>
                <a:gd name="connsiteX7" fmla="*/ 1704 w 9968"/>
                <a:gd name="connsiteY7" fmla="*/ 4817 h 10105"/>
                <a:gd name="connsiteX8" fmla="*/ 1439 w 9968"/>
                <a:gd name="connsiteY8" fmla="*/ 5351 h 10105"/>
                <a:gd name="connsiteX9" fmla="*/ 1706 w 9968"/>
                <a:gd name="connsiteY9" fmla="*/ 5713 h 10105"/>
                <a:gd name="connsiteX10" fmla="*/ 1777 w 9968"/>
                <a:gd name="connsiteY10" fmla="*/ 5826 h 10105"/>
                <a:gd name="connsiteX11" fmla="*/ 1291 w 9968"/>
                <a:gd name="connsiteY11" fmla="*/ 6219 h 10105"/>
                <a:gd name="connsiteX12" fmla="*/ 1376 w 9968"/>
                <a:gd name="connsiteY12" fmla="*/ 8567 h 10105"/>
                <a:gd name="connsiteX13" fmla="*/ 1623 w 9968"/>
                <a:gd name="connsiteY13" fmla="*/ 9236 h 10105"/>
                <a:gd name="connsiteX14" fmla="*/ 1008 w 9968"/>
                <a:gd name="connsiteY14" fmla="*/ 10047 h 10105"/>
                <a:gd name="connsiteX15" fmla="*/ 2352 w 9968"/>
                <a:gd name="connsiteY15" fmla="*/ 10096 h 10105"/>
                <a:gd name="connsiteX16" fmla="*/ 3193 w 9968"/>
                <a:gd name="connsiteY16" fmla="*/ 9912 h 10105"/>
                <a:gd name="connsiteX17" fmla="*/ 3560 w 9968"/>
                <a:gd name="connsiteY17" fmla="*/ 9444 h 10105"/>
                <a:gd name="connsiteX18" fmla="*/ 3538 w 9968"/>
                <a:gd name="connsiteY18" fmla="*/ 6712 h 10105"/>
                <a:gd name="connsiteX19" fmla="*/ 3845 w 9968"/>
                <a:gd name="connsiteY19" fmla="*/ 6471 h 10105"/>
                <a:gd name="connsiteX20" fmla="*/ 4501 w 9968"/>
                <a:gd name="connsiteY20" fmla="*/ 6457 h 10105"/>
                <a:gd name="connsiteX21" fmla="*/ 9950 w 9968"/>
                <a:gd name="connsiteY21" fmla="*/ 4934 h 10105"/>
                <a:gd name="connsiteX22" fmla="*/ 4447 w 9968"/>
                <a:gd name="connsiteY22" fmla="*/ 3806 h 10105"/>
                <a:gd name="connsiteX23" fmla="*/ 3831 w 9968"/>
                <a:gd name="connsiteY23" fmla="*/ 3819 h 10105"/>
                <a:gd name="connsiteX24" fmla="*/ 3524 w 9968"/>
                <a:gd name="connsiteY24" fmla="*/ 3536 h 10105"/>
                <a:gd name="connsiteX25" fmla="*/ 3524 w 9968"/>
                <a:gd name="connsiteY25" fmla="*/ 662 h 10105"/>
                <a:gd name="connsiteX26" fmla="*/ 3166 w 9968"/>
                <a:gd name="connsiteY26" fmla="*/ 262 h 10105"/>
                <a:gd name="connsiteX27" fmla="*/ 2250 w 9968"/>
                <a:gd name="connsiteY27" fmla="*/ 105 h 10105"/>
                <a:gd name="connsiteX28" fmla="*/ 813 w 9968"/>
                <a:gd name="connsiteY28" fmla="*/ 573 h 10105"/>
                <a:gd name="connsiteX0" fmla="*/ 509 w 9693"/>
                <a:gd name="connsiteY0" fmla="*/ 464 h 9897"/>
                <a:gd name="connsiteX1" fmla="*/ 13 w 9693"/>
                <a:gd name="connsiteY1" fmla="*/ 294 h 9897"/>
                <a:gd name="connsiteX2" fmla="*/ 940 w 9693"/>
                <a:gd name="connsiteY2" fmla="*/ 2624 h 9897"/>
                <a:gd name="connsiteX3" fmla="*/ 720 w 9693"/>
                <a:gd name="connsiteY3" fmla="*/ 2885 h 9897"/>
                <a:gd name="connsiteX4" fmla="*/ 1372 w 9693"/>
                <a:gd name="connsiteY4" fmla="*/ 3199 h 9897"/>
                <a:gd name="connsiteX5" fmla="*/ 1491 w 9693"/>
                <a:gd name="connsiteY5" fmla="*/ 3347 h 9897"/>
                <a:gd name="connsiteX6" fmla="*/ 1402 w 9693"/>
                <a:gd name="connsiteY6" fmla="*/ 4664 h 9897"/>
                <a:gd name="connsiteX7" fmla="*/ 1137 w 9693"/>
                <a:gd name="connsiteY7" fmla="*/ 5192 h 9897"/>
                <a:gd name="connsiteX8" fmla="*/ 1404 w 9693"/>
                <a:gd name="connsiteY8" fmla="*/ 5551 h 9897"/>
                <a:gd name="connsiteX9" fmla="*/ 1476 w 9693"/>
                <a:gd name="connsiteY9" fmla="*/ 5662 h 9897"/>
                <a:gd name="connsiteX10" fmla="*/ 988 w 9693"/>
                <a:gd name="connsiteY10" fmla="*/ 6051 h 9897"/>
                <a:gd name="connsiteX11" fmla="*/ 1073 w 9693"/>
                <a:gd name="connsiteY11" fmla="*/ 8375 h 9897"/>
                <a:gd name="connsiteX12" fmla="*/ 1321 w 9693"/>
                <a:gd name="connsiteY12" fmla="*/ 9037 h 9897"/>
                <a:gd name="connsiteX13" fmla="*/ 704 w 9693"/>
                <a:gd name="connsiteY13" fmla="*/ 9840 h 9897"/>
                <a:gd name="connsiteX14" fmla="*/ 2053 w 9693"/>
                <a:gd name="connsiteY14" fmla="*/ 9888 h 9897"/>
                <a:gd name="connsiteX15" fmla="*/ 2896 w 9693"/>
                <a:gd name="connsiteY15" fmla="*/ 9706 h 9897"/>
                <a:gd name="connsiteX16" fmla="*/ 3264 w 9693"/>
                <a:gd name="connsiteY16" fmla="*/ 9243 h 9897"/>
                <a:gd name="connsiteX17" fmla="*/ 3242 w 9693"/>
                <a:gd name="connsiteY17" fmla="*/ 6539 h 9897"/>
                <a:gd name="connsiteX18" fmla="*/ 3550 w 9693"/>
                <a:gd name="connsiteY18" fmla="*/ 6301 h 9897"/>
                <a:gd name="connsiteX19" fmla="*/ 4208 w 9693"/>
                <a:gd name="connsiteY19" fmla="*/ 6287 h 9897"/>
                <a:gd name="connsiteX20" fmla="*/ 9675 w 9693"/>
                <a:gd name="connsiteY20" fmla="*/ 4780 h 9897"/>
                <a:gd name="connsiteX21" fmla="*/ 4154 w 9693"/>
                <a:gd name="connsiteY21" fmla="*/ 3663 h 9897"/>
                <a:gd name="connsiteX22" fmla="*/ 3536 w 9693"/>
                <a:gd name="connsiteY22" fmla="*/ 3676 h 9897"/>
                <a:gd name="connsiteX23" fmla="*/ 3228 w 9693"/>
                <a:gd name="connsiteY23" fmla="*/ 3396 h 9897"/>
                <a:gd name="connsiteX24" fmla="*/ 3228 w 9693"/>
                <a:gd name="connsiteY24" fmla="*/ 552 h 9897"/>
                <a:gd name="connsiteX25" fmla="*/ 2869 w 9693"/>
                <a:gd name="connsiteY25" fmla="*/ 156 h 9897"/>
                <a:gd name="connsiteX26" fmla="*/ 1950 w 9693"/>
                <a:gd name="connsiteY26" fmla="*/ 1 h 9897"/>
                <a:gd name="connsiteX27" fmla="*/ 509 w 9693"/>
                <a:gd name="connsiteY27" fmla="*/ 464 h 9897"/>
                <a:gd name="connsiteX0" fmla="*/ 33 w 9508"/>
                <a:gd name="connsiteY0" fmla="*/ 469 h 10000"/>
                <a:gd name="connsiteX1" fmla="*/ 478 w 9508"/>
                <a:gd name="connsiteY1" fmla="*/ 2651 h 10000"/>
                <a:gd name="connsiteX2" fmla="*/ 251 w 9508"/>
                <a:gd name="connsiteY2" fmla="*/ 2915 h 10000"/>
                <a:gd name="connsiteX3" fmla="*/ 923 w 9508"/>
                <a:gd name="connsiteY3" fmla="*/ 3232 h 10000"/>
                <a:gd name="connsiteX4" fmla="*/ 1046 w 9508"/>
                <a:gd name="connsiteY4" fmla="*/ 3382 h 10000"/>
                <a:gd name="connsiteX5" fmla="*/ 954 w 9508"/>
                <a:gd name="connsiteY5" fmla="*/ 4713 h 10000"/>
                <a:gd name="connsiteX6" fmla="*/ 681 w 9508"/>
                <a:gd name="connsiteY6" fmla="*/ 5246 h 10000"/>
                <a:gd name="connsiteX7" fmla="*/ 956 w 9508"/>
                <a:gd name="connsiteY7" fmla="*/ 5609 h 10000"/>
                <a:gd name="connsiteX8" fmla="*/ 1031 w 9508"/>
                <a:gd name="connsiteY8" fmla="*/ 5721 h 10000"/>
                <a:gd name="connsiteX9" fmla="*/ 527 w 9508"/>
                <a:gd name="connsiteY9" fmla="*/ 6114 h 10000"/>
                <a:gd name="connsiteX10" fmla="*/ 615 w 9508"/>
                <a:gd name="connsiteY10" fmla="*/ 8462 h 10000"/>
                <a:gd name="connsiteX11" fmla="*/ 871 w 9508"/>
                <a:gd name="connsiteY11" fmla="*/ 9131 h 10000"/>
                <a:gd name="connsiteX12" fmla="*/ 234 w 9508"/>
                <a:gd name="connsiteY12" fmla="*/ 9942 h 10000"/>
                <a:gd name="connsiteX13" fmla="*/ 1626 w 9508"/>
                <a:gd name="connsiteY13" fmla="*/ 9991 h 10000"/>
                <a:gd name="connsiteX14" fmla="*/ 2496 w 9508"/>
                <a:gd name="connsiteY14" fmla="*/ 9807 h 10000"/>
                <a:gd name="connsiteX15" fmla="*/ 2875 w 9508"/>
                <a:gd name="connsiteY15" fmla="*/ 9339 h 10000"/>
                <a:gd name="connsiteX16" fmla="*/ 2853 w 9508"/>
                <a:gd name="connsiteY16" fmla="*/ 6607 h 10000"/>
                <a:gd name="connsiteX17" fmla="*/ 3170 w 9508"/>
                <a:gd name="connsiteY17" fmla="*/ 6367 h 10000"/>
                <a:gd name="connsiteX18" fmla="*/ 3849 w 9508"/>
                <a:gd name="connsiteY18" fmla="*/ 6352 h 10000"/>
                <a:gd name="connsiteX19" fmla="*/ 9489 w 9508"/>
                <a:gd name="connsiteY19" fmla="*/ 4830 h 10000"/>
                <a:gd name="connsiteX20" fmla="*/ 3794 w 9508"/>
                <a:gd name="connsiteY20" fmla="*/ 3701 h 10000"/>
                <a:gd name="connsiteX21" fmla="*/ 3156 w 9508"/>
                <a:gd name="connsiteY21" fmla="*/ 3714 h 10000"/>
                <a:gd name="connsiteX22" fmla="*/ 2838 w 9508"/>
                <a:gd name="connsiteY22" fmla="*/ 3431 h 10000"/>
                <a:gd name="connsiteX23" fmla="*/ 2838 w 9508"/>
                <a:gd name="connsiteY23" fmla="*/ 558 h 10000"/>
                <a:gd name="connsiteX24" fmla="*/ 2468 w 9508"/>
                <a:gd name="connsiteY24" fmla="*/ 158 h 10000"/>
                <a:gd name="connsiteX25" fmla="*/ 1520 w 9508"/>
                <a:gd name="connsiteY25" fmla="*/ 1 h 10000"/>
                <a:gd name="connsiteX26" fmla="*/ 33 w 9508"/>
                <a:gd name="connsiteY26" fmla="*/ 469 h 10000"/>
                <a:gd name="connsiteX0" fmla="*/ 35 w 10000"/>
                <a:gd name="connsiteY0" fmla="*/ 469 h 10000"/>
                <a:gd name="connsiteX1" fmla="*/ 503 w 10000"/>
                <a:gd name="connsiteY1" fmla="*/ 2651 h 10000"/>
                <a:gd name="connsiteX2" fmla="*/ 264 w 10000"/>
                <a:gd name="connsiteY2" fmla="*/ 2915 h 10000"/>
                <a:gd name="connsiteX3" fmla="*/ 971 w 10000"/>
                <a:gd name="connsiteY3" fmla="*/ 3232 h 10000"/>
                <a:gd name="connsiteX4" fmla="*/ 1100 w 10000"/>
                <a:gd name="connsiteY4" fmla="*/ 3382 h 10000"/>
                <a:gd name="connsiteX5" fmla="*/ 1003 w 10000"/>
                <a:gd name="connsiteY5" fmla="*/ 4713 h 10000"/>
                <a:gd name="connsiteX6" fmla="*/ 1005 w 10000"/>
                <a:gd name="connsiteY6" fmla="*/ 5609 h 10000"/>
                <a:gd name="connsiteX7" fmla="*/ 1084 w 10000"/>
                <a:gd name="connsiteY7" fmla="*/ 5721 h 10000"/>
                <a:gd name="connsiteX8" fmla="*/ 554 w 10000"/>
                <a:gd name="connsiteY8" fmla="*/ 6114 h 10000"/>
                <a:gd name="connsiteX9" fmla="*/ 647 w 10000"/>
                <a:gd name="connsiteY9" fmla="*/ 8462 h 10000"/>
                <a:gd name="connsiteX10" fmla="*/ 916 w 10000"/>
                <a:gd name="connsiteY10" fmla="*/ 9131 h 10000"/>
                <a:gd name="connsiteX11" fmla="*/ 246 w 10000"/>
                <a:gd name="connsiteY11" fmla="*/ 9942 h 10000"/>
                <a:gd name="connsiteX12" fmla="*/ 1710 w 10000"/>
                <a:gd name="connsiteY12" fmla="*/ 9991 h 10000"/>
                <a:gd name="connsiteX13" fmla="*/ 2625 w 10000"/>
                <a:gd name="connsiteY13" fmla="*/ 9807 h 10000"/>
                <a:gd name="connsiteX14" fmla="*/ 3024 w 10000"/>
                <a:gd name="connsiteY14" fmla="*/ 9339 h 10000"/>
                <a:gd name="connsiteX15" fmla="*/ 3001 w 10000"/>
                <a:gd name="connsiteY15" fmla="*/ 6607 h 10000"/>
                <a:gd name="connsiteX16" fmla="*/ 3334 w 10000"/>
                <a:gd name="connsiteY16" fmla="*/ 6367 h 10000"/>
                <a:gd name="connsiteX17" fmla="*/ 4048 w 10000"/>
                <a:gd name="connsiteY17" fmla="*/ 6352 h 10000"/>
                <a:gd name="connsiteX18" fmla="*/ 9980 w 10000"/>
                <a:gd name="connsiteY18" fmla="*/ 4830 h 10000"/>
                <a:gd name="connsiteX19" fmla="*/ 3990 w 10000"/>
                <a:gd name="connsiteY19" fmla="*/ 3701 h 10000"/>
                <a:gd name="connsiteX20" fmla="*/ 3319 w 10000"/>
                <a:gd name="connsiteY20" fmla="*/ 3714 h 10000"/>
                <a:gd name="connsiteX21" fmla="*/ 2985 w 10000"/>
                <a:gd name="connsiteY21" fmla="*/ 3431 h 10000"/>
                <a:gd name="connsiteX22" fmla="*/ 2985 w 10000"/>
                <a:gd name="connsiteY22" fmla="*/ 558 h 10000"/>
                <a:gd name="connsiteX23" fmla="*/ 2596 w 10000"/>
                <a:gd name="connsiteY23" fmla="*/ 158 h 10000"/>
                <a:gd name="connsiteX24" fmla="*/ 1599 w 10000"/>
                <a:gd name="connsiteY24" fmla="*/ 1 h 10000"/>
                <a:gd name="connsiteX25" fmla="*/ 35 w 10000"/>
                <a:gd name="connsiteY25" fmla="*/ 469 h 10000"/>
                <a:gd name="connsiteX0" fmla="*/ 35 w 10000"/>
                <a:gd name="connsiteY0" fmla="*/ 469 h 10000"/>
                <a:gd name="connsiteX1" fmla="*/ 503 w 10000"/>
                <a:gd name="connsiteY1" fmla="*/ 2651 h 10000"/>
                <a:gd name="connsiteX2" fmla="*/ 264 w 10000"/>
                <a:gd name="connsiteY2" fmla="*/ 2915 h 10000"/>
                <a:gd name="connsiteX3" fmla="*/ 1100 w 10000"/>
                <a:gd name="connsiteY3" fmla="*/ 3382 h 10000"/>
                <a:gd name="connsiteX4" fmla="*/ 1003 w 10000"/>
                <a:gd name="connsiteY4" fmla="*/ 4713 h 10000"/>
                <a:gd name="connsiteX5" fmla="*/ 1005 w 10000"/>
                <a:gd name="connsiteY5" fmla="*/ 5609 h 10000"/>
                <a:gd name="connsiteX6" fmla="*/ 1084 w 10000"/>
                <a:gd name="connsiteY6" fmla="*/ 5721 h 10000"/>
                <a:gd name="connsiteX7" fmla="*/ 554 w 10000"/>
                <a:gd name="connsiteY7" fmla="*/ 6114 h 10000"/>
                <a:gd name="connsiteX8" fmla="*/ 647 w 10000"/>
                <a:gd name="connsiteY8" fmla="*/ 8462 h 10000"/>
                <a:gd name="connsiteX9" fmla="*/ 916 w 10000"/>
                <a:gd name="connsiteY9" fmla="*/ 9131 h 10000"/>
                <a:gd name="connsiteX10" fmla="*/ 246 w 10000"/>
                <a:gd name="connsiteY10" fmla="*/ 9942 h 10000"/>
                <a:gd name="connsiteX11" fmla="*/ 1710 w 10000"/>
                <a:gd name="connsiteY11" fmla="*/ 9991 h 10000"/>
                <a:gd name="connsiteX12" fmla="*/ 2625 w 10000"/>
                <a:gd name="connsiteY12" fmla="*/ 9807 h 10000"/>
                <a:gd name="connsiteX13" fmla="*/ 3024 w 10000"/>
                <a:gd name="connsiteY13" fmla="*/ 9339 h 10000"/>
                <a:gd name="connsiteX14" fmla="*/ 3001 w 10000"/>
                <a:gd name="connsiteY14" fmla="*/ 6607 h 10000"/>
                <a:gd name="connsiteX15" fmla="*/ 3334 w 10000"/>
                <a:gd name="connsiteY15" fmla="*/ 6367 h 10000"/>
                <a:gd name="connsiteX16" fmla="*/ 4048 w 10000"/>
                <a:gd name="connsiteY16" fmla="*/ 6352 h 10000"/>
                <a:gd name="connsiteX17" fmla="*/ 9980 w 10000"/>
                <a:gd name="connsiteY17" fmla="*/ 4830 h 10000"/>
                <a:gd name="connsiteX18" fmla="*/ 3990 w 10000"/>
                <a:gd name="connsiteY18" fmla="*/ 3701 h 10000"/>
                <a:gd name="connsiteX19" fmla="*/ 3319 w 10000"/>
                <a:gd name="connsiteY19" fmla="*/ 3714 h 10000"/>
                <a:gd name="connsiteX20" fmla="*/ 2985 w 10000"/>
                <a:gd name="connsiteY20" fmla="*/ 3431 h 10000"/>
                <a:gd name="connsiteX21" fmla="*/ 2985 w 10000"/>
                <a:gd name="connsiteY21" fmla="*/ 558 h 10000"/>
                <a:gd name="connsiteX22" fmla="*/ 2596 w 10000"/>
                <a:gd name="connsiteY22" fmla="*/ 158 h 10000"/>
                <a:gd name="connsiteX23" fmla="*/ 1599 w 10000"/>
                <a:gd name="connsiteY23" fmla="*/ 1 h 10000"/>
                <a:gd name="connsiteX24" fmla="*/ 35 w 10000"/>
                <a:gd name="connsiteY24" fmla="*/ 469 h 10000"/>
                <a:gd name="connsiteX0" fmla="*/ 35 w 10000"/>
                <a:gd name="connsiteY0" fmla="*/ 469 h 10000"/>
                <a:gd name="connsiteX1" fmla="*/ 503 w 10000"/>
                <a:gd name="connsiteY1" fmla="*/ 2651 h 10000"/>
                <a:gd name="connsiteX2" fmla="*/ 1100 w 10000"/>
                <a:gd name="connsiteY2" fmla="*/ 3382 h 10000"/>
                <a:gd name="connsiteX3" fmla="*/ 1003 w 10000"/>
                <a:gd name="connsiteY3" fmla="*/ 4713 h 10000"/>
                <a:gd name="connsiteX4" fmla="*/ 1005 w 10000"/>
                <a:gd name="connsiteY4" fmla="*/ 5609 h 10000"/>
                <a:gd name="connsiteX5" fmla="*/ 1084 w 10000"/>
                <a:gd name="connsiteY5" fmla="*/ 5721 h 10000"/>
                <a:gd name="connsiteX6" fmla="*/ 554 w 10000"/>
                <a:gd name="connsiteY6" fmla="*/ 6114 h 10000"/>
                <a:gd name="connsiteX7" fmla="*/ 647 w 10000"/>
                <a:gd name="connsiteY7" fmla="*/ 8462 h 10000"/>
                <a:gd name="connsiteX8" fmla="*/ 916 w 10000"/>
                <a:gd name="connsiteY8" fmla="*/ 9131 h 10000"/>
                <a:gd name="connsiteX9" fmla="*/ 246 w 10000"/>
                <a:gd name="connsiteY9" fmla="*/ 9942 h 10000"/>
                <a:gd name="connsiteX10" fmla="*/ 1710 w 10000"/>
                <a:gd name="connsiteY10" fmla="*/ 9991 h 10000"/>
                <a:gd name="connsiteX11" fmla="*/ 2625 w 10000"/>
                <a:gd name="connsiteY11" fmla="*/ 9807 h 10000"/>
                <a:gd name="connsiteX12" fmla="*/ 3024 w 10000"/>
                <a:gd name="connsiteY12" fmla="*/ 9339 h 10000"/>
                <a:gd name="connsiteX13" fmla="*/ 3001 w 10000"/>
                <a:gd name="connsiteY13" fmla="*/ 6607 h 10000"/>
                <a:gd name="connsiteX14" fmla="*/ 3334 w 10000"/>
                <a:gd name="connsiteY14" fmla="*/ 6367 h 10000"/>
                <a:gd name="connsiteX15" fmla="*/ 4048 w 10000"/>
                <a:gd name="connsiteY15" fmla="*/ 6352 h 10000"/>
                <a:gd name="connsiteX16" fmla="*/ 9980 w 10000"/>
                <a:gd name="connsiteY16" fmla="*/ 4830 h 10000"/>
                <a:gd name="connsiteX17" fmla="*/ 3990 w 10000"/>
                <a:gd name="connsiteY17" fmla="*/ 3701 h 10000"/>
                <a:gd name="connsiteX18" fmla="*/ 3319 w 10000"/>
                <a:gd name="connsiteY18" fmla="*/ 3714 h 10000"/>
                <a:gd name="connsiteX19" fmla="*/ 2985 w 10000"/>
                <a:gd name="connsiteY19" fmla="*/ 3431 h 10000"/>
                <a:gd name="connsiteX20" fmla="*/ 2985 w 10000"/>
                <a:gd name="connsiteY20" fmla="*/ 558 h 10000"/>
                <a:gd name="connsiteX21" fmla="*/ 2596 w 10000"/>
                <a:gd name="connsiteY21" fmla="*/ 158 h 10000"/>
                <a:gd name="connsiteX22" fmla="*/ 1599 w 10000"/>
                <a:gd name="connsiteY22" fmla="*/ 1 h 10000"/>
                <a:gd name="connsiteX23" fmla="*/ 35 w 10000"/>
                <a:gd name="connsiteY23" fmla="*/ 469 h 10000"/>
                <a:gd name="connsiteX0" fmla="*/ 5 w 9970"/>
                <a:gd name="connsiteY0" fmla="*/ 469 h 10000"/>
                <a:gd name="connsiteX1" fmla="*/ 1070 w 9970"/>
                <a:gd name="connsiteY1" fmla="*/ 3382 h 10000"/>
                <a:gd name="connsiteX2" fmla="*/ 973 w 9970"/>
                <a:gd name="connsiteY2" fmla="*/ 4713 h 10000"/>
                <a:gd name="connsiteX3" fmla="*/ 975 w 9970"/>
                <a:gd name="connsiteY3" fmla="*/ 5609 h 10000"/>
                <a:gd name="connsiteX4" fmla="*/ 1054 w 9970"/>
                <a:gd name="connsiteY4" fmla="*/ 5721 h 10000"/>
                <a:gd name="connsiteX5" fmla="*/ 524 w 9970"/>
                <a:gd name="connsiteY5" fmla="*/ 6114 h 10000"/>
                <a:gd name="connsiteX6" fmla="*/ 617 w 9970"/>
                <a:gd name="connsiteY6" fmla="*/ 8462 h 10000"/>
                <a:gd name="connsiteX7" fmla="*/ 886 w 9970"/>
                <a:gd name="connsiteY7" fmla="*/ 9131 h 10000"/>
                <a:gd name="connsiteX8" fmla="*/ 216 w 9970"/>
                <a:gd name="connsiteY8" fmla="*/ 9942 h 10000"/>
                <a:gd name="connsiteX9" fmla="*/ 1680 w 9970"/>
                <a:gd name="connsiteY9" fmla="*/ 9991 h 10000"/>
                <a:gd name="connsiteX10" fmla="*/ 2595 w 9970"/>
                <a:gd name="connsiteY10" fmla="*/ 9807 h 10000"/>
                <a:gd name="connsiteX11" fmla="*/ 2994 w 9970"/>
                <a:gd name="connsiteY11" fmla="*/ 9339 h 10000"/>
                <a:gd name="connsiteX12" fmla="*/ 2971 w 9970"/>
                <a:gd name="connsiteY12" fmla="*/ 6607 h 10000"/>
                <a:gd name="connsiteX13" fmla="*/ 3304 w 9970"/>
                <a:gd name="connsiteY13" fmla="*/ 6367 h 10000"/>
                <a:gd name="connsiteX14" fmla="*/ 4018 w 9970"/>
                <a:gd name="connsiteY14" fmla="*/ 6352 h 10000"/>
                <a:gd name="connsiteX15" fmla="*/ 9950 w 9970"/>
                <a:gd name="connsiteY15" fmla="*/ 4830 h 10000"/>
                <a:gd name="connsiteX16" fmla="*/ 3960 w 9970"/>
                <a:gd name="connsiteY16" fmla="*/ 3701 h 10000"/>
                <a:gd name="connsiteX17" fmla="*/ 3289 w 9970"/>
                <a:gd name="connsiteY17" fmla="*/ 3714 h 10000"/>
                <a:gd name="connsiteX18" fmla="*/ 2955 w 9970"/>
                <a:gd name="connsiteY18" fmla="*/ 3431 h 10000"/>
                <a:gd name="connsiteX19" fmla="*/ 2955 w 9970"/>
                <a:gd name="connsiteY19" fmla="*/ 558 h 10000"/>
                <a:gd name="connsiteX20" fmla="*/ 2566 w 9970"/>
                <a:gd name="connsiteY20" fmla="*/ 158 h 10000"/>
                <a:gd name="connsiteX21" fmla="*/ 1569 w 9970"/>
                <a:gd name="connsiteY21" fmla="*/ 1 h 10000"/>
                <a:gd name="connsiteX22" fmla="*/ 5 w 9970"/>
                <a:gd name="connsiteY22" fmla="*/ 469 h 10000"/>
                <a:gd name="connsiteX0" fmla="*/ 7 w 10002"/>
                <a:gd name="connsiteY0" fmla="*/ 469 h 10000"/>
                <a:gd name="connsiteX1" fmla="*/ 978 w 10002"/>
                <a:gd name="connsiteY1" fmla="*/ 4713 h 10000"/>
                <a:gd name="connsiteX2" fmla="*/ 980 w 10002"/>
                <a:gd name="connsiteY2" fmla="*/ 5609 h 10000"/>
                <a:gd name="connsiteX3" fmla="*/ 1059 w 10002"/>
                <a:gd name="connsiteY3" fmla="*/ 5721 h 10000"/>
                <a:gd name="connsiteX4" fmla="*/ 528 w 10002"/>
                <a:gd name="connsiteY4" fmla="*/ 6114 h 10000"/>
                <a:gd name="connsiteX5" fmla="*/ 621 w 10002"/>
                <a:gd name="connsiteY5" fmla="*/ 8462 h 10000"/>
                <a:gd name="connsiteX6" fmla="*/ 891 w 10002"/>
                <a:gd name="connsiteY6" fmla="*/ 9131 h 10000"/>
                <a:gd name="connsiteX7" fmla="*/ 219 w 10002"/>
                <a:gd name="connsiteY7" fmla="*/ 9942 h 10000"/>
                <a:gd name="connsiteX8" fmla="*/ 1687 w 10002"/>
                <a:gd name="connsiteY8" fmla="*/ 9991 h 10000"/>
                <a:gd name="connsiteX9" fmla="*/ 2605 w 10002"/>
                <a:gd name="connsiteY9" fmla="*/ 9807 h 10000"/>
                <a:gd name="connsiteX10" fmla="*/ 3005 w 10002"/>
                <a:gd name="connsiteY10" fmla="*/ 9339 h 10000"/>
                <a:gd name="connsiteX11" fmla="*/ 2982 w 10002"/>
                <a:gd name="connsiteY11" fmla="*/ 6607 h 10000"/>
                <a:gd name="connsiteX12" fmla="*/ 3316 w 10002"/>
                <a:gd name="connsiteY12" fmla="*/ 6367 h 10000"/>
                <a:gd name="connsiteX13" fmla="*/ 4032 w 10002"/>
                <a:gd name="connsiteY13" fmla="*/ 6352 h 10000"/>
                <a:gd name="connsiteX14" fmla="*/ 9982 w 10002"/>
                <a:gd name="connsiteY14" fmla="*/ 4830 h 10000"/>
                <a:gd name="connsiteX15" fmla="*/ 3974 w 10002"/>
                <a:gd name="connsiteY15" fmla="*/ 3701 h 10000"/>
                <a:gd name="connsiteX16" fmla="*/ 3301 w 10002"/>
                <a:gd name="connsiteY16" fmla="*/ 3714 h 10000"/>
                <a:gd name="connsiteX17" fmla="*/ 2966 w 10002"/>
                <a:gd name="connsiteY17" fmla="*/ 3431 h 10000"/>
                <a:gd name="connsiteX18" fmla="*/ 2966 w 10002"/>
                <a:gd name="connsiteY18" fmla="*/ 558 h 10000"/>
                <a:gd name="connsiteX19" fmla="*/ 2576 w 10002"/>
                <a:gd name="connsiteY19" fmla="*/ 158 h 10000"/>
                <a:gd name="connsiteX20" fmla="*/ 1576 w 10002"/>
                <a:gd name="connsiteY20" fmla="*/ 1 h 10000"/>
                <a:gd name="connsiteX21" fmla="*/ 7 w 10002"/>
                <a:gd name="connsiteY21" fmla="*/ 469 h 10000"/>
                <a:gd name="connsiteX0" fmla="*/ 7 w 10002"/>
                <a:gd name="connsiteY0" fmla="*/ 469 h 10000"/>
                <a:gd name="connsiteX1" fmla="*/ 980 w 10002"/>
                <a:gd name="connsiteY1" fmla="*/ 5609 h 10000"/>
                <a:gd name="connsiteX2" fmla="*/ 1059 w 10002"/>
                <a:gd name="connsiteY2" fmla="*/ 5721 h 10000"/>
                <a:gd name="connsiteX3" fmla="*/ 528 w 10002"/>
                <a:gd name="connsiteY3" fmla="*/ 6114 h 10000"/>
                <a:gd name="connsiteX4" fmla="*/ 621 w 10002"/>
                <a:gd name="connsiteY4" fmla="*/ 8462 h 10000"/>
                <a:gd name="connsiteX5" fmla="*/ 891 w 10002"/>
                <a:gd name="connsiteY5" fmla="*/ 9131 h 10000"/>
                <a:gd name="connsiteX6" fmla="*/ 219 w 10002"/>
                <a:gd name="connsiteY6" fmla="*/ 9942 h 10000"/>
                <a:gd name="connsiteX7" fmla="*/ 1687 w 10002"/>
                <a:gd name="connsiteY7" fmla="*/ 9991 h 10000"/>
                <a:gd name="connsiteX8" fmla="*/ 2605 w 10002"/>
                <a:gd name="connsiteY8" fmla="*/ 9807 h 10000"/>
                <a:gd name="connsiteX9" fmla="*/ 3005 w 10002"/>
                <a:gd name="connsiteY9" fmla="*/ 9339 h 10000"/>
                <a:gd name="connsiteX10" fmla="*/ 2982 w 10002"/>
                <a:gd name="connsiteY10" fmla="*/ 6607 h 10000"/>
                <a:gd name="connsiteX11" fmla="*/ 3316 w 10002"/>
                <a:gd name="connsiteY11" fmla="*/ 6367 h 10000"/>
                <a:gd name="connsiteX12" fmla="*/ 4032 w 10002"/>
                <a:gd name="connsiteY12" fmla="*/ 6352 h 10000"/>
                <a:gd name="connsiteX13" fmla="*/ 9982 w 10002"/>
                <a:gd name="connsiteY13" fmla="*/ 4830 h 10000"/>
                <a:gd name="connsiteX14" fmla="*/ 3974 w 10002"/>
                <a:gd name="connsiteY14" fmla="*/ 3701 h 10000"/>
                <a:gd name="connsiteX15" fmla="*/ 3301 w 10002"/>
                <a:gd name="connsiteY15" fmla="*/ 3714 h 10000"/>
                <a:gd name="connsiteX16" fmla="*/ 2966 w 10002"/>
                <a:gd name="connsiteY16" fmla="*/ 3431 h 10000"/>
                <a:gd name="connsiteX17" fmla="*/ 2966 w 10002"/>
                <a:gd name="connsiteY17" fmla="*/ 558 h 10000"/>
                <a:gd name="connsiteX18" fmla="*/ 2576 w 10002"/>
                <a:gd name="connsiteY18" fmla="*/ 158 h 10000"/>
                <a:gd name="connsiteX19" fmla="*/ 1576 w 10002"/>
                <a:gd name="connsiteY19" fmla="*/ 1 h 10000"/>
                <a:gd name="connsiteX20" fmla="*/ 7 w 10002"/>
                <a:gd name="connsiteY20" fmla="*/ 469 h 10000"/>
                <a:gd name="connsiteX0" fmla="*/ 7 w 10002"/>
                <a:gd name="connsiteY0" fmla="*/ 469 h 10000"/>
                <a:gd name="connsiteX1" fmla="*/ 980 w 10002"/>
                <a:gd name="connsiteY1" fmla="*/ 5609 h 10000"/>
                <a:gd name="connsiteX2" fmla="*/ 528 w 10002"/>
                <a:gd name="connsiteY2" fmla="*/ 6114 h 10000"/>
                <a:gd name="connsiteX3" fmla="*/ 621 w 10002"/>
                <a:gd name="connsiteY3" fmla="*/ 8462 h 10000"/>
                <a:gd name="connsiteX4" fmla="*/ 891 w 10002"/>
                <a:gd name="connsiteY4" fmla="*/ 9131 h 10000"/>
                <a:gd name="connsiteX5" fmla="*/ 219 w 10002"/>
                <a:gd name="connsiteY5" fmla="*/ 9942 h 10000"/>
                <a:gd name="connsiteX6" fmla="*/ 1687 w 10002"/>
                <a:gd name="connsiteY6" fmla="*/ 9991 h 10000"/>
                <a:gd name="connsiteX7" fmla="*/ 2605 w 10002"/>
                <a:gd name="connsiteY7" fmla="*/ 9807 h 10000"/>
                <a:gd name="connsiteX8" fmla="*/ 3005 w 10002"/>
                <a:gd name="connsiteY8" fmla="*/ 9339 h 10000"/>
                <a:gd name="connsiteX9" fmla="*/ 2982 w 10002"/>
                <a:gd name="connsiteY9" fmla="*/ 6607 h 10000"/>
                <a:gd name="connsiteX10" fmla="*/ 3316 w 10002"/>
                <a:gd name="connsiteY10" fmla="*/ 6367 h 10000"/>
                <a:gd name="connsiteX11" fmla="*/ 4032 w 10002"/>
                <a:gd name="connsiteY11" fmla="*/ 6352 h 10000"/>
                <a:gd name="connsiteX12" fmla="*/ 9982 w 10002"/>
                <a:gd name="connsiteY12" fmla="*/ 4830 h 10000"/>
                <a:gd name="connsiteX13" fmla="*/ 3974 w 10002"/>
                <a:gd name="connsiteY13" fmla="*/ 3701 h 10000"/>
                <a:gd name="connsiteX14" fmla="*/ 3301 w 10002"/>
                <a:gd name="connsiteY14" fmla="*/ 3714 h 10000"/>
                <a:gd name="connsiteX15" fmla="*/ 2966 w 10002"/>
                <a:gd name="connsiteY15" fmla="*/ 3431 h 10000"/>
                <a:gd name="connsiteX16" fmla="*/ 2966 w 10002"/>
                <a:gd name="connsiteY16" fmla="*/ 558 h 10000"/>
                <a:gd name="connsiteX17" fmla="*/ 2576 w 10002"/>
                <a:gd name="connsiteY17" fmla="*/ 158 h 10000"/>
                <a:gd name="connsiteX18" fmla="*/ 1576 w 10002"/>
                <a:gd name="connsiteY18" fmla="*/ 1 h 10000"/>
                <a:gd name="connsiteX19" fmla="*/ 7 w 10002"/>
                <a:gd name="connsiteY19" fmla="*/ 469 h 10000"/>
                <a:gd name="connsiteX0" fmla="*/ 7 w 10002"/>
                <a:gd name="connsiteY0" fmla="*/ 469 h 10000"/>
                <a:gd name="connsiteX1" fmla="*/ 980 w 10002"/>
                <a:gd name="connsiteY1" fmla="*/ 5609 h 10000"/>
                <a:gd name="connsiteX2" fmla="*/ 621 w 10002"/>
                <a:gd name="connsiteY2" fmla="*/ 8462 h 10000"/>
                <a:gd name="connsiteX3" fmla="*/ 891 w 10002"/>
                <a:gd name="connsiteY3" fmla="*/ 9131 h 10000"/>
                <a:gd name="connsiteX4" fmla="*/ 219 w 10002"/>
                <a:gd name="connsiteY4" fmla="*/ 9942 h 10000"/>
                <a:gd name="connsiteX5" fmla="*/ 1687 w 10002"/>
                <a:gd name="connsiteY5" fmla="*/ 9991 h 10000"/>
                <a:gd name="connsiteX6" fmla="*/ 2605 w 10002"/>
                <a:gd name="connsiteY6" fmla="*/ 9807 h 10000"/>
                <a:gd name="connsiteX7" fmla="*/ 3005 w 10002"/>
                <a:gd name="connsiteY7" fmla="*/ 9339 h 10000"/>
                <a:gd name="connsiteX8" fmla="*/ 2982 w 10002"/>
                <a:gd name="connsiteY8" fmla="*/ 6607 h 10000"/>
                <a:gd name="connsiteX9" fmla="*/ 3316 w 10002"/>
                <a:gd name="connsiteY9" fmla="*/ 6367 h 10000"/>
                <a:gd name="connsiteX10" fmla="*/ 4032 w 10002"/>
                <a:gd name="connsiteY10" fmla="*/ 6352 h 10000"/>
                <a:gd name="connsiteX11" fmla="*/ 9982 w 10002"/>
                <a:gd name="connsiteY11" fmla="*/ 4830 h 10000"/>
                <a:gd name="connsiteX12" fmla="*/ 3974 w 10002"/>
                <a:gd name="connsiteY12" fmla="*/ 3701 h 10000"/>
                <a:gd name="connsiteX13" fmla="*/ 3301 w 10002"/>
                <a:gd name="connsiteY13" fmla="*/ 3714 h 10000"/>
                <a:gd name="connsiteX14" fmla="*/ 2966 w 10002"/>
                <a:gd name="connsiteY14" fmla="*/ 3431 h 10000"/>
                <a:gd name="connsiteX15" fmla="*/ 2966 w 10002"/>
                <a:gd name="connsiteY15" fmla="*/ 558 h 10000"/>
                <a:gd name="connsiteX16" fmla="*/ 2576 w 10002"/>
                <a:gd name="connsiteY16" fmla="*/ 158 h 10000"/>
                <a:gd name="connsiteX17" fmla="*/ 1576 w 10002"/>
                <a:gd name="connsiteY17" fmla="*/ 1 h 10000"/>
                <a:gd name="connsiteX18" fmla="*/ 7 w 10002"/>
                <a:gd name="connsiteY18" fmla="*/ 469 h 10000"/>
                <a:gd name="connsiteX0" fmla="*/ 25 w 10020"/>
                <a:gd name="connsiteY0" fmla="*/ 469 h 10000"/>
                <a:gd name="connsiteX1" fmla="*/ 639 w 10020"/>
                <a:gd name="connsiteY1" fmla="*/ 8462 h 10000"/>
                <a:gd name="connsiteX2" fmla="*/ 909 w 10020"/>
                <a:gd name="connsiteY2" fmla="*/ 9131 h 10000"/>
                <a:gd name="connsiteX3" fmla="*/ 237 w 10020"/>
                <a:gd name="connsiteY3" fmla="*/ 9942 h 10000"/>
                <a:gd name="connsiteX4" fmla="*/ 1705 w 10020"/>
                <a:gd name="connsiteY4" fmla="*/ 9991 h 10000"/>
                <a:gd name="connsiteX5" fmla="*/ 2623 w 10020"/>
                <a:gd name="connsiteY5" fmla="*/ 9807 h 10000"/>
                <a:gd name="connsiteX6" fmla="*/ 3023 w 10020"/>
                <a:gd name="connsiteY6" fmla="*/ 9339 h 10000"/>
                <a:gd name="connsiteX7" fmla="*/ 3000 w 10020"/>
                <a:gd name="connsiteY7" fmla="*/ 6607 h 10000"/>
                <a:gd name="connsiteX8" fmla="*/ 3334 w 10020"/>
                <a:gd name="connsiteY8" fmla="*/ 6367 h 10000"/>
                <a:gd name="connsiteX9" fmla="*/ 4050 w 10020"/>
                <a:gd name="connsiteY9" fmla="*/ 6352 h 10000"/>
                <a:gd name="connsiteX10" fmla="*/ 10000 w 10020"/>
                <a:gd name="connsiteY10" fmla="*/ 4830 h 10000"/>
                <a:gd name="connsiteX11" fmla="*/ 3992 w 10020"/>
                <a:gd name="connsiteY11" fmla="*/ 3701 h 10000"/>
                <a:gd name="connsiteX12" fmla="*/ 3319 w 10020"/>
                <a:gd name="connsiteY12" fmla="*/ 3714 h 10000"/>
                <a:gd name="connsiteX13" fmla="*/ 2984 w 10020"/>
                <a:gd name="connsiteY13" fmla="*/ 3431 h 10000"/>
                <a:gd name="connsiteX14" fmla="*/ 2984 w 10020"/>
                <a:gd name="connsiteY14" fmla="*/ 558 h 10000"/>
                <a:gd name="connsiteX15" fmla="*/ 2594 w 10020"/>
                <a:gd name="connsiteY15" fmla="*/ 158 h 10000"/>
                <a:gd name="connsiteX16" fmla="*/ 1594 w 10020"/>
                <a:gd name="connsiteY16" fmla="*/ 1 h 10000"/>
                <a:gd name="connsiteX17" fmla="*/ 25 w 10020"/>
                <a:gd name="connsiteY17" fmla="*/ 469 h 10000"/>
                <a:gd name="connsiteX0" fmla="*/ 10 w 10005"/>
                <a:gd name="connsiteY0" fmla="*/ 469 h 10075"/>
                <a:gd name="connsiteX1" fmla="*/ 894 w 10005"/>
                <a:gd name="connsiteY1" fmla="*/ 9131 h 10075"/>
                <a:gd name="connsiteX2" fmla="*/ 222 w 10005"/>
                <a:gd name="connsiteY2" fmla="*/ 9942 h 10075"/>
                <a:gd name="connsiteX3" fmla="*/ 1690 w 10005"/>
                <a:gd name="connsiteY3" fmla="*/ 9991 h 10075"/>
                <a:gd name="connsiteX4" fmla="*/ 2608 w 10005"/>
                <a:gd name="connsiteY4" fmla="*/ 9807 h 10075"/>
                <a:gd name="connsiteX5" fmla="*/ 3008 w 10005"/>
                <a:gd name="connsiteY5" fmla="*/ 9339 h 10075"/>
                <a:gd name="connsiteX6" fmla="*/ 2985 w 10005"/>
                <a:gd name="connsiteY6" fmla="*/ 6607 h 10075"/>
                <a:gd name="connsiteX7" fmla="*/ 3319 w 10005"/>
                <a:gd name="connsiteY7" fmla="*/ 6367 h 10075"/>
                <a:gd name="connsiteX8" fmla="*/ 4035 w 10005"/>
                <a:gd name="connsiteY8" fmla="*/ 6352 h 10075"/>
                <a:gd name="connsiteX9" fmla="*/ 9985 w 10005"/>
                <a:gd name="connsiteY9" fmla="*/ 4830 h 10075"/>
                <a:gd name="connsiteX10" fmla="*/ 3977 w 10005"/>
                <a:gd name="connsiteY10" fmla="*/ 3701 h 10075"/>
                <a:gd name="connsiteX11" fmla="*/ 3304 w 10005"/>
                <a:gd name="connsiteY11" fmla="*/ 3714 h 10075"/>
                <a:gd name="connsiteX12" fmla="*/ 2969 w 10005"/>
                <a:gd name="connsiteY12" fmla="*/ 3431 h 10075"/>
                <a:gd name="connsiteX13" fmla="*/ 2969 w 10005"/>
                <a:gd name="connsiteY13" fmla="*/ 558 h 10075"/>
                <a:gd name="connsiteX14" fmla="*/ 2579 w 10005"/>
                <a:gd name="connsiteY14" fmla="*/ 158 h 10075"/>
                <a:gd name="connsiteX15" fmla="*/ 1579 w 10005"/>
                <a:gd name="connsiteY15" fmla="*/ 1 h 10075"/>
                <a:gd name="connsiteX16" fmla="*/ 10 w 10005"/>
                <a:gd name="connsiteY16" fmla="*/ 469 h 10075"/>
                <a:gd name="connsiteX0" fmla="*/ 107 w 10102"/>
                <a:gd name="connsiteY0" fmla="*/ 469 h 10000"/>
                <a:gd name="connsiteX1" fmla="*/ 319 w 10102"/>
                <a:gd name="connsiteY1" fmla="*/ 9942 h 10000"/>
                <a:gd name="connsiteX2" fmla="*/ 1787 w 10102"/>
                <a:gd name="connsiteY2" fmla="*/ 9991 h 10000"/>
                <a:gd name="connsiteX3" fmla="*/ 2705 w 10102"/>
                <a:gd name="connsiteY3" fmla="*/ 9807 h 10000"/>
                <a:gd name="connsiteX4" fmla="*/ 3105 w 10102"/>
                <a:gd name="connsiteY4" fmla="*/ 9339 h 10000"/>
                <a:gd name="connsiteX5" fmla="*/ 3082 w 10102"/>
                <a:gd name="connsiteY5" fmla="*/ 6607 h 10000"/>
                <a:gd name="connsiteX6" fmla="*/ 3416 w 10102"/>
                <a:gd name="connsiteY6" fmla="*/ 6367 h 10000"/>
                <a:gd name="connsiteX7" fmla="*/ 4132 w 10102"/>
                <a:gd name="connsiteY7" fmla="*/ 6352 h 10000"/>
                <a:gd name="connsiteX8" fmla="*/ 10082 w 10102"/>
                <a:gd name="connsiteY8" fmla="*/ 4830 h 10000"/>
                <a:gd name="connsiteX9" fmla="*/ 4074 w 10102"/>
                <a:gd name="connsiteY9" fmla="*/ 3701 h 10000"/>
                <a:gd name="connsiteX10" fmla="*/ 3401 w 10102"/>
                <a:gd name="connsiteY10" fmla="*/ 3714 h 10000"/>
                <a:gd name="connsiteX11" fmla="*/ 3066 w 10102"/>
                <a:gd name="connsiteY11" fmla="*/ 3431 h 10000"/>
                <a:gd name="connsiteX12" fmla="*/ 3066 w 10102"/>
                <a:gd name="connsiteY12" fmla="*/ 558 h 10000"/>
                <a:gd name="connsiteX13" fmla="*/ 2676 w 10102"/>
                <a:gd name="connsiteY13" fmla="*/ 158 h 10000"/>
                <a:gd name="connsiteX14" fmla="*/ 1676 w 10102"/>
                <a:gd name="connsiteY14" fmla="*/ 1 h 10000"/>
                <a:gd name="connsiteX15" fmla="*/ 107 w 10102"/>
                <a:gd name="connsiteY15" fmla="*/ 469 h 10000"/>
                <a:gd name="connsiteX0" fmla="*/ 67 w 10342"/>
                <a:gd name="connsiteY0" fmla="*/ 21 h 10674"/>
                <a:gd name="connsiteX1" fmla="*/ 559 w 10342"/>
                <a:gd name="connsiteY1" fmla="*/ 9942 h 10674"/>
                <a:gd name="connsiteX2" fmla="*/ 2027 w 10342"/>
                <a:gd name="connsiteY2" fmla="*/ 9991 h 10674"/>
                <a:gd name="connsiteX3" fmla="*/ 2945 w 10342"/>
                <a:gd name="connsiteY3" fmla="*/ 9807 h 10674"/>
                <a:gd name="connsiteX4" fmla="*/ 3345 w 10342"/>
                <a:gd name="connsiteY4" fmla="*/ 9339 h 10674"/>
                <a:gd name="connsiteX5" fmla="*/ 3322 w 10342"/>
                <a:gd name="connsiteY5" fmla="*/ 6607 h 10674"/>
                <a:gd name="connsiteX6" fmla="*/ 3656 w 10342"/>
                <a:gd name="connsiteY6" fmla="*/ 6367 h 10674"/>
                <a:gd name="connsiteX7" fmla="*/ 4372 w 10342"/>
                <a:gd name="connsiteY7" fmla="*/ 6352 h 10674"/>
                <a:gd name="connsiteX8" fmla="*/ 10322 w 10342"/>
                <a:gd name="connsiteY8" fmla="*/ 4830 h 10674"/>
                <a:gd name="connsiteX9" fmla="*/ 4314 w 10342"/>
                <a:gd name="connsiteY9" fmla="*/ 3701 h 10674"/>
                <a:gd name="connsiteX10" fmla="*/ 3641 w 10342"/>
                <a:gd name="connsiteY10" fmla="*/ 3714 h 10674"/>
                <a:gd name="connsiteX11" fmla="*/ 3306 w 10342"/>
                <a:gd name="connsiteY11" fmla="*/ 3431 h 10674"/>
                <a:gd name="connsiteX12" fmla="*/ 3306 w 10342"/>
                <a:gd name="connsiteY12" fmla="*/ 558 h 10674"/>
                <a:gd name="connsiteX13" fmla="*/ 2916 w 10342"/>
                <a:gd name="connsiteY13" fmla="*/ 158 h 10674"/>
                <a:gd name="connsiteX14" fmla="*/ 1916 w 10342"/>
                <a:gd name="connsiteY14" fmla="*/ 1 h 10674"/>
                <a:gd name="connsiteX15" fmla="*/ 67 w 10342"/>
                <a:gd name="connsiteY15" fmla="*/ 21 h 10674"/>
                <a:gd name="connsiteX0" fmla="*/ 84 w 10219"/>
                <a:gd name="connsiteY0" fmla="*/ 12 h 10705"/>
                <a:gd name="connsiteX1" fmla="*/ 436 w 10219"/>
                <a:gd name="connsiteY1" fmla="*/ 9970 h 10705"/>
                <a:gd name="connsiteX2" fmla="*/ 1904 w 10219"/>
                <a:gd name="connsiteY2" fmla="*/ 10019 h 10705"/>
                <a:gd name="connsiteX3" fmla="*/ 2822 w 10219"/>
                <a:gd name="connsiteY3" fmla="*/ 9835 h 10705"/>
                <a:gd name="connsiteX4" fmla="*/ 3222 w 10219"/>
                <a:gd name="connsiteY4" fmla="*/ 9367 h 10705"/>
                <a:gd name="connsiteX5" fmla="*/ 3199 w 10219"/>
                <a:gd name="connsiteY5" fmla="*/ 6635 h 10705"/>
                <a:gd name="connsiteX6" fmla="*/ 3533 w 10219"/>
                <a:gd name="connsiteY6" fmla="*/ 6395 h 10705"/>
                <a:gd name="connsiteX7" fmla="*/ 4249 w 10219"/>
                <a:gd name="connsiteY7" fmla="*/ 6380 h 10705"/>
                <a:gd name="connsiteX8" fmla="*/ 10199 w 10219"/>
                <a:gd name="connsiteY8" fmla="*/ 4858 h 10705"/>
                <a:gd name="connsiteX9" fmla="*/ 4191 w 10219"/>
                <a:gd name="connsiteY9" fmla="*/ 3729 h 10705"/>
                <a:gd name="connsiteX10" fmla="*/ 3518 w 10219"/>
                <a:gd name="connsiteY10" fmla="*/ 3742 h 10705"/>
                <a:gd name="connsiteX11" fmla="*/ 3183 w 10219"/>
                <a:gd name="connsiteY11" fmla="*/ 3459 h 10705"/>
                <a:gd name="connsiteX12" fmla="*/ 3183 w 10219"/>
                <a:gd name="connsiteY12" fmla="*/ 586 h 10705"/>
                <a:gd name="connsiteX13" fmla="*/ 2793 w 10219"/>
                <a:gd name="connsiteY13" fmla="*/ 186 h 10705"/>
                <a:gd name="connsiteX14" fmla="*/ 1793 w 10219"/>
                <a:gd name="connsiteY14" fmla="*/ 29 h 10705"/>
                <a:gd name="connsiteX15" fmla="*/ 84 w 10219"/>
                <a:gd name="connsiteY15" fmla="*/ 12 h 10705"/>
                <a:gd name="connsiteX0" fmla="*/ 84 w 10219"/>
                <a:gd name="connsiteY0" fmla="*/ 21 h 10674"/>
                <a:gd name="connsiteX1" fmla="*/ 436 w 10219"/>
                <a:gd name="connsiteY1" fmla="*/ 9942 h 10674"/>
                <a:gd name="connsiteX2" fmla="*/ 1904 w 10219"/>
                <a:gd name="connsiteY2" fmla="*/ 9991 h 10674"/>
                <a:gd name="connsiteX3" fmla="*/ 2822 w 10219"/>
                <a:gd name="connsiteY3" fmla="*/ 9807 h 10674"/>
                <a:gd name="connsiteX4" fmla="*/ 3222 w 10219"/>
                <a:gd name="connsiteY4" fmla="*/ 9339 h 10674"/>
                <a:gd name="connsiteX5" fmla="*/ 3199 w 10219"/>
                <a:gd name="connsiteY5" fmla="*/ 6607 h 10674"/>
                <a:gd name="connsiteX6" fmla="*/ 3533 w 10219"/>
                <a:gd name="connsiteY6" fmla="*/ 6367 h 10674"/>
                <a:gd name="connsiteX7" fmla="*/ 4249 w 10219"/>
                <a:gd name="connsiteY7" fmla="*/ 6352 h 10674"/>
                <a:gd name="connsiteX8" fmla="*/ 10199 w 10219"/>
                <a:gd name="connsiteY8" fmla="*/ 4830 h 10674"/>
                <a:gd name="connsiteX9" fmla="*/ 4191 w 10219"/>
                <a:gd name="connsiteY9" fmla="*/ 3701 h 10674"/>
                <a:gd name="connsiteX10" fmla="*/ 3518 w 10219"/>
                <a:gd name="connsiteY10" fmla="*/ 3714 h 10674"/>
                <a:gd name="connsiteX11" fmla="*/ 3183 w 10219"/>
                <a:gd name="connsiteY11" fmla="*/ 3431 h 10674"/>
                <a:gd name="connsiteX12" fmla="*/ 3183 w 10219"/>
                <a:gd name="connsiteY12" fmla="*/ 558 h 10674"/>
                <a:gd name="connsiteX13" fmla="*/ 2793 w 10219"/>
                <a:gd name="connsiteY13" fmla="*/ 158 h 10674"/>
                <a:gd name="connsiteX14" fmla="*/ 1793 w 10219"/>
                <a:gd name="connsiteY14" fmla="*/ 1 h 10674"/>
                <a:gd name="connsiteX15" fmla="*/ 84 w 10219"/>
                <a:gd name="connsiteY15" fmla="*/ 21 h 10674"/>
                <a:gd name="connsiteX0" fmla="*/ 84 w 10219"/>
                <a:gd name="connsiteY0" fmla="*/ 37 h 10690"/>
                <a:gd name="connsiteX1" fmla="*/ 436 w 10219"/>
                <a:gd name="connsiteY1" fmla="*/ 9958 h 10690"/>
                <a:gd name="connsiteX2" fmla="*/ 1904 w 10219"/>
                <a:gd name="connsiteY2" fmla="*/ 10007 h 10690"/>
                <a:gd name="connsiteX3" fmla="*/ 2822 w 10219"/>
                <a:gd name="connsiteY3" fmla="*/ 9823 h 10690"/>
                <a:gd name="connsiteX4" fmla="*/ 3222 w 10219"/>
                <a:gd name="connsiteY4" fmla="*/ 9355 h 10690"/>
                <a:gd name="connsiteX5" fmla="*/ 3199 w 10219"/>
                <a:gd name="connsiteY5" fmla="*/ 6623 h 10690"/>
                <a:gd name="connsiteX6" fmla="*/ 3533 w 10219"/>
                <a:gd name="connsiteY6" fmla="*/ 6383 h 10690"/>
                <a:gd name="connsiteX7" fmla="*/ 4249 w 10219"/>
                <a:gd name="connsiteY7" fmla="*/ 6368 h 10690"/>
                <a:gd name="connsiteX8" fmla="*/ 10199 w 10219"/>
                <a:gd name="connsiteY8" fmla="*/ 4846 h 10690"/>
                <a:gd name="connsiteX9" fmla="*/ 4191 w 10219"/>
                <a:gd name="connsiteY9" fmla="*/ 3717 h 10690"/>
                <a:gd name="connsiteX10" fmla="*/ 3518 w 10219"/>
                <a:gd name="connsiteY10" fmla="*/ 3730 h 10690"/>
                <a:gd name="connsiteX11" fmla="*/ 3183 w 10219"/>
                <a:gd name="connsiteY11" fmla="*/ 3447 h 10690"/>
                <a:gd name="connsiteX12" fmla="*/ 3183 w 10219"/>
                <a:gd name="connsiteY12" fmla="*/ 574 h 10690"/>
                <a:gd name="connsiteX13" fmla="*/ 2793 w 10219"/>
                <a:gd name="connsiteY13" fmla="*/ 174 h 10690"/>
                <a:gd name="connsiteX14" fmla="*/ 1793 w 10219"/>
                <a:gd name="connsiteY14" fmla="*/ 17 h 10690"/>
                <a:gd name="connsiteX15" fmla="*/ 84 w 10219"/>
                <a:gd name="connsiteY15" fmla="*/ 37 h 10690"/>
                <a:gd name="connsiteX0" fmla="*/ 84 w 10219"/>
                <a:gd name="connsiteY0" fmla="*/ 682 h 10782"/>
                <a:gd name="connsiteX1" fmla="*/ 436 w 10219"/>
                <a:gd name="connsiteY1" fmla="*/ 9727 h 10782"/>
                <a:gd name="connsiteX2" fmla="*/ 1904 w 10219"/>
                <a:gd name="connsiteY2" fmla="*/ 10652 h 10782"/>
                <a:gd name="connsiteX3" fmla="*/ 2822 w 10219"/>
                <a:gd name="connsiteY3" fmla="*/ 10468 h 10782"/>
                <a:gd name="connsiteX4" fmla="*/ 3222 w 10219"/>
                <a:gd name="connsiteY4" fmla="*/ 10000 h 10782"/>
                <a:gd name="connsiteX5" fmla="*/ 3199 w 10219"/>
                <a:gd name="connsiteY5" fmla="*/ 7268 h 10782"/>
                <a:gd name="connsiteX6" fmla="*/ 3533 w 10219"/>
                <a:gd name="connsiteY6" fmla="*/ 7028 h 10782"/>
                <a:gd name="connsiteX7" fmla="*/ 4249 w 10219"/>
                <a:gd name="connsiteY7" fmla="*/ 7013 h 10782"/>
                <a:gd name="connsiteX8" fmla="*/ 10199 w 10219"/>
                <a:gd name="connsiteY8" fmla="*/ 5491 h 10782"/>
                <a:gd name="connsiteX9" fmla="*/ 4191 w 10219"/>
                <a:gd name="connsiteY9" fmla="*/ 4362 h 10782"/>
                <a:gd name="connsiteX10" fmla="*/ 3518 w 10219"/>
                <a:gd name="connsiteY10" fmla="*/ 4375 h 10782"/>
                <a:gd name="connsiteX11" fmla="*/ 3183 w 10219"/>
                <a:gd name="connsiteY11" fmla="*/ 4092 h 10782"/>
                <a:gd name="connsiteX12" fmla="*/ 3183 w 10219"/>
                <a:gd name="connsiteY12" fmla="*/ 1219 h 10782"/>
                <a:gd name="connsiteX13" fmla="*/ 2793 w 10219"/>
                <a:gd name="connsiteY13" fmla="*/ 819 h 10782"/>
                <a:gd name="connsiteX14" fmla="*/ 1793 w 10219"/>
                <a:gd name="connsiteY14" fmla="*/ 662 h 10782"/>
                <a:gd name="connsiteX15" fmla="*/ 84 w 10219"/>
                <a:gd name="connsiteY15" fmla="*/ 682 h 10782"/>
                <a:gd name="connsiteX0" fmla="*/ 49 w 10184"/>
                <a:gd name="connsiteY0" fmla="*/ 682 h 10657"/>
                <a:gd name="connsiteX1" fmla="*/ 401 w 10184"/>
                <a:gd name="connsiteY1" fmla="*/ 9727 h 10657"/>
                <a:gd name="connsiteX2" fmla="*/ 1869 w 10184"/>
                <a:gd name="connsiteY2" fmla="*/ 10652 h 10657"/>
                <a:gd name="connsiteX3" fmla="*/ 2787 w 10184"/>
                <a:gd name="connsiteY3" fmla="*/ 10468 h 10657"/>
                <a:gd name="connsiteX4" fmla="*/ 3187 w 10184"/>
                <a:gd name="connsiteY4" fmla="*/ 10000 h 10657"/>
                <a:gd name="connsiteX5" fmla="*/ 3164 w 10184"/>
                <a:gd name="connsiteY5" fmla="*/ 7268 h 10657"/>
                <a:gd name="connsiteX6" fmla="*/ 3498 w 10184"/>
                <a:gd name="connsiteY6" fmla="*/ 7028 h 10657"/>
                <a:gd name="connsiteX7" fmla="*/ 4214 w 10184"/>
                <a:gd name="connsiteY7" fmla="*/ 7013 h 10657"/>
                <a:gd name="connsiteX8" fmla="*/ 10164 w 10184"/>
                <a:gd name="connsiteY8" fmla="*/ 5491 h 10657"/>
                <a:gd name="connsiteX9" fmla="*/ 4156 w 10184"/>
                <a:gd name="connsiteY9" fmla="*/ 4362 h 10657"/>
                <a:gd name="connsiteX10" fmla="*/ 3483 w 10184"/>
                <a:gd name="connsiteY10" fmla="*/ 4375 h 10657"/>
                <a:gd name="connsiteX11" fmla="*/ 3148 w 10184"/>
                <a:gd name="connsiteY11" fmla="*/ 4092 h 10657"/>
                <a:gd name="connsiteX12" fmla="*/ 3148 w 10184"/>
                <a:gd name="connsiteY12" fmla="*/ 1219 h 10657"/>
                <a:gd name="connsiteX13" fmla="*/ 2758 w 10184"/>
                <a:gd name="connsiteY13" fmla="*/ 819 h 10657"/>
                <a:gd name="connsiteX14" fmla="*/ 1758 w 10184"/>
                <a:gd name="connsiteY14" fmla="*/ 662 h 10657"/>
                <a:gd name="connsiteX15" fmla="*/ 49 w 10184"/>
                <a:gd name="connsiteY15" fmla="*/ 682 h 10657"/>
                <a:gd name="connsiteX0" fmla="*/ 67 w 10202"/>
                <a:gd name="connsiteY0" fmla="*/ 694 h 10732"/>
                <a:gd name="connsiteX1" fmla="*/ 279 w 10202"/>
                <a:gd name="connsiteY1" fmla="*/ 9907 h 10732"/>
                <a:gd name="connsiteX2" fmla="*/ 1887 w 10202"/>
                <a:gd name="connsiteY2" fmla="*/ 10664 h 10732"/>
                <a:gd name="connsiteX3" fmla="*/ 2805 w 10202"/>
                <a:gd name="connsiteY3" fmla="*/ 10480 h 10732"/>
                <a:gd name="connsiteX4" fmla="*/ 3205 w 10202"/>
                <a:gd name="connsiteY4" fmla="*/ 10012 h 10732"/>
                <a:gd name="connsiteX5" fmla="*/ 3182 w 10202"/>
                <a:gd name="connsiteY5" fmla="*/ 7280 h 10732"/>
                <a:gd name="connsiteX6" fmla="*/ 3516 w 10202"/>
                <a:gd name="connsiteY6" fmla="*/ 7040 h 10732"/>
                <a:gd name="connsiteX7" fmla="*/ 4232 w 10202"/>
                <a:gd name="connsiteY7" fmla="*/ 7025 h 10732"/>
                <a:gd name="connsiteX8" fmla="*/ 10182 w 10202"/>
                <a:gd name="connsiteY8" fmla="*/ 5503 h 10732"/>
                <a:gd name="connsiteX9" fmla="*/ 4174 w 10202"/>
                <a:gd name="connsiteY9" fmla="*/ 4374 h 10732"/>
                <a:gd name="connsiteX10" fmla="*/ 3501 w 10202"/>
                <a:gd name="connsiteY10" fmla="*/ 4387 h 10732"/>
                <a:gd name="connsiteX11" fmla="*/ 3166 w 10202"/>
                <a:gd name="connsiteY11" fmla="*/ 4104 h 10732"/>
                <a:gd name="connsiteX12" fmla="*/ 3166 w 10202"/>
                <a:gd name="connsiteY12" fmla="*/ 1231 h 10732"/>
                <a:gd name="connsiteX13" fmla="*/ 2776 w 10202"/>
                <a:gd name="connsiteY13" fmla="*/ 831 h 10732"/>
                <a:gd name="connsiteX14" fmla="*/ 1776 w 10202"/>
                <a:gd name="connsiteY14" fmla="*/ 674 h 10732"/>
                <a:gd name="connsiteX15" fmla="*/ 67 w 10202"/>
                <a:gd name="connsiteY15" fmla="*/ 694 h 10732"/>
                <a:gd name="connsiteX0" fmla="*/ 74 w 10209"/>
                <a:gd name="connsiteY0" fmla="*/ 707 h 10829"/>
                <a:gd name="connsiteX1" fmla="*/ 239 w 10209"/>
                <a:gd name="connsiteY1" fmla="*/ 10088 h 10829"/>
                <a:gd name="connsiteX2" fmla="*/ 1894 w 10209"/>
                <a:gd name="connsiteY2" fmla="*/ 10677 h 10829"/>
                <a:gd name="connsiteX3" fmla="*/ 2812 w 10209"/>
                <a:gd name="connsiteY3" fmla="*/ 10493 h 10829"/>
                <a:gd name="connsiteX4" fmla="*/ 3212 w 10209"/>
                <a:gd name="connsiteY4" fmla="*/ 10025 h 10829"/>
                <a:gd name="connsiteX5" fmla="*/ 3189 w 10209"/>
                <a:gd name="connsiteY5" fmla="*/ 7293 h 10829"/>
                <a:gd name="connsiteX6" fmla="*/ 3523 w 10209"/>
                <a:gd name="connsiteY6" fmla="*/ 7053 h 10829"/>
                <a:gd name="connsiteX7" fmla="*/ 4239 w 10209"/>
                <a:gd name="connsiteY7" fmla="*/ 7038 h 10829"/>
                <a:gd name="connsiteX8" fmla="*/ 10189 w 10209"/>
                <a:gd name="connsiteY8" fmla="*/ 5516 h 10829"/>
                <a:gd name="connsiteX9" fmla="*/ 4181 w 10209"/>
                <a:gd name="connsiteY9" fmla="*/ 4387 h 10829"/>
                <a:gd name="connsiteX10" fmla="*/ 3508 w 10209"/>
                <a:gd name="connsiteY10" fmla="*/ 4400 h 10829"/>
                <a:gd name="connsiteX11" fmla="*/ 3173 w 10209"/>
                <a:gd name="connsiteY11" fmla="*/ 4117 h 10829"/>
                <a:gd name="connsiteX12" fmla="*/ 3173 w 10209"/>
                <a:gd name="connsiteY12" fmla="*/ 1244 h 10829"/>
                <a:gd name="connsiteX13" fmla="*/ 2783 w 10209"/>
                <a:gd name="connsiteY13" fmla="*/ 844 h 10829"/>
                <a:gd name="connsiteX14" fmla="*/ 1783 w 10209"/>
                <a:gd name="connsiteY14" fmla="*/ 687 h 10829"/>
                <a:gd name="connsiteX15" fmla="*/ 74 w 10209"/>
                <a:gd name="connsiteY15" fmla="*/ 707 h 10829"/>
                <a:gd name="connsiteX0" fmla="*/ 71 w 10206"/>
                <a:gd name="connsiteY0" fmla="*/ 707 h 10717"/>
                <a:gd name="connsiteX1" fmla="*/ 236 w 10206"/>
                <a:gd name="connsiteY1" fmla="*/ 10088 h 10717"/>
                <a:gd name="connsiteX2" fmla="*/ 1891 w 10206"/>
                <a:gd name="connsiteY2" fmla="*/ 10677 h 10717"/>
                <a:gd name="connsiteX3" fmla="*/ 2809 w 10206"/>
                <a:gd name="connsiteY3" fmla="*/ 10493 h 10717"/>
                <a:gd name="connsiteX4" fmla="*/ 3209 w 10206"/>
                <a:gd name="connsiteY4" fmla="*/ 10025 h 10717"/>
                <a:gd name="connsiteX5" fmla="*/ 3186 w 10206"/>
                <a:gd name="connsiteY5" fmla="*/ 7293 h 10717"/>
                <a:gd name="connsiteX6" fmla="*/ 3520 w 10206"/>
                <a:gd name="connsiteY6" fmla="*/ 7053 h 10717"/>
                <a:gd name="connsiteX7" fmla="*/ 4236 w 10206"/>
                <a:gd name="connsiteY7" fmla="*/ 7038 h 10717"/>
                <a:gd name="connsiteX8" fmla="*/ 10186 w 10206"/>
                <a:gd name="connsiteY8" fmla="*/ 5516 h 10717"/>
                <a:gd name="connsiteX9" fmla="*/ 4178 w 10206"/>
                <a:gd name="connsiteY9" fmla="*/ 4387 h 10717"/>
                <a:gd name="connsiteX10" fmla="*/ 3505 w 10206"/>
                <a:gd name="connsiteY10" fmla="*/ 4400 h 10717"/>
                <a:gd name="connsiteX11" fmla="*/ 3170 w 10206"/>
                <a:gd name="connsiteY11" fmla="*/ 4117 h 10717"/>
                <a:gd name="connsiteX12" fmla="*/ 3170 w 10206"/>
                <a:gd name="connsiteY12" fmla="*/ 1244 h 10717"/>
                <a:gd name="connsiteX13" fmla="*/ 2780 w 10206"/>
                <a:gd name="connsiteY13" fmla="*/ 844 h 10717"/>
                <a:gd name="connsiteX14" fmla="*/ 1780 w 10206"/>
                <a:gd name="connsiteY14" fmla="*/ 687 h 10717"/>
                <a:gd name="connsiteX15" fmla="*/ 71 w 10206"/>
                <a:gd name="connsiteY15" fmla="*/ 707 h 10717"/>
                <a:gd name="connsiteX0" fmla="*/ 108 w 10243"/>
                <a:gd name="connsiteY0" fmla="*/ 707 h 10737"/>
                <a:gd name="connsiteX1" fmla="*/ 273 w 10243"/>
                <a:gd name="connsiteY1" fmla="*/ 10088 h 10737"/>
                <a:gd name="connsiteX2" fmla="*/ 1928 w 10243"/>
                <a:gd name="connsiteY2" fmla="*/ 10677 h 10737"/>
                <a:gd name="connsiteX3" fmla="*/ 2846 w 10243"/>
                <a:gd name="connsiteY3" fmla="*/ 10493 h 10737"/>
                <a:gd name="connsiteX4" fmla="*/ 3246 w 10243"/>
                <a:gd name="connsiteY4" fmla="*/ 10025 h 10737"/>
                <a:gd name="connsiteX5" fmla="*/ 3223 w 10243"/>
                <a:gd name="connsiteY5" fmla="*/ 7293 h 10737"/>
                <a:gd name="connsiteX6" fmla="*/ 3557 w 10243"/>
                <a:gd name="connsiteY6" fmla="*/ 7053 h 10737"/>
                <a:gd name="connsiteX7" fmla="*/ 4273 w 10243"/>
                <a:gd name="connsiteY7" fmla="*/ 7038 h 10737"/>
                <a:gd name="connsiteX8" fmla="*/ 10223 w 10243"/>
                <a:gd name="connsiteY8" fmla="*/ 5516 h 10737"/>
                <a:gd name="connsiteX9" fmla="*/ 4215 w 10243"/>
                <a:gd name="connsiteY9" fmla="*/ 4387 h 10737"/>
                <a:gd name="connsiteX10" fmla="*/ 3542 w 10243"/>
                <a:gd name="connsiteY10" fmla="*/ 4400 h 10737"/>
                <a:gd name="connsiteX11" fmla="*/ 3207 w 10243"/>
                <a:gd name="connsiteY11" fmla="*/ 4117 h 10737"/>
                <a:gd name="connsiteX12" fmla="*/ 3207 w 10243"/>
                <a:gd name="connsiteY12" fmla="*/ 1244 h 10737"/>
                <a:gd name="connsiteX13" fmla="*/ 2817 w 10243"/>
                <a:gd name="connsiteY13" fmla="*/ 844 h 10737"/>
                <a:gd name="connsiteX14" fmla="*/ 1817 w 10243"/>
                <a:gd name="connsiteY14" fmla="*/ 687 h 10737"/>
                <a:gd name="connsiteX15" fmla="*/ 108 w 10243"/>
                <a:gd name="connsiteY15" fmla="*/ 707 h 10737"/>
                <a:gd name="connsiteX0" fmla="*/ 128 w 10310"/>
                <a:gd name="connsiteY0" fmla="*/ 1245 h 10272"/>
                <a:gd name="connsiteX1" fmla="*/ 340 w 10310"/>
                <a:gd name="connsiteY1" fmla="*/ 9451 h 10272"/>
                <a:gd name="connsiteX2" fmla="*/ 1995 w 10310"/>
                <a:gd name="connsiteY2" fmla="*/ 10040 h 10272"/>
                <a:gd name="connsiteX3" fmla="*/ 2913 w 10310"/>
                <a:gd name="connsiteY3" fmla="*/ 9856 h 10272"/>
                <a:gd name="connsiteX4" fmla="*/ 3313 w 10310"/>
                <a:gd name="connsiteY4" fmla="*/ 9388 h 10272"/>
                <a:gd name="connsiteX5" fmla="*/ 3290 w 10310"/>
                <a:gd name="connsiteY5" fmla="*/ 6656 h 10272"/>
                <a:gd name="connsiteX6" fmla="*/ 3624 w 10310"/>
                <a:gd name="connsiteY6" fmla="*/ 6416 h 10272"/>
                <a:gd name="connsiteX7" fmla="*/ 4340 w 10310"/>
                <a:gd name="connsiteY7" fmla="*/ 6401 h 10272"/>
                <a:gd name="connsiteX8" fmla="*/ 10290 w 10310"/>
                <a:gd name="connsiteY8" fmla="*/ 4879 h 10272"/>
                <a:gd name="connsiteX9" fmla="*/ 4282 w 10310"/>
                <a:gd name="connsiteY9" fmla="*/ 3750 h 10272"/>
                <a:gd name="connsiteX10" fmla="*/ 3609 w 10310"/>
                <a:gd name="connsiteY10" fmla="*/ 3763 h 10272"/>
                <a:gd name="connsiteX11" fmla="*/ 3274 w 10310"/>
                <a:gd name="connsiteY11" fmla="*/ 3480 h 10272"/>
                <a:gd name="connsiteX12" fmla="*/ 3274 w 10310"/>
                <a:gd name="connsiteY12" fmla="*/ 607 h 10272"/>
                <a:gd name="connsiteX13" fmla="*/ 2884 w 10310"/>
                <a:gd name="connsiteY13" fmla="*/ 207 h 10272"/>
                <a:gd name="connsiteX14" fmla="*/ 1884 w 10310"/>
                <a:gd name="connsiteY14" fmla="*/ 50 h 10272"/>
                <a:gd name="connsiteX15" fmla="*/ 128 w 10310"/>
                <a:gd name="connsiteY15" fmla="*/ 1245 h 10272"/>
                <a:gd name="connsiteX0" fmla="*/ 47 w 10229"/>
                <a:gd name="connsiteY0" fmla="*/ 1245 h 10272"/>
                <a:gd name="connsiteX1" fmla="*/ 259 w 10229"/>
                <a:gd name="connsiteY1" fmla="*/ 9451 h 10272"/>
                <a:gd name="connsiteX2" fmla="*/ 1914 w 10229"/>
                <a:gd name="connsiteY2" fmla="*/ 10040 h 10272"/>
                <a:gd name="connsiteX3" fmla="*/ 2832 w 10229"/>
                <a:gd name="connsiteY3" fmla="*/ 9856 h 10272"/>
                <a:gd name="connsiteX4" fmla="*/ 3232 w 10229"/>
                <a:gd name="connsiteY4" fmla="*/ 9388 h 10272"/>
                <a:gd name="connsiteX5" fmla="*/ 3209 w 10229"/>
                <a:gd name="connsiteY5" fmla="*/ 6656 h 10272"/>
                <a:gd name="connsiteX6" fmla="*/ 3543 w 10229"/>
                <a:gd name="connsiteY6" fmla="*/ 6416 h 10272"/>
                <a:gd name="connsiteX7" fmla="*/ 4259 w 10229"/>
                <a:gd name="connsiteY7" fmla="*/ 6401 h 10272"/>
                <a:gd name="connsiteX8" fmla="*/ 10209 w 10229"/>
                <a:gd name="connsiteY8" fmla="*/ 4879 h 10272"/>
                <a:gd name="connsiteX9" fmla="*/ 4201 w 10229"/>
                <a:gd name="connsiteY9" fmla="*/ 3750 h 10272"/>
                <a:gd name="connsiteX10" fmla="*/ 3528 w 10229"/>
                <a:gd name="connsiteY10" fmla="*/ 3763 h 10272"/>
                <a:gd name="connsiteX11" fmla="*/ 3193 w 10229"/>
                <a:gd name="connsiteY11" fmla="*/ 3480 h 10272"/>
                <a:gd name="connsiteX12" fmla="*/ 3193 w 10229"/>
                <a:gd name="connsiteY12" fmla="*/ 607 h 10272"/>
                <a:gd name="connsiteX13" fmla="*/ 2803 w 10229"/>
                <a:gd name="connsiteY13" fmla="*/ 207 h 10272"/>
                <a:gd name="connsiteX14" fmla="*/ 1803 w 10229"/>
                <a:gd name="connsiteY14" fmla="*/ 50 h 10272"/>
                <a:gd name="connsiteX15" fmla="*/ 47 w 10229"/>
                <a:gd name="connsiteY15" fmla="*/ 1245 h 10272"/>
                <a:gd name="connsiteX0" fmla="*/ 28 w 10303"/>
                <a:gd name="connsiteY0" fmla="*/ 1382 h 10230"/>
                <a:gd name="connsiteX1" fmla="*/ 333 w 10303"/>
                <a:gd name="connsiteY1" fmla="*/ 9420 h 10230"/>
                <a:gd name="connsiteX2" fmla="*/ 1988 w 10303"/>
                <a:gd name="connsiteY2" fmla="*/ 10009 h 10230"/>
                <a:gd name="connsiteX3" fmla="*/ 2906 w 10303"/>
                <a:gd name="connsiteY3" fmla="*/ 9825 h 10230"/>
                <a:gd name="connsiteX4" fmla="*/ 3306 w 10303"/>
                <a:gd name="connsiteY4" fmla="*/ 9357 h 10230"/>
                <a:gd name="connsiteX5" fmla="*/ 3283 w 10303"/>
                <a:gd name="connsiteY5" fmla="*/ 6625 h 10230"/>
                <a:gd name="connsiteX6" fmla="*/ 3617 w 10303"/>
                <a:gd name="connsiteY6" fmla="*/ 6385 h 10230"/>
                <a:gd name="connsiteX7" fmla="*/ 4333 w 10303"/>
                <a:gd name="connsiteY7" fmla="*/ 6370 h 10230"/>
                <a:gd name="connsiteX8" fmla="*/ 10283 w 10303"/>
                <a:gd name="connsiteY8" fmla="*/ 4848 h 10230"/>
                <a:gd name="connsiteX9" fmla="*/ 4275 w 10303"/>
                <a:gd name="connsiteY9" fmla="*/ 3719 h 10230"/>
                <a:gd name="connsiteX10" fmla="*/ 3602 w 10303"/>
                <a:gd name="connsiteY10" fmla="*/ 3732 h 10230"/>
                <a:gd name="connsiteX11" fmla="*/ 3267 w 10303"/>
                <a:gd name="connsiteY11" fmla="*/ 3449 h 10230"/>
                <a:gd name="connsiteX12" fmla="*/ 3267 w 10303"/>
                <a:gd name="connsiteY12" fmla="*/ 576 h 10230"/>
                <a:gd name="connsiteX13" fmla="*/ 2877 w 10303"/>
                <a:gd name="connsiteY13" fmla="*/ 176 h 10230"/>
                <a:gd name="connsiteX14" fmla="*/ 1877 w 10303"/>
                <a:gd name="connsiteY14" fmla="*/ 19 h 10230"/>
                <a:gd name="connsiteX15" fmla="*/ 28 w 10303"/>
                <a:gd name="connsiteY15" fmla="*/ 1382 h 10230"/>
                <a:gd name="connsiteX0" fmla="*/ 16 w 10431"/>
                <a:gd name="connsiteY0" fmla="*/ 1449 h 10216"/>
                <a:gd name="connsiteX1" fmla="*/ 461 w 10431"/>
                <a:gd name="connsiteY1" fmla="*/ 9412 h 10216"/>
                <a:gd name="connsiteX2" fmla="*/ 2116 w 10431"/>
                <a:gd name="connsiteY2" fmla="*/ 10001 h 10216"/>
                <a:gd name="connsiteX3" fmla="*/ 3034 w 10431"/>
                <a:gd name="connsiteY3" fmla="*/ 9817 h 10216"/>
                <a:gd name="connsiteX4" fmla="*/ 3434 w 10431"/>
                <a:gd name="connsiteY4" fmla="*/ 9349 h 10216"/>
                <a:gd name="connsiteX5" fmla="*/ 3411 w 10431"/>
                <a:gd name="connsiteY5" fmla="*/ 6617 h 10216"/>
                <a:gd name="connsiteX6" fmla="*/ 3745 w 10431"/>
                <a:gd name="connsiteY6" fmla="*/ 6377 h 10216"/>
                <a:gd name="connsiteX7" fmla="*/ 4461 w 10431"/>
                <a:gd name="connsiteY7" fmla="*/ 6362 h 10216"/>
                <a:gd name="connsiteX8" fmla="*/ 10411 w 10431"/>
                <a:gd name="connsiteY8" fmla="*/ 4840 h 10216"/>
                <a:gd name="connsiteX9" fmla="*/ 4403 w 10431"/>
                <a:gd name="connsiteY9" fmla="*/ 3711 h 10216"/>
                <a:gd name="connsiteX10" fmla="*/ 3730 w 10431"/>
                <a:gd name="connsiteY10" fmla="*/ 3724 h 10216"/>
                <a:gd name="connsiteX11" fmla="*/ 3395 w 10431"/>
                <a:gd name="connsiteY11" fmla="*/ 3441 h 10216"/>
                <a:gd name="connsiteX12" fmla="*/ 3395 w 10431"/>
                <a:gd name="connsiteY12" fmla="*/ 568 h 10216"/>
                <a:gd name="connsiteX13" fmla="*/ 3005 w 10431"/>
                <a:gd name="connsiteY13" fmla="*/ 168 h 10216"/>
                <a:gd name="connsiteX14" fmla="*/ 2005 w 10431"/>
                <a:gd name="connsiteY14" fmla="*/ 11 h 10216"/>
                <a:gd name="connsiteX15" fmla="*/ 16 w 10431"/>
                <a:gd name="connsiteY15" fmla="*/ 1449 h 10216"/>
                <a:gd name="connsiteX0" fmla="*/ 110 w 10525"/>
                <a:gd name="connsiteY0" fmla="*/ 1446 h 10040"/>
                <a:gd name="connsiteX1" fmla="*/ 462 w 10525"/>
                <a:gd name="connsiteY1" fmla="*/ 9055 h 10040"/>
                <a:gd name="connsiteX2" fmla="*/ 2210 w 10525"/>
                <a:gd name="connsiteY2" fmla="*/ 9998 h 10040"/>
                <a:gd name="connsiteX3" fmla="*/ 3128 w 10525"/>
                <a:gd name="connsiteY3" fmla="*/ 9814 h 10040"/>
                <a:gd name="connsiteX4" fmla="*/ 3528 w 10525"/>
                <a:gd name="connsiteY4" fmla="*/ 9346 h 10040"/>
                <a:gd name="connsiteX5" fmla="*/ 3505 w 10525"/>
                <a:gd name="connsiteY5" fmla="*/ 6614 h 10040"/>
                <a:gd name="connsiteX6" fmla="*/ 3839 w 10525"/>
                <a:gd name="connsiteY6" fmla="*/ 6374 h 10040"/>
                <a:gd name="connsiteX7" fmla="*/ 4555 w 10525"/>
                <a:gd name="connsiteY7" fmla="*/ 6359 h 10040"/>
                <a:gd name="connsiteX8" fmla="*/ 10505 w 10525"/>
                <a:gd name="connsiteY8" fmla="*/ 4837 h 10040"/>
                <a:gd name="connsiteX9" fmla="*/ 4497 w 10525"/>
                <a:gd name="connsiteY9" fmla="*/ 3708 h 10040"/>
                <a:gd name="connsiteX10" fmla="*/ 3824 w 10525"/>
                <a:gd name="connsiteY10" fmla="*/ 3721 h 10040"/>
                <a:gd name="connsiteX11" fmla="*/ 3489 w 10525"/>
                <a:gd name="connsiteY11" fmla="*/ 3438 h 10040"/>
                <a:gd name="connsiteX12" fmla="*/ 3489 w 10525"/>
                <a:gd name="connsiteY12" fmla="*/ 565 h 10040"/>
                <a:gd name="connsiteX13" fmla="*/ 3099 w 10525"/>
                <a:gd name="connsiteY13" fmla="*/ 165 h 10040"/>
                <a:gd name="connsiteX14" fmla="*/ 2099 w 10525"/>
                <a:gd name="connsiteY14" fmla="*/ 8 h 10040"/>
                <a:gd name="connsiteX15" fmla="*/ 110 w 10525"/>
                <a:gd name="connsiteY15" fmla="*/ 1446 h 10040"/>
                <a:gd name="connsiteX0" fmla="*/ 79 w 10742"/>
                <a:gd name="connsiteY0" fmla="*/ 1813 h 10016"/>
                <a:gd name="connsiteX1" fmla="*/ 679 w 10742"/>
                <a:gd name="connsiteY1" fmla="*/ 9049 h 10016"/>
                <a:gd name="connsiteX2" fmla="*/ 2427 w 10742"/>
                <a:gd name="connsiteY2" fmla="*/ 9992 h 10016"/>
                <a:gd name="connsiteX3" fmla="*/ 3345 w 10742"/>
                <a:gd name="connsiteY3" fmla="*/ 9808 h 10016"/>
                <a:gd name="connsiteX4" fmla="*/ 3745 w 10742"/>
                <a:gd name="connsiteY4" fmla="*/ 9340 h 10016"/>
                <a:gd name="connsiteX5" fmla="*/ 3722 w 10742"/>
                <a:gd name="connsiteY5" fmla="*/ 6608 h 10016"/>
                <a:gd name="connsiteX6" fmla="*/ 4056 w 10742"/>
                <a:gd name="connsiteY6" fmla="*/ 6368 h 10016"/>
                <a:gd name="connsiteX7" fmla="*/ 4772 w 10742"/>
                <a:gd name="connsiteY7" fmla="*/ 6353 h 10016"/>
                <a:gd name="connsiteX8" fmla="*/ 10722 w 10742"/>
                <a:gd name="connsiteY8" fmla="*/ 4831 h 10016"/>
                <a:gd name="connsiteX9" fmla="*/ 4714 w 10742"/>
                <a:gd name="connsiteY9" fmla="*/ 3702 h 10016"/>
                <a:gd name="connsiteX10" fmla="*/ 4041 w 10742"/>
                <a:gd name="connsiteY10" fmla="*/ 3715 h 10016"/>
                <a:gd name="connsiteX11" fmla="*/ 3706 w 10742"/>
                <a:gd name="connsiteY11" fmla="*/ 3432 h 10016"/>
                <a:gd name="connsiteX12" fmla="*/ 3706 w 10742"/>
                <a:gd name="connsiteY12" fmla="*/ 559 h 10016"/>
                <a:gd name="connsiteX13" fmla="*/ 3316 w 10742"/>
                <a:gd name="connsiteY13" fmla="*/ 159 h 10016"/>
                <a:gd name="connsiteX14" fmla="*/ 2316 w 10742"/>
                <a:gd name="connsiteY14" fmla="*/ 2 h 10016"/>
                <a:gd name="connsiteX15" fmla="*/ 79 w 10742"/>
                <a:gd name="connsiteY15" fmla="*/ 1813 h 10016"/>
                <a:gd name="connsiteX0" fmla="*/ 65 w 10728"/>
                <a:gd name="connsiteY0" fmla="*/ 1700 h 9903"/>
                <a:gd name="connsiteX1" fmla="*/ 665 w 10728"/>
                <a:gd name="connsiteY1" fmla="*/ 8936 h 9903"/>
                <a:gd name="connsiteX2" fmla="*/ 2413 w 10728"/>
                <a:gd name="connsiteY2" fmla="*/ 9879 h 9903"/>
                <a:gd name="connsiteX3" fmla="*/ 3331 w 10728"/>
                <a:gd name="connsiteY3" fmla="*/ 9695 h 9903"/>
                <a:gd name="connsiteX4" fmla="*/ 3731 w 10728"/>
                <a:gd name="connsiteY4" fmla="*/ 9227 h 9903"/>
                <a:gd name="connsiteX5" fmla="*/ 3708 w 10728"/>
                <a:gd name="connsiteY5" fmla="*/ 6495 h 9903"/>
                <a:gd name="connsiteX6" fmla="*/ 4042 w 10728"/>
                <a:gd name="connsiteY6" fmla="*/ 6255 h 9903"/>
                <a:gd name="connsiteX7" fmla="*/ 4758 w 10728"/>
                <a:gd name="connsiteY7" fmla="*/ 6240 h 9903"/>
                <a:gd name="connsiteX8" fmla="*/ 10708 w 10728"/>
                <a:gd name="connsiteY8" fmla="*/ 4718 h 9903"/>
                <a:gd name="connsiteX9" fmla="*/ 4700 w 10728"/>
                <a:gd name="connsiteY9" fmla="*/ 3589 h 9903"/>
                <a:gd name="connsiteX10" fmla="*/ 4027 w 10728"/>
                <a:gd name="connsiteY10" fmla="*/ 3602 h 9903"/>
                <a:gd name="connsiteX11" fmla="*/ 3692 w 10728"/>
                <a:gd name="connsiteY11" fmla="*/ 3319 h 9903"/>
                <a:gd name="connsiteX12" fmla="*/ 3692 w 10728"/>
                <a:gd name="connsiteY12" fmla="*/ 446 h 9903"/>
                <a:gd name="connsiteX13" fmla="*/ 3302 w 10728"/>
                <a:gd name="connsiteY13" fmla="*/ 46 h 9903"/>
                <a:gd name="connsiteX14" fmla="*/ 2054 w 10728"/>
                <a:gd name="connsiteY14" fmla="*/ 13 h 9903"/>
                <a:gd name="connsiteX15" fmla="*/ 65 w 10728"/>
                <a:gd name="connsiteY15" fmla="*/ 1700 h 9903"/>
                <a:gd name="connsiteX0" fmla="*/ 52 w 9991"/>
                <a:gd name="connsiteY0" fmla="*/ 1717 h 10019"/>
                <a:gd name="connsiteX1" fmla="*/ 611 w 9991"/>
                <a:gd name="connsiteY1" fmla="*/ 9024 h 10019"/>
                <a:gd name="connsiteX2" fmla="*/ 1545 w 9991"/>
                <a:gd name="connsiteY2" fmla="*/ 10001 h 10019"/>
                <a:gd name="connsiteX3" fmla="*/ 3096 w 9991"/>
                <a:gd name="connsiteY3" fmla="*/ 9790 h 10019"/>
                <a:gd name="connsiteX4" fmla="*/ 3469 w 9991"/>
                <a:gd name="connsiteY4" fmla="*/ 9317 h 10019"/>
                <a:gd name="connsiteX5" fmla="*/ 3447 w 9991"/>
                <a:gd name="connsiteY5" fmla="*/ 6559 h 10019"/>
                <a:gd name="connsiteX6" fmla="*/ 3759 w 9991"/>
                <a:gd name="connsiteY6" fmla="*/ 6316 h 10019"/>
                <a:gd name="connsiteX7" fmla="*/ 4426 w 9991"/>
                <a:gd name="connsiteY7" fmla="*/ 6301 h 10019"/>
                <a:gd name="connsiteX8" fmla="*/ 9972 w 9991"/>
                <a:gd name="connsiteY8" fmla="*/ 4764 h 10019"/>
                <a:gd name="connsiteX9" fmla="*/ 4372 w 9991"/>
                <a:gd name="connsiteY9" fmla="*/ 3624 h 10019"/>
                <a:gd name="connsiteX10" fmla="*/ 3745 w 9991"/>
                <a:gd name="connsiteY10" fmla="*/ 3637 h 10019"/>
                <a:gd name="connsiteX11" fmla="*/ 3432 w 9991"/>
                <a:gd name="connsiteY11" fmla="*/ 3352 h 10019"/>
                <a:gd name="connsiteX12" fmla="*/ 3432 w 9991"/>
                <a:gd name="connsiteY12" fmla="*/ 450 h 10019"/>
                <a:gd name="connsiteX13" fmla="*/ 3069 w 9991"/>
                <a:gd name="connsiteY13" fmla="*/ 46 h 10019"/>
                <a:gd name="connsiteX14" fmla="*/ 1906 w 9991"/>
                <a:gd name="connsiteY14" fmla="*/ 13 h 10019"/>
                <a:gd name="connsiteX15" fmla="*/ 52 w 9991"/>
                <a:gd name="connsiteY15" fmla="*/ 1717 h 10019"/>
                <a:gd name="connsiteX0" fmla="*/ 42 w 9990"/>
                <a:gd name="connsiteY0" fmla="*/ 1714 h 9999"/>
                <a:gd name="connsiteX1" fmla="*/ 602 w 9990"/>
                <a:gd name="connsiteY1" fmla="*/ 9007 h 9999"/>
                <a:gd name="connsiteX2" fmla="*/ 449 w 9990"/>
                <a:gd name="connsiteY2" fmla="*/ 9982 h 9999"/>
                <a:gd name="connsiteX3" fmla="*/ 3089 w 9990"/>
                <a:gd name="connsiteY3" fmla="*/ 9771 h 9999"/>
                <a:gd name="connsiteX4" fmla="*/ 3462 w 9990"/>
                <a:gd name="connsiteY4" fmla="*/ 9299 h 9999"/>
                <a:gd name="connsiteX5" fmla="*/ 3440 w 9990"/>
                <a:gd name="connsiteY5" fmla="*/ 6547 h 9999"/>
                <a:gd name="connsiteX6" fmla="*/ 3752 w 9990"/>
                <a:gd name="connsiteY6" fmla="*/ 6304 h 9999"/>
                <a:gd name="connsiteX7" fmla="*/ 4420 w 9990"/>
                <a:gd name="connsiteY7" fmla="*/ 6289 h 9999"/>
                <a:gd name="connsiteX8" fmla="*/ 9971 w 9990"/>
                <a:gd name="connsiteY8" fmla="*/ 4755 h 9999"/>
                <a:gd name="connsiteX9" fmla="*/ 4366 w 9990"/>
                <a:gd name="connsiteY9" fmla="*/ 3617 h 9999"/>
                <a:gd name="connsiteX10" fmla="*/ 3738 w 9990"/>
                <a:gd name="connsiteY10" fmla="*/ 3630 h 9999"/>
                <a:gd name="connsiteX11" fmla="*/ 3425 w 9990"/>
                <a:gd name="connsiteY11" fmla="*/ 3346 h 9999"/>
                <a:gd name="connsiteX12" fmla="*/ 3425 w 9990"/>
                <a:gd name="connsiteY12" fmla="*/ 449 h 9999"/>
                <a:gd name="connsiteX13" fmla="*/ 3062 w 9990"/>
                <a:gd name="connsiteY13" fmla="*/ 46 h 9999"/>
                <a:gd name="connsiteX14" fmla="*/ 1898 w 9990"/>
                <a:gd name="connsiteY14" fmla="*/ 13 h 9999"/>
                <a:gd name="connsiteX15" fmla="*/ 42 w 9990"/>
                <a:gd name="connsiteY15" fmla="*/ 1714 h 9999"/>
                <a:gd name="connsiteX0" fmla="*/ 42 w 10000"/>
                <a:gd name="connsiteY0" fmla="*/ 1714 h 10000"/>
                <a:gd name="connsiteX1" fmla="*/ 603 w 10000"/>
                <a:gd name="connsiteY1" fmla="*/ 9008 h 10000"/>
                <a:gd name="connsiteX2" fmla="*/ 449 w 10000"/>
                <a:gd name="connsiteY2" fmla="*/ 9983 h 10000"/>
                <a:gd name="connsiteX3" fmla="*/ 2657 w 10000"/>
                <a:gd name="connsiteY3" fmla="*/ 9941 h 10000"/>
                <a:gd name="connsiteX4" fmla="*/ 3465 w 10000"/>
                <a:gd name="connsiteY4" fmla="*/ 9300 h 10000"/>
                <a:gd name="connsiteX5" fmla="*/ 3443 w 10000"/>
                <a:gd name="connsiteY5" fmla="*/ 6548 h 10000"/>
                <a:gd name="connsiteX6" fmla="*/ 3756 w 10000"/>
                <a:gd name="connsiteY6" fmla="*/ 6305 h 10000"/>
                <a:gd name="connsiteX7" fmla="*/ 4424 w 10000"/>
                <a:gd name="connsiteY7" fmla="*/ 6290 h 10000"/>
                <a:gd name="connsiteX8" fmla="*/ 9981 w 10000"/>
                <a:gd name="connsiteY8" fmla="*/ 4755 h 10000"/>
                <a:gd name="connsiteX9" fmla="*/ 4370 w 10000"/>
                <a:gd name="connsiteY9" fmla="*/ 3617 h 10000"/>
                <a:gd name="connsiteX10" fmla="*/ 3742 w 10000"/>
                <a:gd name="connsiteY10" fmla="*/ 3630 h 10000"/>
                <a:gd name="connsiteX11" fmla="*/ 3428 w 10000"/>
                <a:gd name="connsiteY11" fmla="*/ 3346 h 10000"/>
                <a:gd name="connsiteX12" fmla="*/ 3428 w 10000"/>
                <a:gd name="connsiteY12" fmla="*/ 449 h 10000"/>
                <a:gd name="connsiteX13" fmla="*/ 3065 w 10000"/>
                <a:gd name="connsiteY13" fmla="*/ 46 h 10000"/>
                <a:gd name="connsiteX14" fmla="*/ 1900 w 10000"/>
                <a:gd name="connsiteY14" fmla="*/ 13 h 10000"/>
                <a:gd name="connsiteX15" fmla="*/ 42 w 10000"/>
                <a:gd name="connsiteY15" fmla="*/ 1714 h 10000"/>
                <a:gd name="connsiteX0" fmla="*/ 42 w 10000"/>
                <a:gd name="connsiteY0" fmla="*/ 1737 h 10023"/>
                <a:gd name="connsiteX1" fmla="*/ 603 w 10000"/>
                <a:gd name="connsiteY1" fmla="*/ 9031 h 10023"/>
                <a:gd name="connsiteX2" fmla="*/ 449 w 10000"/>
                <a:gd name="connsiteY2" fmla="*/ 10006 h 10023"/>
                <a:gd name="connsiteX3" fmla="*/ 2657 w 10000"/>
                <a:gd name="connsiteY3" fmla="*/ 9964 h 10023"/>
                <a:gd name="connsiteX4" fmla="*/ 3465 w 10000"/>
                <a:gd name="connsiteY4" fmla="*/ 9323 h 10023"/>
                <a:gd name="connsiteX5" fmla="*/ 3443 w 10000"/>
                <a:gd name="connsiteY5" fmla="*/ 6571 h 10023"/>
                <a:gd name="connsiteX6" fmla="*/ 3756 w 10000"/>
                <a:gd name="connsiteY6" fmla="*/ 6328 h 10023"/>
                <a:gd name="connsiteX7" fmla="*/ 4424 w 10000"/>
                <a:gd name="connsiteY7" fmla="*/ 6313 h 10023"/>
                <a:gd name="connsiteX8" fmla="*/ 9981 w 10000"/>
                <a:gd name="connsiteY8" fmla="*/ 4778 h 10023"/>
                <a:gd name="connsiteX9" fmla="*/ 4370 w 10000"/>
                <a:gd name="connsiteY9" fmla="*/ 3640 h 10023"/>
                <a:gd name="connsiteX10" fmla="*/ 3742 w 10000"/>
                <a:gd name="connsiteY10" fmla="*/ 3653 h 10023"/>
                <a:gd name="connsiteX11" fmla="*/ 3428 w 10000"/>
                <a:gd name="connsiteY11" fmla="*/ 3369 h 10023"/>
                <a:gd name="connsiteX12" fmla="*/ 3428 w 10000"/>
                <a:gd name="connsiteY12" fmla="*/ 472 h 10023"/>
                <a:gd name="connsiteX13" fmla="*/ 2630 w 10000"/>
                <a:gd name="connsiteY13" fmla="*/ 31 h 10023"/>
                <a:gd name="connsiteX14" fmla="*/ 1900 w 10000"/>
                <a:gd name="connsiteY14" fmla="*/ 36 h 10023"/>
                <a:gd name="connsiteX15" fmla="*/ 42 w 10000"/>
                <a:gd name="connsiteY15" fmla="*/ 1737 h 10023"/>
                <a:gd name="connsiteX0" fmla="*/ 7 w 9965"/>
                <a:gd name="connsiteY0" fmla="*/ 1834 h 10120"/>
                <a:gd name="connsiteX1" fmla="*/ 568 w 9965"/>
                <a:gd name="connsiteY1" fmla="*/ 9128 h 10120"/>
                <a:gd name="connsiteX2" fmla="*/ 414 w 9965"/>
                <a:gd name="connsiteY2" fmla="*/ 10103 h 10120"/>
                <a:gd name="connsiteX3" fmla="*/ 2622 w 9965"/>
                <a:gd name="connsiteY3" fmla="*/ 10061 h 10120"/>
                <a:gd name="connsiteX4" fmla="*/ 3430 w 9965"/>
                <a:gd name="connsiteY4" fmla="*/ 9420 h 10120"/>
                <a:gd name="connsiteX5" fmla="*/ 3408 w 9965"/>
                <a:gd name="connsiteY5" fmla="*/ 6668 h 10120"/>
                <a:gd name="connsiteX6" fmla="*/ 3721 w 9965"/>
                <a:gd name="connsiteY6" fmla="*/ 6425 h 10120"/>
                <a:gd name="connsiteX7" fmla="*/ 4389 w 9965"/>
                <a:gd name="connsiteY7" fmla="*/ 6410 h 10120"/>
                <a:gd name="connsiteX8" fmla="*/ 9946 w 9965"/>
                <a:gd name="connsiteY8" fmla="*/ 4875 h 10120"/>
                <a:gd name="connsiteX9" fmla="*/ 4335 w 9965"/>
                <a:gd name="connsiteY9" fmla="*/ 3737 h 10120"/>
                <a:gd name="connsiteX10" fmla="*/ 3707 w 9965"/>
                <a:gd name="connsiteY10" fmla="*/ 3750 h 10120"/>
                <a:gd name="connsiteX11" fmla="*/ 3393 w 9965"/>
                <a:gd name="connsiteY11" fmla="*/ 3466 h 10120"/>
                <a:gd name="connsiteX12" fmla="*/ 3393 w 9965"/>
                <a:gd name="connsiteY12" fmla="*/ 569 h 10120"/>
                <a:gd name="connsiteX13" fmla="*/ 2595 w 9965"/>
                <a:gd name="connsiteY13" fmla="*/ 128 h 10120"/>
                <a:gd name="connsiteX14" fmla="*/ 995 w 9965"/>
                <a:gd name="connsiteY14" fmla="*/ 1 h 10120"/>
                <a:gd name="connsiteX15" fmla="*/ 7 w 9965"/>
                <a:gd name="connsiteY15" fmla="*/ 1834 h 10120"/>
                <a:gd name="connsiteX0" fmla="*/ 1 w 9994"/>
                <a:gd name="connsiteY0" fmla="*/ 1776 h 9964"/>
                <a:gd name="connsiteX1" fmla="*/ 564 w 9994"/>
                <a:gd name="connsiteY1" fmla="*/ 8984 h 9964"/>
                <a:gd name="connsiteX2" fmla="*/ 409 w 9994"/>
                <a:gd name="connsiteY2" fmla="*/ 9947 h 9964"/>
                <a:gd name="connsiteX3" fmla="*/ 2625 w 9994"/>
                <a:gd name="connsiteY3" fmla="*/ 9906 h 9964"/>
                <a:gd name="connsiteX4" fmla="*/ 3436 w 9994"/>
                <a:gd name="connsiteY4" fmla="*/ 9272 h 9964"/>
                <a:gd name="connsiteX5" fmla="*/ 3414 w 9994"/>
                <a:gd name="connsiteY5" fmla="*/ 6553 h 9964"/>
                <a:gd name="connsiteX6" fmla="*/ 3728 w 9994"/>
                <a:gd name="connsiteY6" fmla="*/ 6313 h 9964"/>
                <a:gd name="connsiteX7" fmla="*/ 4398 w 9994"/>
                <a:gd name="connsiteY7" fmla="*/ 6298 h 9964"/>
                <a:gd name="connsiteX8" fmla="*/ 9975 w 9994"/>
                <a:gd name="connsiteY8" fmla="*/ 4781 h 9964"/>
                <a:gd name="connsiteX9" fmla="*/ 4344 w 9994"/>
                <a:gd name="connsiteY9" fmla="*/ 3657 h 9964"/>
                <a:gd name="connsiteX10" fmla="*/ 3714 w 9994"/>
                <a:gd name="connsiteY10" fmla="*/ 3670 h 9964"/>
                <a:gd name="connsiteX11" fmla="*/ 3399 w 9994"/>
                <a:gd name="connsiteY11" fmla="*/ 3389 h 9964"/>
                <a:gd name="connsiteX12" fmla="*/ 3399 w 9994"/>
                <a:gd name="connsiteY12" fmla="*/ 526 h 9964"/>
                <a:gd name="connsiteX13" fmla="*/ 2598 w 9994"/>
                <a:gd name="connsiteY13" fmla="*/ 90 h 9964"/>
                <a:gd name="connsiteX14" fmla="*/ 686 w 9994"/>
                <a:gd name="connsiteY14" fmla="*/ 2 h 9964"/>
                <a:gd name="connsiteX15" fmla="*/ 1 w 9994"/>
                <a:gd name="connsiteY15" fmla="*/ 1776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94" h="9964" extrusionOk="0">
                  <a:moveTo>
                    <a:pt x="1" y="1776"/>
                  </a:moveTo>
                  <a:cubicBezTo>
                    <a:pt x="-19" y="3273"/>
                    <a:pt x="496" y="7622"/>
                    <a:pt x="564" y="8984"/>
                  </a:cubicBezTo>
                  <a:cubicBezTo>
                    <a:pt x="632" y="10345"/>
                    <a:pt x="323" y="9864"/>
                    <a:pt x="409" y="9947"/>
                  </a:cubicBezTo>
                  <a:cubicBezTo>
                    <a:pt x="697" y="9886"/>
                    <a:pt x="2121" y="10018"/>
                    <a:pt x="2625" y="9906"/>
                  </a:cubicBezTo>
                  <a:cubicBezTo>
                    <a:pt x="3130" y="9793"/>
                    <a:pt x="3479" y="9443"/>
                    <a:pt x="3436" y="9272"/>
                  </a:cubicBezTo>
                  <a:cubicBezTo>
                    <a:pt x="3428" y="8365"/>
                    <a:pt x="3420" y="7460"/>
                    <a:pt x="3414" y="6553"/>
                  </a:cubicBezTo>
                  <a:cubicBezTo>
                    <a:pt x="3417" y="6456"/>
                    <a:pt x="3536" y="6365"/>
                    <a:pt x="3728" y="6313"/>
                  </a:cubicBezTo>
                  <a:cubicBezTo>
                    <a:pt x="3932" y="6258"/>
                    <a:pt x="4185" y="6253"/>
                    <a:pt x="4398" y="6298"/>
                  </a:cubicBezTo>
                  <a:cubicBezTo>
                    <a:pt x="7017" y="6954"/>
                    <a:pt x="10275" y="6068"/>
                    <a:pt x="9975" y="4781"/>
                  </a:cubicBezTo>
                  <a:cubicBezTo>
                    <a:pt x="9709" y="3620"/>
                    <a:pt x="6614" y="3003"/>
                    <a:pt x="4344" y="3657"/>
                  </a:cubicBezTo>
                  <a:cubicBezTo>
                    <a:pt x="4156" y="3712"/>
                    <a:pt x="3913" y="3717"/>
                    <a:pt x="3714" y="3670"/>
                  </a:cubicBezTo>
                  <a:cubicBezTo>
                    <a:pt x="3478" y="3616"/>
                    <a:pt x="3350" y="3502"/>
                    <a:pt x="3399" y="3389"/>
                  </a:cubicBezTo>
                  <a:lnTo>
                    <a:pt x="3399" y="526"/>
                  </a:lnTo>
                  <a:cubicBezTo>
                    <a:pt x="3413" y="379"/>
                    <a:pt x="3050" y="177"/>
                    <a:pt x="2598" y="90"/>
                  </a:cubicBezTo>
                  <a:cubicBezTo>
                    <a:pt x="2146" y="3"/>
                    <a:pt x="1037" y="-3"/>
                    <a:pt x="686" y="2"/>
                  </a:cubicBezTo>
                  <a:cubicBezTo>
                    <a:pt x="239" y="-22"/>
                    <a:pt x="21" y="279"/>
                    <a:pt x="1" y="1776"/>
                  </a:cubicBezTo>
                  <a:close/>
                </a:path>
              </a:pathLst>
            </a:custGeom>
            <a:solidFill>
              <a:srgbClr val="E16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5400" tIns="25400" rIns="25400" bIns="25400" anchor="ctr"/>
            <a:lstStyle/>
            <a:p>
              <a:endParaRPr lang="ko-KR" altLang="en-US" sz="900" dirty="0"/>
            </a:p>
          </p:txBody>
        </p:sp>
      </p:grpSp>
      <p:sp>
        <p:nvSpPr>
          <p:cNvPr id="29" name="AutoShape 21">
            <a:extLst>
              <a:ext uri="{FF2B5EF4-FFF2-40B4-BE49-F238E27FC236}">
                <a16:creationId xmlns:a16="http://schemas.microsoft.com/office/drawing/2014/main" id="{EAA033DA-6954-4F59-A286-1A6A5850C73C}"/>
              </a:ext>
            </a:extLst>
          </p:cNvPr>
          <p:cNvSpPr>
            <a:spLocks/>
          </p:cNvSpPr>
          <p:nvPr/>
        </p:nvSpPr>
        <p:spPr bwMode="auto">
          <a:xfrm>
            <a:off x="267579" y="90424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" name="AutoShape 22">
            <a:extLst>
              <a:ext uri="{FF2B5EF4-FFF2-40B4-BE49-F238E27FC236}">
                <a16:creationId xmlns:a16="http://schemas.microsoft.com/office/drawing/2014/main" id="{D136FCDA-5BB5-4800-9ADB-B378B35CC8ED}"/>
              </a:ext>
            </a:extLst>
          </p:cNvPr>
          <p:cNvSpPr>
            <a:spLocks/>
          </p:cNvSpPr>
          <p:nvPr/>
        </p:nvSpPr>
        <p:spPr bwMode="auto">
          <a:xfrm>
            <a:off x="541760" y="90829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id="{708E56CA-244F-4BBC-8991-055E98357772}"/>
              </a:ext>
            </a:extLst>
          </p:cNvPr>
          <p:cNvSpPr>
            <a:spLocks/>
          </p:cNvSpPr>
          <p:nvPr/>
        </p:nvSpPr>
        <p:spPr bwMode="auto">
          <a:xfrm>
            <a:off x="347349" y="155045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4" name="Text Box 24">
            <a:extLst>
              <a:ext uri="{FF2B5EF4-FFF2-40B4-BE49-F238E27FC236}">
                <a16:creationId xmlns:a16="http://schemas.microsoft.com/office/drawing/2014/main" id="{FDD273DC-C64A-419B-B11E-E7C39F069924}"/>
              </a:ext>
            </a:extLst>
          </p:cNvPr>
          <p:cNvSpPr txBox="1">
            <a:spLocks/>
          </p:cNvSpPr>
          <p:nvPr/>
        </p:nvSpPr>
        <p:spPr bwMode="auto">
          <a:xfrm>
            <a:off x="374981" y="210749"/>
            <a:ext cx="335992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38" name="Freeform 52">
            <a:extLst>
              <a:ext uri="{FF2B5EF4-FFF2-40B4-BE49-F238E27FC236}">
                <a16:creationId xmlns:a16="http://schemas.microsoft.com/office/drawing/2014/main" id="{9A9C69DE-123C-42E9-8875-016BF35FF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798" y="2360745"/>
            <a:ext cx="4320000" cy="1284659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R" altLang="en-US" sz="1600" dirty="0"/>
          </a:p>
        </p:txBody>
      </p:sp>
      <p:sp>
        <p:nvSpPr>
          <p:cNvPr id="35" name="Rounded Rectangle 54">
            <a:extLst>
              <a:ext uri="{FF2B5EF4-FFF2-40B4-BE49-F238E27FC236}">
                <a16:creationId xmlns:a16="http://schemas.microsoft.com/office/drawing/2014/main" id="{8DF1703A-8DC5-44FF-BE9B-1488276B7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798" y="1909848"/>
            <a:ext cx="4320000" cy="487385"/>
          </a:xfrm>
          <a:prstGeom prst="roundRect">
            <a:avLst>
              <a:gd name="adj" fmla="val 459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eaLnBrk="1"/>
            <a:endParaRPr lang="en-US" altLang="ko-KR" sz="2800" dirty="0"/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952BB4C4-C37B-4B25-A8A1-0A67CA7D2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996" y="2472854"/>
            <a:ext cx="4320000" cy="888705"/>
          </a:xfrm>
          <a:prstGeom prst="rect">
            <a:avLst/>
          </a:prstGeom>
          <a:noFill/>
          <a:ln w="38100">
            <a:noFill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1. Logistic Regression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2. Regularized Logistic Regression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30CDAD57-8AB5-4232-AB4E-68253C412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627" y="1984263"/>
            <a:ext cx="4320000" cy="369332"/>
          </a:xfrm>
          <a:prstGeom prst="rect">
            <a:avLst/>
          </a:prstGeom>
          <a:noFill/>
          <a:ln w="38100">
            <a:noFill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43" name="Rounded Rectangle 54">
            <a:extLst>
              <a:ext uri="{FF2B5EF4-FFF2-40B4-BE49-F238E27FC236}">
                <a16:creationId xmlns:a16="http://schemas.microsoft.com/office/drawing/2014/main" id="{E8A88F69-69D4-4356-B396-6B31E1763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920" y="3788655"/>
            <a:ext cx="4320000" cy="487385"/>
          </a:xfrm>
          <a:prstGeom prst="roundRect">
            <a:avLst>
              <a:gd name="adj" fmla="val 459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eaLnBrk="1"/>
            <a:endParaRPr lang="en-US" altLang="ko-KR" sz="2800" dirty="0"/>
          </a:p>
        </p:txBody>
      </p:sp>
      <p:sp>
        <p:nvSpPr>
          <p:cNvPr id="44" name="Freeform 52">
            <a:extLst>
              <a:ext uri="{FF2B5EF4-FFF2-40B4-BE49-F238E27FC236}">
                <a16:creationId xmlns:a16="http://schemas.microsoft.com/office/drawing/2014/main" id="{95354C17-112D-4DE5-AE94-1FE08201F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178" y="4275132"/>
            <a:ext cx="4320000" cy="1488958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R" altLang="en-US" sz="1600" dirty="0"/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F6C07EB9-DBEE-425B-841C-7E33D9064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996" y="4318661"/>
            <a:ext cx="4320000" cy="1304203"/>
          </a:xfrm>
          <a:prstGeom prst="rect">
            <a:avLst/>
          </a:prstGeom>
          <a:noFill/>
          <a:ln w="38100">
            <a:noFill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3. Logit Boosting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4. Logistic Bagging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5. XGBOOST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3451EBEC-7E6A-4E2A-82FB-241F4C02B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627" y="3841645"/>
            <a:ext cx="4320000" cy="369332"/>
          </a:xfrm>
          <a:prstGeom prst="rect">
            <a:avLst/>
          </a:prstGeom>
          <a:noFill/>
          <a:ln w="38100">
            <a:noFill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Bagging &amp; Boosting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801326-EDF2-4E22-B73E-C3C770A80849}"/>
              </a:ext>
            </a:extLst>
          </p:cNvPr>
          <p:cNvSpPr/>
          <p:nvPr/>
        </p:nvSpPr>
        <p:spPr>
          <a:xfrm>
            <a:off x="5190718" y="4481173"/>
            <a:ext cx="215782" cy="1018800"/>
          </a:xfrm>
          <a:prstGeom prst="rect">
            <a:avLst/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1">
            <a:extLst>
              <a:ext uri="{FF2B5EF4-FFF2-40B4-BE49-F238E27FC236}">
                <a16:creationId xmlns:a16="http://schemas.microsoft.com/office/drawing/2014/main" id="{13EB53CC-0D32-4E26-80F1-AAC445F8A46D}"/>
              </a:ext>
            </a:extLst>
          </p:cNvPr>
          <p:cNvSpPr>
            <a:spLocks/>
          </p:cNvSpPr>
          <p:nvPr/>
        </p:nvSpPr>
        <p:spPr bwMode="auto">
          <a:xfrm>
            <a:off x="267579" y="90424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AutoShape 22">
            <a:extLst>
              <a:ext uri="{FF2B5EF4-FFF2-40B4-BE49-F238E27FC236}">
                <a16:creationId xmlns:a16="http://schemas.microsoft.com/office/drawing/2014/main" id="{1C5C8D18-6275-4AE0-A2D7-DFA03C7EF7F7}"/>
              </a:ext>
            </a:extLst>
          </p:cNvPr>
          <p:cNvSpPr>
            <a:spLocks/>
          </p:cNvSpPr>
          <p:nvPr/>
        </p:nvSpPr>
        <p:spPr bwMode="auto">
          <a:xfrm>
            <a:off x="541760" y="90829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Oval 23">
            <a:extLst>
              <a:ext uri="{FF2B5EF4-FFF2-40B4-BE49-F238E27FC236}">
                <a16:creationId xmlns:a16="http://schemas.microsoft.com/office/drawing/2014/main" id="{7962862F-C94B-4319-85B2-D9DDC3E549AE}"/>
              </a:ext>
            </a:extLst>
          </p:cNvPr>
          <p:cNvSpPr>
            <a:spLocks/>
          </p:cNvSpPr>
          <p:nvPr/>
        </p:nvSpPr>
        <p:spPr bwMode="auto">
          <a:xfrm>
            <a:off x="347349" y="155045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2FAE5048-6CA5-415B-8889-9AC1B309F93B}"/>
              </a:ext>
            </a:extLst>
          </p:cNvPr>
          <p:cNvSpPr txBox="1">
            <a:spLocks/>
          </p:cNvSpPr>
          <p:nvPr/>
        </p:nvSpPr>
        <p:spPr bwMode="auto">
          <a:xfrm>
            <a:off x="304749" y="186554"/>
            <a:ext cx="464099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ko-KR" altLang="ko-KR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C442E4-B2E7-4EDE-A7C1-C3E600F0FA09}"/>
              </a:ext>
            </a:extLst>
          </p:cNvPr>
          <p:cNvGrpSpPr/>
          <p:nvPr/>
        </p:nvGrpSpPr>
        <p:grpSpPr>
          <a:xfrm>
            <a:off x="510999" y="1397949"/>
            <a:ext cx="10755312" cy="4362031"/>
            <a:chOff x="564551" y="1423533"/>
            <a:chExt cx="12434248" cy="504295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05FEC0-A2C7-429C-A878-802B893279E4}"/>
                </a:ext>
              </a:extLst>
            </p:cNvPr>
            <p:cNvSpPr/>
            <p:nvPr/>
          </p:nvSpPr>
          <p:spPr>
            <a:xfrm>
              <a:off x="564551" y="1423533"/>
              <a:ext cx="12434248" cy="5042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C0DFA94-70D4-4D45-87B3-33178FE1E872}"/>
                </a:ext>
              </a:extLst>
            </p:cNvPr>
            <p:cNvGrpSpPr/>
            <p:nvPr/>
          </p:nvGrpSpPr>
          <p:grpSpPr>
            <a:xfrm>
              <a:off x="9740229" y="2569901"/>
              <a:ext cx="2807232" cy="2736390"/>
              <a:chOff x="14987909" y="1409894"/>
              <a:chExt cx="2999915" cy="3012465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8A95076-8995-4E23-97BB-4BE7E91009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91" t="14946" r="11514" b="3773"/>
              <a:stretch/>
            </p:blipFill>
            <p:spPr>
              <a:xfrm>
                <a:off x="14987909" y="1409894"/>
                <a:ext cx="2999915" cy="3012465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3483BBA-6F93-4A20-81EC-2BCCED5573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568" t="3447" b="90454"/>
              <a:stretch/>
            </p:blipFill>
            <p:spPr>
              <a:xfrm>
                <a:off x="15882946" y="2577370"/>
                <a:ext cx="1209836" cy="751544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2A6EF5-2F32-4742-9107-A3467F5E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405" y="1565917"/>
              <a:ext cx="3500282" cy="4744358"/>
            </a:xfrm>
            <a:prstGeom prst="rect">
              <a:avLst/>
            </a:prstGeom>
          </p:spPr>
        </p:pic>
      </p:grpSp>
      <p:sp>
        <p:nvSpPr>
          <p:cNvPr id="22" name="TextBox 46">
            <a:extLst>
              <a:ext uri="{FF2B5EF4-FFF2-40B4-BE49-F238E27FC236}">
                <a16:creationId xmlns:a16="http://schemas.microsoft.com/office/drawing/2014/main" id="{5EB3BFFE-0A46-45AA-BDEE-0158DA1EC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18381"/>
            <a:ext cx="12192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There are too many missing values!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D45AF66-DDD4-4BAB-9363-8FA59513D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380" y="1568538"/>
            <a:ext cx="3681254" cy="3720923"/>
          </a:xfrm>
          <a:prstGeom prst="rect">
            <a:avLst/>
          </a:prstGeom>
        </p:spPr>
      </p:pic>
      <p:sp>
        <p:nvSpPr>
          <p:cNvPr id="24" name="TextBox 46">
            <a:extLst>
              <a:ext uri="{FF2B5EF4-FFF2-40B4-BE49-F238E27FC236}">
                <a16:creationId xmlns:a16="http://schemas.microsoft.com/office/drawing/2014/main" id="{67F6EEE3-B463-4782-96DC-CB0383416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3318" y="1804754"/>
            <a:ext cx="21970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데이터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 Box 43">
            <a:extLst>
              <a:ext uri="{FF2B5EF4-FFF2-40B4-BE49-F238E27FC236}">
                <a16:creationId xmlns:a16="http://schemas.microsoft.com/office/drawing/2014/main" id="{B251920F-31C8-4B18-B44D-28ED57F2176C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773244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E6B043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Modeling</a:t>
            </a:r>
          </a:p>
          <a:p>
            <a:pPr lvl="0"/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Missing</a:t>
            </a:r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values</a:t>
            </a: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25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31" y="2393168"/>
            <a:ext cx="2494800" cy="15396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45CE35F-69F4-4688-83CD-276420E8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61" y="2394612"/>
            <a:ext cx="2494800" cy="15396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069" y="1875922"/>
            <a:ext cx="4968000" cy="306596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E66E59-E11D-452F-8AFB-1EF8D3853A5C}"/>
              </a:ext>
            </a:extLst>
          </p:cNvPr>
          <p:cNvSpPr/>
          <p:nvPr/>
        </p:nvSpPr>
        <p:spPr>
          <a:xfrm>
            <a:off x="7269494" y="5167386"/>
            <a:ext cx="3268844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XGboost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400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Replace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 NA values</a:t>
            </a:r>
            <a:r>
              <a:rPr lang="en-US" altLang="ko-KR" sz="2400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*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altLang="ko-KR" sz="2000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AUC : 0.7056</a:t>
            </a:r>
            <a:endParaRPr lang="en-US" altLang="ko-KR" sz="2400" b="1" dirty="0">
              <a:solidFill>
                <a:srgbClr val="F3B94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5C7AD5-CB09-4CF6-B87E-A1FD8249AFF4}"/>
              </a:ext>
            </a:extLst>
          </p:cNvPr>
          <p:cNvSpPr/>
          <p:nvPr/>
        </p:nvSpPr>
        <p:spPr>
          <a:xfrm>
            <a:off x="8083807" y="1229591"/>
            <a:ext cx="4023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* Integer -&gt;</a:t>
            </a:r>
            <a:r>
              <a:rPr lang="ko-KR" altLang="en-US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NA=0, </a:t>
            </a:r>
          </a:p>
          <a:p>
            <a:r>
              <a:rPr lang="en-US" altLang="ko-KR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   Character(factor) -&gt; ‘No value’</a:t>
            </a:r>
          </a:p>
        </p:txBody>
      </p:sp>
      <p:sp>
        <p:nvSpPr>
          <p:cNvPr id="24" name="Text Box 43">
            <a:extLst>
              <a:ext uri="{FF2B5EF4-FFF2-40B4-BE49-F238E27FC236}">
                <a16:creationId xmlns:a16="http://schemas.microsoft.com/office/drawing/2014/main" id="{E7BAB0DB-EA6B-4E46-A783-E87FC2FF168A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526356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>
              <a:defRPr/>
            </a:pPr>
            <a:r>
              <a:rPr lang="en-US" altLang="ko-KR" sz="2200" dirty="0">
                <a:solidFill>
                  <a:srgbClr val="E6B04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Modeling</a:t>
            </a:r>
          </a:p>
          <a:p>
            <a:pPr lvl="0"/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Missing</a:t>
            </a:r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values</a:t>
            </a:r>
            <a:endParaRPr lang="ko-KR" altLang="ko-KR" sz="20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AutoShape 21">
            <a:extLst>
              <a:ext uri="{FF2B5EF4-FFF2-40B4-BE49-F238E27FC236}">
                <a16:creationId xmlns:a16="http://schemas.microsoft.com/office/drawing/2014/main" id="{6971A764-9BE9-4EAB-A748-F8D9EA83EB66}"/>
              </a:ext>
            </a:extLst>
          </p:cNvPr>
          <p:cNvSpPr>
            <a:spLocks/>
          </p:cNvSpPr>
          <p:nvPr/>
        </p:nvSpPr>
        <p:spPr bwMode="auto">
          <a:xfrm>
            <a:off x="267579" y="90424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AutoShape 22">
            <a:extLst>
              <a:ext uri="{FF2B5EF4-FFF2-40B4-BE49-F238E27FC236}">
                <a16:creationId xmlns:a16="http://schemas.microsoft.com/office/drawing/2014/main" id="{58A11BE9-FEF4-4C1C-A2BD-C0D6805A7024}"/>
              </a:ext>
            </a:extLst>
          </p:cNvPr>
          <p:cNvSpPr>
            <a:spLocks/>
          </p:cNvSpPr>
          <p:nvPr/>
        </p:nvSpPr>
        <p:spPr bwMode="auto">
          <a:xfrm>
            <a:off x="541760" y="90829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535D6550-1ACF-4F57-A825-67B6364AB53C}"/>
              </a:ext>
            </a:extLst>
          </p:cNvPr>
          <p:cNvSpPr>
            <a:spLocks/>
          </p:cNvSpPr>
          <p:nvPr/>
        </p:nvSpPr>
        <p:spPr bwMode="auto">
          <a:xfrm>
            <a:off x="347349" y="155045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Text Box 24">
            <a:extLst>
              <a:ext uri="{FF2B5EF4-FFF2-40B4-BE49-F238E27FC236}">
                <a16:creationId xmlns:a16="http://schemas.microsoft.com/office/drawing/2014/main" id="{EFB58068-BFD5-48D7-8400-2CD8B20EC769}"/>
              </a:ext>
            </a:extLst>
          </p:cNvPr>
          <p:cNvSpPr txBox="1">
            <a:spLocks/>
          </p:cNvSpPr>
          <p:nvPr/>
        </p:nvSpPr>
        <p:spPr bwMode="auto">
          <a:xfrm>
            <a:off x="304749" y="186554"/>
            <a:ext cx="464099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ko-KR" altLang="ko-KR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184CB-E34F-4D8A-AAC7-8319792E2749}"/>
              </a:ext>
            </a:extLst>
          </p:cNvPr>
          <p:cNvSpPr txBox="1"/>
          <p:nvPr/>
        </p:nvSpPr>
        <p:spPr>
          <a:xfrm>
            <a:off x="2907025" y="4178145"/>
            <a:ext cx="30161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XGboost</a:t>
            </a:r>
          </a:p>
          <a:p>
            <a:pPr lvl="0" algn="ctr"/>
            <a:r>
              <a:rPr lang="en-US" altLang="ko-KR" sz="20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(MICE package)</a:t>
            </a:r>
          </a:p>
          <a:p>
            <a:pPr lvl="0" algn="ctr"/>
            <a:r>
              <a:rPr lang="en-US" altLang="ko-KR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AUC : 0.6965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D3B5F2-7AA0-4D43-84FA-79ACB6E9300A}"/>
              </a:ext>
            </a:extLst>
          </p:cNvPr>
          <p:cNvSpPr txBox="1"/>
          <p:nvPr/>
        </p:nvSpPr>
        <p:spPr>
          <a:xfrm>
            <a:off x="110712" y="4183634"/>
            <a:ext cx="329701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XGboost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(Remove NA values)</a:t>
            </a:r>
          </a:p>
          <a:p>
            <a:pPr algn="ctr"/>
            <a:r>
              <a:rPr lang="en-US" altLang="ko-KR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AUC : 0.6906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737C9B-D7E7-456E-BBDB-A9EEBAF51A64}"/>
              </a:ext>
            </a:extLst>
          </p:cNvPr>
          <p:cNvSpPr/>
          <p:nvPr/>
        </p:nvSpPr>
        <p:spPr>
          <a:xfrm>
            <a:off x="5889014" y="2875021"/>
            <a:ext cx="413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3B9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&lt;</a:t>
            </a:r>
            <a:endParaRPr lang="ko-KR" altLang="en-US" sz="3200" b="1" dirty="0">
              <a:solidFill>
                <a:srgbClr val="F3B94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49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3">
            <a:extLst>
              <a:ext uri="{FF2B5EF4-FFF2-40B4-BE49-F238E27FC236}">
                <a16:creationId xmlns:a16="http://schemas.microsoft.com/office/drawing/2014/main" id="{63D00BA7-B336-4580-9A29-B58317575DF3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6436479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E6B043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Modeling</a:t>
            </a:r>
          </a:p>
          <a:p>
            <a:pPr lvl="0">
              <a:defRPr/>
            </a:pP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Model Selection–Logistic Regression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856" y="1530673"/>
            <a:ext cx="5334462" cy="3292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8" y="1530673"/>
            <a:ext cx="5334462" cy="32921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BE57A96-1E40-4889-A6B3-6652B584A6D5}"/>
              </a:ext>
            </a:extLst>
          </p:cNvPr>
          <p:cNvSpPr/>
          <p:nvPr/>
        </p:nvSpPr>
        <p:spPr>
          <a:xfrm>
            <a:off x="1843800" y="5350477"/>
            <a:ext cx="34436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1. Logistic Regression</a:t>
            </a:r>
          </a:p>
          <a:p>
            <a:pPr algn="ctr"/>
            <a:r>
              <a:rPr lang="en-US" altLang="ko-KR" sz="2000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AUC : 0.6777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D67B84-C7BE-43C5-8A4A-78C6CEC083BB}"/>
              </a:ext>
            </a:extLst>
          </p:cNvPr>
          <p:cNvSpPr/>
          <p:nvPr/>
        </p:nvSpPr>
        <p:spPr>
          <a:xfrm>
            <a:off x="7275174" y="5179596"/>
            <a:ext cx="3094180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2. Regularized 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Logistic Regression</a:t>
            </a:r>
          </a:p>
          <a:p>
            <a:pPr algn="ctr"/>
            <a:r>
              <a:rPr lang="en-US" altLang="ko-KR" sz="2000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AUC : 0.6796</a:t>
            </a:r>
            <a:endParaRPr lang="en-US" altLang="ko-KR" sz="2400" b="1" dirty="0">
              <a:solidFill>
                <a:srgbClr val="F3B94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785061-4C29-4D15-A77B-5303BCD44136}"/>
              </a:ext>
            </a:extLst>
          </p:cNvPr>
          <p:cNvSpPr/>
          <p:nvPr/>
        </p:nvSpPr>
        <p:spPr>
          <a:xfrm>
            <a:off x="5892848" y="5364263"/>
            <a:ext cx="413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F3B9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&lt;</a:t>
            </a:r>
            <a:endParaRPr lang="ko-KR" altLang="en-US" sz="4800" b="1" dirty="0">
              <a:solidFill>
                <a:srgbClr val="F3B94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AutoShape 21">
            <a:extLst>
              <a:ext uri="{FF2B5EF4-FFF2-40B4-BE49-F238E27FC236}">
                <a16:creationId xmlns:a16="http://schemas.microsoft.com/office/drawing/2014/main" id="{BBE688DC-2423-4FBE-B437-B173B92C30EC}"/>
              </a:ext>
            </a:extLst>
          </p:cNvPr>
          <p:cNvSpPr>
            <a:spLocks/>
          </p:cNvSpPr>
          <p:nvPr/>
        </p:nvSpPr>
        <p:spPr bwMode="auto">
          <a:xfrm>
            <a:off x="267579" y="90424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AutoShape 22">
            <a:extLst>
              <a:ext uri="{FF2B5EF4-FFF2-40B4-BE49-F238E27FC236}">
                <a16:creationId xmlns:a16="http://schemas.microsoft.com/office/drawing/2014/main" id="{5C3B86CD-59BC-41AD-9106-F0A7E581604D}"/>
              </a:ext>
            </a:extLst>
          </p:cNvPr>
          <p:cNvSpPr>
            <a:spLocks/>
          </p:cNvSpPr>
          <p:nvPr/>
        </p:nvSpPr>
        <p:spPr bwMode="auto">
          <a:xfrm>
            <a:off x="541760" y="90829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58E7623E-5290-4B7D-8744-22D0A556F1B2}"/>
              </a:ext>
            </a:extLst>
          </p:cNvPr>
          <p:cNvSpPr>
            <a:spLocks/>
          </p:cNvSpPr>
          <p:nvPr/>
        </p:nvSpPr>
        <p:spPr bwMode="auto">
          <a:xfrm>
            <a:off x="347349" y="155045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Text Box 24">
            <a:extLst>
              <a:ext uri="{FF2B5EF4-FFF2-40B4-BE49-F238E27FC236}">
                <a16:creationId xmlns:a16="http://schemas.microsoft.com/office/drawing/2014/main" id="{6400E298-AC79-4CFD-AA16-C1D587DD08A3}"/>
              </a:ext>
            </a:extLst>
          </p:cNvPr>
          <p:cNvSpPr txBox="1">
            <a:spLocks/>
          </p:cNvSpPr>
          <p:nvPr/>
        </p:nvSpPr>
        <p:spPr bwMode="auto">
          <a:xfrm>
            <a:off x="374981" y="210749"/>
            <a:ext cx="335992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860015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83" y="1850303"/>
            <a:ext cx="4968874" cy="30665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47671" y="5274636"/>
            <a:ext cx="1901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5. XGBoost</a:t>
            </a:r>
          </a:p>
          <a:p>
            <a:pPr lvl="0" algn="ctr"/>
            <a:r>
              <a:rPr lang="en-US" altLang="ko-KR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AUC : 0.7056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84" y="2397587"/>
            <a:ext cx="2462629" cy="15197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7025" y="4178145"/>
            <a:ext cx="3016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4.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Logistic Bagging</a:t>
            </a:r>
          </a:p>
          <a:p>
            <a:pPr lvl="0" algn="ctr"/>
            <a:r>
              <a:rPr lang="en-US" altLang="ko-KR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AUC : 0.6844</a:t>
            </a:r>
            <a:endParaRPr lang="ko-KR" altLang="en-US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12" y="2397587"/>
            <a:ext cx="2494793" cy="15396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262" y="4183634"/>
            <a:ext cx="32970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3. 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Logit Boosting</a:t>
            </a:r>
          </a:p>
          <a:p>
            <a:pPr algn="ctr"/>
            <a:r>
              <a:rPr lang="en-US" altLang="ko-KR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AUC : 0.6835</a:t>
            </a:r>
          </a:p>
        </p:txBody>
      </p:sp>
      <p:sp>
        <p:nvSpPr>
          <p:cNvPr id="13" name="Text Box 43">
            <a:extLst>
              <a:ext uri="{FF2B5EF4-FFF2-40B4-BE49-F238E27FC236}">
                <a16:creationId xmlns:a16="http://schemas.microsoft.com/office/drawing/2014/main" id="{F76C8139-B430-43AD-B8AC-2261EE1BE239}"/>
              </a:ext>
            </a:extLst>
          </p:cNvPr>
          <p:cNvSpPr txBox="1">
            <a:spLocks/>
          </p:cNvSpPr>
          <p:nvPr/>
        </p:nvSpPr>
        <p:spPr bwMode="auto">
          <a:xfrm>
            <a:off x="923877" y="147952"/>
            <a:ext cx="8310434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E6B043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Modeling</a:t>
            </a:r>
          </a:p>
          <a:p>
            <a:pPr lvl="0">
              <a:defRPr/>
            </a:pP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Model Selection–Boosting</a:t>
            </a:r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&amp;</a:t>
            </a:r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Bagging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0351F4-5DA2-4700-AE8C-28D43B9F563A}"/>
              </a:ext>
            </a:extLst>
          </p:cNvPr>
          <p:cNvSpPr/>
          <p:nvPr/>
        </p:nvSpPr>
        <p:spPr>
          <a:xfrm>
            <a:off x="5889014" y="2875021"/>
            <a:ext cx="413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3B9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&lt;</a:t>
            </a:r>
            <a:endParaRPr lang="ko-KR" altLang="en-US" sz="3200" b="1" dirty="0">
              <a:solidFill>
                <a:srgbClr val="F3B94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AutoShape 21">
            <a:extLst>
              <a:ext uri="{FF2B5EF4-FFF2-40B4-BE49-F238E27FC236}">
                <a16:creationId xmlns:a16="http://schemas.microsoft.com/office/drawing/2014/main" id="{82F67142-2B1D-466A-A7D7-3071D3B0F7CC}"/>
              </a:ext>
            </a:extLst>
          </p:cNvPr>
          <p:cNvSpPr>
            <a:spLocks/>
          </p:cNvSpPr>
          <p:nvPr/>
        </p:nvSpPr>
        <p:spPr bwMode="auto">
          <a:xfrm>
            <a:off x="267579" y="90424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AutoShape 22">
            <a:extLst>
              <a:ext uri="{FF2B5EF4-FFF2-40B4-BE49-F238E27FC236}">
                <a16:creationId xmlns:a16="http://schemas.microsoft.com/office/drawing/2014/main" id="{A2D4FDD0-C50E-4C6A-A1F5-6776306C045A}"/>
              </a:ext>
            </a:extLst>
          </p:cNvPr>
          <p:cNvSpPr>
            <a:spLocks/>
          </p:cNvSpPr>
          <p:nvPr/>
        </p:nvSpPr>
        <p:spPr bwMode="auto">
          <a:xfrm>
            <a:off x="541760" y="90829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Oval 23">
            <a:extLst>
              <a:ext uri="{FF2B5EF4-FFF2-40B4-BE49-F238E27FC236}">
                <a16:creationId xmlns:a16="http://schemas.microsoft.com/office/drawing/2014/main" id="{59004E3C-D139-4C91-970B-C4F06DCEC6A8}"/>
              </a:ext>
            </a:extLst>
          </p:cNvPr>
          <p:cNvSpPr>
            <a:spLocks/>
          </p:cNvSpPr>
          <p:nvPr/>
        </p:nvSpPr>
        <p:spPr bwMode="auto">
          <a:xfrm>
            <a:off x="347349" y="155045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Text Box 24">
            <a:extLst>
              <a:ext uri="{FF2B5EF4-FFF2-40B4-BE49-F238E27FC236}">
                <a16:creationId xmlns:a16="http://schemas.microsoft.com/office/drawing/2014/main" id="{233763DB-A5CF-49A0-95B1-ECC99C4C0903}"/>
              </a:ext>
            </a:extLst>
          </p:cNvPr>
          <p:cNvSpPr txBox="1">
            <a:spLocks/>
          </p:cNvSpPr>
          <p:nvPr/>
        </p:nvSpPr>
        <p:spPr bwMode="auto">
          <a:xfrm>
            <a:off x="374981" y="210749"/>
            <a:ext cx="335992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71767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3">
            <a:extLst>
              <a:ext uri="{FF2B5EF4-FFF2-40B4-BE49-F238E27FC236}">
                <a16:creationId xmlns:a16="http://schemas.microsoft.com/office/drawing/2014/main" id="{08200CE7-B701-4AE3-93A5-AC3A59779C66}"/>
              </a:ext>
            </a:extLst>
          </p:cNvPr>
          <p:cNvSpPr txBox="1">
            <a:spLocks/>
          </p:cNvSpPr>
          <p:nvPr/>
        </p:nvSpPr>
        <p:spPr bwMode="auto">
          <a:xfrm>
            <a:off x="1524021" y="3088277"/>
            <a:ext cx="8785184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ctr">
              <a:defRPr/>
            </a:pPr>
            <a:r>
              <a:rPr lang="en-US" altLang="ko-KR" sz="4000" dirty="0">
                <a:solidFill>
                  <a:srgbClr val="E6B04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Comparison of </a:t>
            </a:r>
          </a:p>
          <a:p>
            <a:pPr lvl="0" algn="ctr">
              <a:defRPr/>
            </a:pPr>
            <a:r>
              <a:rPr lang="en-US" altLang="ko-KR" sz="4000" dirty="0">
                <a:solidFill>
                  <a:srgbClr val="E6B04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XGBoost Models</a:t>
            </a:r>
          </a:p>
        </p:txBody>
      </p:sp>
      <p:sp>
        <p:nvSpPr>
          <p:cNvPr id="7" name="AutoShape 21">
            <a:extLst>
              <a:ext uri="{FF2B5EF4-FFF2-40B4-BE49-F238E27FC236}">
                <a16:creationId xmlns:a16="http://schemas.microsoft.com/office/drawing/2014/main" id="{8D57FB33-A8A4-4E3F-9B0D-3078F323EE8B}"/>
              </a:ext>
            </a:extLst>
          </p:cNvPr>
          <p:cNvSpPr>
            <a:spLocks/>
          </p:cNvSpPr>
          <p:nvPr/>
        </p:nvSpPr>
        <p:spPr bwMode="auto">
          <a:xfrm>
            <a:off x="5664200" y="2127568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AutoShape 22">
            <a:extLst>
              <a:ext uri="{FF2B5EF4-FFF2-40B4-BE49-F238E27FC236}">
                <a16:creationId xmlns:a16="http://schemas.microsoft.com/office/drawing/2014/main" id="{E8BB5B3F-7E3A-43DB-9280-94544124B2B7}"/>
              </a:ext>
            </a:extLst>
          </p:cNvPr>
          <p:cNvSpPr>
            <a:spLocks/>
          </p:cNvSpPr>
          <p:nvPr/>
        </p:nvSpPr>
        <p:spPr bwMode="auto">
          <a:xfrm>
            <a:off x="5938381" y="2127973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9FF0DCC-335D-47CD-82E1-45C00E691C4D}"/>
              </a:ext>
            </a:extLst>
          </p:cNvPr>
          <p:cNvSpPr>
            <a:spLocks/>
          </p:cNvSpPr>
          <p:nvPr/>
        </p:nvSpPr>
        <p:spPr bwMode="auto">
          <a:xfrm>
            <a:off x="5743970" y="2192189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F0BA2D93-4844-4354-9374-C584BEDEDFAB}"/>
              </a:ext>
            </a:extLst>
          </p:cNvPr>
          <p:cNvSpPr txBox="1">
            <a:spLocks/>
          </p:cNvSpPr>
          <p:nvPr/>
        </p:nvSpPr>
        <p:spPr bwMode="auto">
          <a:xfrm>
            <a:off x="5736876" y="2223698"/>
            <a:ext cx="408639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4-1</a:t>
            </a:r>
            <a:endParaRPr lang="ko-KR" altLang="ko-KR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70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009771F-2713-412A-8ECE-AF2DBEDED949}"/>
              </a:ext>
            </a:extLst>
          </p:cNvPr>
          <p:cNvGrpSpPr/>
          <p:nvPr/>
        </p:nvGrpSpPr>
        <p:grpSpPr>
          <a:xfrm>
            <a:off x="834896" y="1906905"/>
            <a:ext cx="11087602" cy="1752600"/>
            <a:chOff x="494055" y="2377440"/>
            <a:chExt cx="11087602" cy="1752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8D1CB8C-CBB0-4614-A918-48C207453A33}"/>
                </a:ext>
              </a:extLst>
            </p:cNvPr>
            <p:cNvSpPr/>
            <p:nvPr/>
          </p:nvSpPr>
          <p:spPr>
            <a:xfrm>
              <a:off x="7981657" y="2377440"/>
              <a:ext cx="3600000" cy="175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F6ED253-87AD-4255-A300-A25DF3FE59BF}"/>
                </a:ext>
              </a:extLst>
            </p:cNvPr>
            <p:cNvSpPr/>
            <p:nvPr/>
          </p:nvSpPr>
          <p:spPr>
            <a:xfrm>
              <a:off x="4235548" y="2377440"/>
              <a:ext cx="3600000" cy="175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FA36D9D-01DF-4887-9B8F-A2725D9B1DCD}"/>
                </a:ext>
              </a:extLst>
            </p:cNvPr>
            <p:cNvSpPr/>
            <p:nvPr/>
          </p:nvSpPr>
          <p:spPr>
            <a:xfrm>
              <a:off x="495300" y="2377440"/>
              <a:ext cx="3600000" cy="175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846156-C955-4200-872B-10D9C217E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055" y="2600325"/>
              <a:ext cx="3600000" cy="119370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F92497-B148-4AF3-901E-0FB92346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0098" y="2600325"/>
              <a:ext cx="3600000" cy="119523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01E4E5-DD15-40F2-8064-F2E867DF1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" b="49648"/>
            <a:stretch/>
          </p:blipFill>
          <p:spPr>
            <a:xfrm>
              <a:off x="4239554" y="2600325"/>
              <a:ext cx="3567234" cy="130319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65AFF9-DC2E-4C30-886C-AF2452F82145}"/>
              </a:ext>
            </a:extLst>
          </p:cNvPr>
          <p:cNvGrpSpPr/>
          <p:nvPr/>
        </p:nvGrpSpPr>
        <p:grpSpPr>
          <a:xfrm>
            <a:off x="416719" y="3417986"/>
            <a:ext cx="11139721" cy="2676525"/>
            <a:chOff x="1827213" y="3114675"/>
            <a:chExt cx="20264437" cy="48689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54">
              <a:extLst>
                <a:ext uri="{FF2B5EF4-FFF2-40B4-BE49-F238E27FC236}">
                  <a16:creationId xmlns:a16="http://schemas.microsoft.com/office/drawing/2014/main" id="{4093588B-C223-49E2-8CFB-A64F2BFA2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213" y="3114675"/>
              <a:ext cx="6588124" cy="982322"/>
            </a:xfrm>
            <a:prstGeom prst="roundRect">
              <a:avLst>
                <a:gd name="adj" fmla="val 4597"/>
              </a:avLst>
            </a:prstGeom>
            <a:solidFill>
              <a:srgbClr val="E16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eaLnBrk="1"/>
              <a:endParaRPr lang="en-US" altLang="ko-KR" dirty="0"/>
            </a:p>
          </p:txBody>
        </p:sp>
        <p:sp>
          <p:nvSpPr>
            <p:cNvPr id="12" name="TextBox 46">
              <a:extLst>
                <a:ext uri="{FF2B5EF4-FFF2-40B4-BE49-F238E27FC236}">
                  <a16:creationId xmlns:a16="http://schemas.microsoft.com/office/drawing/2014/main" id="{1E4C007D-3E3B-4B08-9875-93E2C634E0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2630" y="3260299"/>
              <a:ext cx="6376496" cy="67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/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1.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대출 규제 심화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92157503-98A8-47FB-BF87-779331366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213" y="4054294"/>
              <a:ext cx="6588124" cy="3929289"/>
            </a:xfrm>
            <a:custGeom>
              <a:avLst/>
              <a:gdLst>
                <a:gd name="T0" fmla="*/ 0 w 6588000"/>
                <a:gd name="T1" fmla="*/ 0 h 3349801"/>
                <a:gd name="T2" fmla="*/ 6588125 w 6588000"/>
                <a:gd name="T3" fmla="*/ 0 h 3349801"/>
                <a:gd name="T4" fmla="*/ 6588125 w 6588000"/>
                <a:gd name="T5" fmla="*/ 3245130 h 3349801"/>
                <a:gd name="T6" fmla="*/ 6483447 w 6588000"/>
                <a:gd name="T7" fmla="*/ 3349806 h 3349801"/>
                <a:gd name="T8" fmla="*/ 104678 w 6588000"/>
                <a:gd name="T9" fmla="*/ 3349806 h 3349801"/>
                <a:gd name="T10" fmla="*/ 0 w 6588000"/>
                <a:gd name="T11" fmla="*/ 3245130 h 3349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88000" h="3349801">
                  <a:moveTo>
                    <a:pt x="0" y="0"/>
                  </a:moveTo>
                  <a:lnTo>
                    <a:pt x="6588000" y="0"/>
                  </a:lnTo>
                  <a:lnTo>
                    <a:pt x="6588000" y="3245125"/>
                  </a:lnTo>
                  <a:cubicBezTo>
                    <a:pt x="6588000" y="3302936"/>
                    <a:pt x="6541135" y="3349801"/>
                    <a:pt x="6483324" y="3349801"/>
                  </a:cubicBezTo>
                  <a:lnTo>
                    <a:pt x="104676" y="3349801"/>
                  </a:lnTo>
                  <a:cubicBezTo>
                    <a:pt x="46865" y="3349801"/>
                    <a:pt x="0" y="3302936"/>
                    <a:pt x="0" y="3245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ko-KR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00102D5-8FEC-4E48-AB1E-A94EFF294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1389" y="4291832"/>
              <a:ext cx="5889451" cy="291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marL="0" indent="0">
                <a:buClr>
                  <a:schemeClr val="tx2"/>
                </a:buClr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총체적 상환 능력 비율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(DSR)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도입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indent="0">
                <a:buClr>
                  <a:schemeClr val="tx2"/>
                </a:buClr>
              </a:pPr>
              <a:r>
                <a:rPr lang="en-US" altLang="ko-KR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: </a:t>
              </a:r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소득 대비 대출의 원금과 </a:t>
              </a:r>
              <a:endPara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indent="0">
                <a:buClr>
                  <a:schemeClr val="tx2"/>
                </a:buClr>
              </a:pPr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이자 상환액의 비율</a:t>
              </a:r>
              <a:endPara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indent="0">
                <a:buClr>
                  <a:schemeClr val="tx2"/>
                </a:buClr>
              </a:pPr>
              <a:endPara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indent="0">
                <a:buClr>
                  <a:schemeClr val="tx2"/>
                </a:buClr>
              </a:pPr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너무 엄격하게 설정할 경우 </a:t>
              </a:r>
              <a:endPara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indent="0">
                <a:buClr>
                  <a:schemeClr val="tx2"/>
                </a:buClr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영세 저소득층이 대출 거절 등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indent="0">
                <a:buClr>
                  <a:schemeClr val="tx2"/>
                </a:buClr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피해 볼 가능성 존재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Rounded Rectangle 54">
              <a:extLst>
                <a:ext uri="{FF2B5EF4-FFF2-40B4-BE49-F238E27FC236}">
                  <a16:creationId xmlns:a16="http://schemas.microsoft.com/office/drawing/2014/main" id="{484F8DDF-B08B-4999-A375-358EBFC95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2988" y="3114675"/>
              <a:ext cx="6588124" cy="982322"/>
            </a:xfrm>
            <a:prstGeom prst="roundRect">
              <a:avLst>
                <a:gd name="adj" fmla="val 4597"/>
              </a:avLst>
            </a:prstGeom>
            <a:solidFill>
              <a:srgbClr val="F4B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eaLnBrk="1"/>
              <a:endParaRPr lang="en-US" altLang="ko-KR" dirty="0"/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62DECB5C-3386-4DAE-ADD2-5B12DCD35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2988" y="4054294"/>
              <a:ext cx="6588124" cy="3929289"/>
            </a:xfrm>
            <a:custGeom>
              <a:avLst/>
              <a:gdLst>
                <a:gd name="T0" fmla="*/ 0 w 6588000"/>
                <a:gd name="T1" fmla="*/ 0 h 3349801"/>
                <a:gd name="T2" fmla="*/ 6588125 w 6588000"/>
                <a:gd name="T3" fmla="*/ 0 h 3349801"/>
                <a:gd name="T4" fmla="*/ 6588125 w 6588000"/>
                <a:gd name="T5" fmla="*/ 3245130 h 3349801"/>
                <a:gd name="T6" fmla="*/ 6483447 w 6588000"/>
                <a:gd name="T7" fmla="*/ 3349806 h 3349801"/>
                <a:gd name="T8" fmla="*/ 104678 w 6588000"/>
                <a:gd name="T9" fmla="*/ 3349806 h 3349801"/>
                <a:gd name="T10" fmla="*/ 0 w 6588000"/>
                <a:gd name="T11" fmla="*/ 3245130 h 3349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88000" h="3349801">
                  <a:moveTo>
                    <a:pt x="0" y="0"/>
                  </a:moveTo>
                  <a:lnTo>
                    <a:pt x="6588000" y="0"/>
                  </a:lnTo>
                  <a:lnTo>
                    <a:pt x="6588000" y="3245125"/>
                  </a:lnTo>
                  <a:cubicBezTo>
                    <a:pt x="6588000" y="3302936"/>
                    <a:pt x="6541135" y="3349801"/>
                    <a:pt x="6483324" y="3349801"/>
                  </a:cubicBezTo>
                  <a:lnTo>
                    <a:pt x="104676" y="3349801"/>
                  </a:lnTo>
                  <a:cubicBezTo>
                    <a:pt x="46865" y="3349801"/>
                    <a:pt x="0" y="3302936"/>
                    <a:pt x="0" y="3245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ko-KR" altLang="en-US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4D4CC10E-85EC-4A58-90E8-29D999475A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7164" y="4291832"/>
              <a:ext cx="5889451" cy="251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marL="0" indent="0">
                <a:buClr>
                  <a:schemeClr val="tx2"/>
                </a:buClr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최고금리 인하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indent="0">
                <a:buClr>
                  <a:schemeClr val="tx2"/>
                </a:buClr>
              </a:pPr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→</a:t>
              </a:r>
              <a:r>
                <a:rPr lang="en-US" altLang="ko-KR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</a:t>
              </a:r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대부 업계 수익성 악화</a:t>
              </a:r>
              <a:endPara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indent="0">
                <a:buClr>
                  <a:schemeClr val="tx2"/>
                </a:buClr>
              </a:pPr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→</a:t>
              </a:r>
              <a:r>
                <a:rPr lang="en-US" altLang="ko-KR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심사 수준 강화</a:t>
              </a:r>
              <a:r>
                <a:rPr lang="en-US" altLang="ko-KR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,</a:t>
              </a:r>
            </a:p>
            <a:p>
              <a:pPr marL="0" indent="0">
                <a:buClr>
                  <a:schemeClr val="tx2"/>
                </a:buClr>
              </a:pPr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     신규대출 감소</a:t>
              </a:r>
              <a:endPara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indent="0">
                <a:buClr>
                  <a:schemeClr val="tx2"/>
                </a:buClr>
              </a:pPr>
              <a:endPara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indent="0">
                <a:buClr>
                  <a:schemeClr val="tx2"/>
                </a:buClr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저신용자 대출 절벽 현실화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8" name="Rounded Rectangle 54">
              <a:extLst>
                <a:ext uri="{FF2B5EF4-FFF2-40B4-BE49-F238E27FC236}">
                  <a16:creationId xmlns:a16="http://schemas.microsoft.com/office/drawing/2014/main" id="{84D21DDF-FEDD-4B4F-B4A7-C1AD167D3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5114" y="3114675"/>
              <a:ext cx="6586536" cy="982322"/>
            </a:xfrm>
            <a:prstGeom prst="roundRect">
              <a:avLst>
                <a:gd name="adj" fmla="val 4597"/>
              </a:avLst>
            </a:prstGeom>
            <a:solidFill>
              <a:srgbClr val="F5D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eaLnBrk="1"/>
              <a:endParaRPr lang="en-US" altLang="ko-KR" dirty="0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C71D72C7-EEE1-4D63-9C63-0554DBA1C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5114" y="4054294"/>
              <a:ext cx="6586536" cy="3929289"/>
            </a:xfrm>
            <a:custGeom>
              <a:avLst/>
              <a:gdLst>
                <a:gd name="T0" fmla="*/ 0 w 6588000"/>
                <a:gd name="T1" fmla="*/ 0 h 3349801"/>
                <a:gd name="T2" fmla="*/ 6586537 w 6588000"/>
                <a:gd name="T3" fmla="*/ 0 h 3349801"/>
                <a:gd name="T4" fmla="*/ 6586537 w 6588000"/>
                <a:gd name="T5" fmla="*/ 3245130 h 3349801"/>
                <a:gd name="T6" fmla="*/ 6481884 w 6588000"/>
                <a:gd name="T7" fmla="*/ 3349806 h 3349801"/>
                <a:gd name="T8" fmla="*/ 104653 w 6588000"/>
                <a:gd name="T9" fmla="*/ 3349806 h 3349801"/>
                <a:gd name="T10" fmla="*/ 0 w 6588000"/>
                <a:gd name="T11" fmla="*/ 3245130 h 3349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88000" h="3349801">
                  <a:moveTo>
                    <a:pt x="0" y="0"/>
                  </a:moveTo>
                  <a:lnTo>
                    <a:pt x="6588000" y="0"/>
                  </a:lnTo>
                  <a:lnTo>
                    <a:pt x="6588000" y="3245125"/>
                  </a:lnTo>
                  <a:cubicBezTo>
                    <a:pt x="6588000" y="3302936"/>
                    <a:pt x="6541135" y="3349801"/>
                    <a:pt x="6483324" y="3349801"/>
                  </a:cubicBezTo>
                  <a:lnTo>
                    <a:pt x="104676" y="3349801"/>
                  </a:lnTo>
                  <a:cubicBezTo>
                    <a:pt x="46865" y="3349801"/>
                    <a:pt x="0" y="3302936"/>
                    <a:pt x="0" y="3245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ko-KR" altLang="en-US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680C42EB-FA6B-48C1-BFF4-B6D4D5418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79198" y="4291832"/>
              <a:ext cx="5888031" cy="291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marL="0" indent="0">
                <a:buClr>
                  <a:schemeClr val="tx2"/>
                </a:buClr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개인 사업자 대출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119</a:t>
              </a:r>
            </a:p>
            <a:p>
              <a:pPr marL="0" indent="0">
                <a:buClr>
                  <a:schemeClr val="tx2"/>
                </a:buClr>
              </a:pPr>
              <a:r>
                <a:rPr lang="en-US" altLang="ko-KR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: </a:t>
              </a:r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채무상환에 어려움을 겪는 개인사업자를 위해 은행이 만기연장이나 이자감면 등을 지원하는 제도</a:t>
              </a:r>
              <a:endPara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indent="0">
                <a:buClr>
                  <a:schemeClr val="tx2"/>
                </a:buClr>
              </a:pPr>
              <a:endPara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indent="0">
                <a:buClr>
                  <a:schemeClr val="tx2"/>
                </a:buClr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개인사업자대출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119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2018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상반기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indent="0">
                <a:buClr>
                  <a:schemeClr val="tx2"/>
                </a:buClr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이용 건수 및 대출액 급상승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46">
              <a:extLst>
                <a:ext uri="{FF2B5EF4-FFF2-40B4-BE49-F238E27FC236}">
                  <a16:creationId xmlns:a16="http://schemas.microsoft.com/office/drawing/2014/main" id="{30C81DA0-9211-42CC-B87D-43977B24F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7119" y="3260299"/>
              <a:ext cx="6376496" cy="67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/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2.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사채 시장 내몰림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22" name="TextBox 46">
              <a:extLst>
                <a:ext uri="{FF2B5EF4-FFF2-40B4-BE49-F238E27FC236}">
                  <a16:creationId xmlns:a16="http://schemas.microsoft.com/office/drawing/2014/main" id="{A91C465A-C7D6-485B-811C-EEA284F45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07949" y="3260299"/>
              <a:ext cx="6376496" cy="67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/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3.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최저임금 인상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140F5B-D346-4A9F-B0D9-00E19B890529}"/>
              </a:ext>
            </a:extLst>
          </p:cNvPr>
          <p:cNvSpPr/>
          <p:nvPr/>
        </p:nvSpPr>
        <p:spPr>
          <a:xfrm>
            <a:off x="1737360" y="5833795"/>
            <a:ext cx="2331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https://goo.gl/oQuurK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DDD00E-F91C-4770-87CB-A10D4784B31D}"/>
              </a:ext>
            </a:extLst>
          </p:cNvPr>
          <p:cNvSpPr/>
          <p:nvPr/>
        </p:nvSpPr>
        <p:spPr>
          <a:xfrm>
            <a:off x="5486400" y="5833795"/>
            <a:ext cx="2331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https://goo.gl/w4BjNT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38B93F-FE4F-4045-A002-A386DC03EB80}"/>
              </a:ext>
            </a:extLst>
          </p:cNvPr>
          <p:cNvSpPr/>
          <p:nvPr/>
        </p:nvSpPr>
        <p:spPr>
          <a:xfrm>
            <a:off x="9189720" y="5833795"/>
            <a:ext cx="2331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https://goo.gl/wjwbTm</a:t>
            </a:r>
          </a:p>
          <a:p>
            <a:pPr algn="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909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43">
            <a:extLst>
              <a:ext uri="{FF2B5EF4-FFF2-40B4-BE49-F238E27FC236}">
                <a16:creationId xmlns:a16="http://schemas.microsoft.com/office/drawing/2014/main" id="{9DB7184E-ACBD-4652-961D-7C0D3F2A81B9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526356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>
              <a:defRPr/>
            </a:pPr>
            <a:r>
              <a:rPr lang="en-US" altLang="ko-KR" sz="2200" dirty="0">
                <a:solidFill>
                  <a:srgbClr val="E6B04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Comparison of XGBoost Models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EXT_SOURCE values</a:t>
            </a: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AutoShape 21">
            <a:extLst>
              <a:ext uri="{FF2B5EF4-FFF2-40B4-BE49-F238E27FC236}">
                <a16:creationId xmlns:a16="http://schemas.microsoft.com/office/drawing/2014/main" id="{13EB53CC-0D32-4E26-80F1-AAC445F8A46D}"/>
              </a:ext>
            </a:extLst>
          </p:cNvPr>
          <p:cNvSpPr>
            <a:spLocks/>
          </p:cNvSpPr>
          <p:nvPr/>
        </p:nvSpPr>
        <p:spPr bwMode="auto">
          <a:xfrm>
            <a:off x="267579" y="90424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AutoShape 22">
            <a:extLst>
              <a:ext uri="{FF2B5EF4-FFF2-40B4-BE49-F238E27FC236}">
                <a16:creationId xmlns:a16="http://schemas.microsoft.com/office/drawing/2014/main" id="{1C5C8D18-6275-4AE0-A2D7-DFA03C7EF7F7}"/>
              </a:ext>
            </a:extLst>
          </p:cNvPr>
          <p:cNvSpPr>
            <a:spLocks/>
          </p:cNvSpPr>
          <p:nvPr/>
        </p:nvSpPr>
        <p:spPr bwMode="auto">
          <a:xfrm>
            <a:off x="541760" y="90829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Oval 23">
            <a:extLst>
              <a:ext uri="{FF2B5EF4-FFF2-40B4-BE49-F238E27FC236}">
                <a16:creationId xmlns:a16="http://schemas.microsoft.com/office/drawing/2014/main" id="{7962862F-C94B-4319-85B2-D9DDC3E549AE}"/>
              </a:ext>
            </a:extLst>
          </p:cNvPr>
          <p:cNvSpPr>
            <a:spLocks/>
          </p:cNvSpPr>
          <p:nvPr/>
        </p:nvSpPr>
        <p:spPr bwMode="auto">
          <a:xfrm>
            <a:off x="347349" y="155045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Text Box 24">
            <a:extLst>
              <a:ext uri="{FF2B5EF4-FFF2-40B4-BE49-F238E27FC236}">
                <a16:creationId xmlns:a16="http://schemas.microsoft.com/office/drawing/2014/main" id="{2FAE5048-6CA5-415B-8889-9AC1B309F93B}"/>
              </a:ext>
            </a:extLst>
          </p:cNvPr>
          <p:cNvSpPr txBox="1">
            <a:spLocks/>
          </p:cNvSpPr>
          <p:nvPr/>
        </p:nvSpPr>
        <p:spPr bwMode="auto">
          <a:xfrm>
            <a:off x="304749" y="186554"/>
            <a:ext cx="464099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4-1</a:t>
            </a:r>
            <a:endParaRPr lang="ko-KR" altLang="ko-KR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103FEE1-65E8-45EE-8FC7-CA9F16C3A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985867"/>
              </p:ext>
            </p:extLst>
          </p:nvPr>
        </p:nvGraphicFramePr>
        <p:xfrm>
          <a:off x="2426653" y="1870712"/>
          <a:ext cx="6979920" cy="165773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23300634"/>
                    </a:ext>
                  </a:extLst>
                </a:gridCol>
                <a:gridCol w="5196840">
                  <a:extLst>
                    <a:ext uri="{9D8B030D-6E8A-4147-A177-3AD203B41FA5}">
                      <a16:colId xmlns:a16="http://schemas.microsoft.com/office/drawing/2014/main" val="4105730790"/>
                    </a:ext>
                  </a:extLst>
                </a:gridCol>
              </a:tblGrid>
              <a:tr h="552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EXT_SOURCE_1</a:t>
                      </a: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Normalized score from external data source</a:t>
                      </a: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264896029"/>
                  </a:ext>
                </a:extLst>
              </a:tr>
              <a:tr h="552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EXT_SOURCE_2</a:t>
                      </a: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Normalized score from external data source</a:t>
                      </a: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3009228711"/>
                  </a:ext>
                </a:extLst>
              </a:tr>
              <a:tr h="552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EXT_SOURCE_3</a:t>
                      </a:r>
                    </a:p>
                  </a:txBody>
                  <a:tcPr marL="3938" marR="3938" marT="3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Normalized score from external data source</a:t>
                      </a:r>
                    </a:p>
                  </a:txBody>
                  <a:tcPr marL="3938" marR="3938" marT="3938" marB="0" anchor="ctr"/>
                </a:tc>
                <a:extLst>
                  <a:ext uri="{0D108BD9-81ED-4DB2-BD59-A6C34878D82A}">
                    <a16:rowId xmlns:a16="http://schemas.microsoft.com/office/drawing/2014/main" val="3940670808"/>
                  </a:ext>
                </a:extLst>
              </a:tr>
            </a:tbl>
          </a:graphicData>
        </a:graphic>
      </p:graphicFrame>
      <p:sp>
        <p:nvSpPr>
          <p:cNvPr id="10" name="TextBox 46">
            <a:extLst>
              <a:ext uri="{FF2B5EF4-FFF2-40B4-BE49-F238E27FC236}">
                <a16:creationId xmlns:a16="http://schemas.microsoft.com/office/drawing/2014/main" id="{D6289950-BC87-44AC-BFE0-D3EC3602B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653" y="1528040"/>
            <a:ext cx="4870090" cy="34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Value Description says….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F8FAED-3EB3-49CD-AD4A-49B1D367A7F2}"/>
              </a:ext>
            </a:extLst>
          </p:cNvPr>
          <p:cNvSpPr/>
          <p:nvPr/>
        </p:nvSpPr>
        <p:spPr>
          <a:xfrm>
            <a:off x="2426654" y="3716461"/>
            <a:ext cx="6979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EXT_SOURCE values(1~3)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: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고객 정보가 아닌 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Home credit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 자체 정규화 된 </a:t>
            </a:r>
            <a:r>
              <a:rPr lang="ko-KR" altLang="en-US" sz="2000" b="1" dirty="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신용 데이터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로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데이터를 구성하는 정보에 대한 설명이 전혀 없지만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예측력을 향상시키는데 </a:t>
            </a:r>
            <a:r>
              <a:rPr lang="ko-KR" altLang="en-US" sz="2000" b="1" dirty="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매우 도움이 되는 변수</a:t>
            </a:r>
            <a:endParaRPr lang="en-US" altLang="ko-KR" sz="2000" b="1" dirty="0">
              <a:highlight>
                <a:srgbClr val="FFFF00"/>
              </a:highlight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실제 고객 평가 시 사용되는 지표일 가능성</a:t>
            </a:r>
            <a:endParaRPr lang="en-US" altLang="ko-KR" sz="2000" b="1" dirty="0">
              <a:solidFill>
                <a:srgbClr val="F3B94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34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4E427E0-4D25-468F-BB0C-A24723BCAF3F}"/>
              </a:ext>
            </a:extLst>
          </p:cNvPr>
          <p:cNvGrpSpPr/>
          <p:nvPr/>
        </p:nvGrpSpPr>
        <p:grpSpPr>
          <a:xfrm>
            <a:off x="10904579" y="58868"/>
            <a:ext cx="1216567" cy="983533"/>
            <a:chOff x="10904579" y="58868"/>
            <a:chExt cx="1216567" cy="9835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98F223-50B4-4046-A96D-FBFCD5259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4839" b="54731" l="87468" r="98517"/>
                      </a14:imgEffect>
                    </a14:imgLayer>
                  </a14:imgProps>
                </a:ext>
              </a:extLst>
            </a:blip>
            <a:srcRect l="86087" t="43603" r="102" b="44033"/>
            <a:stretch/>
          </p:blipFill>
          <p:spPr>
            <a:xfrm>
              <a:off x="10904579" y="58868"/>
              <a:ext cx="1111168" cy="983533"/>
            </a:xfrm>
            <a:prstGeom prst="rect">
              <a:avLst/>
            </a:prstGeom>
          </p:spPr>
        </p:pic>
        <p:sp>
          <p:nvSpPr>
            <p:cNvPr id="4" name="TextBox 46">
              <a:extLst>
                <a:ext uri="{FF2B5EF4-FFF2-40B4-BE49-F238E27FC236}">
                  <a16:creationId xmlns:a16="http://schemas.microsoft.com/office/drawing/2014/main" id="{821C6919-47BB-4E29-A09D-D28C40679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04579" y="58868"/>
              <a:ext cx="11111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TARGET</a:t>
              </a:r>
            </a:p>
          </p:txBody>
        </p:sp>
        <p:sp>
          <p:nvSpPr>
            <p:cNvPr id="5" name="TextBox 46">
              <a:extLst>
                <a:ext uri="{FF2B5EF4-FFF2-40B4-BE49-F238E27FC236}">
                  <a16:creationId xmlns:a16="http://schemas.microsoft.com/office/drawing/2014/main" id="{16FEABFF-AF7A-42D4-B1C0-9DBFB5299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9978" y="363274"/>
              <a:ext cx="111116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7BEEE7F-C916-4C2B-92EF-6D8A3D7BD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" y="1459114"/>
            <a:ext cx="3979918" cy="3979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20702D-3867-4E8E-8C34-534B882D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54" y="1459114"/>
            <a:ext cx="3979918" cy="39799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F22FEF-A549-4BFC-AE01-55973002E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233" y="1459114"/>
            <a:ext cx="3979918" cy="3979918"/>
          </a:xfrm>
          <a:prstGeom prst="rect">
            <a:avLst/>
          </a:prstGeom>
        </p:spPr>
      </p:pic>
      <p:sp>
        <p:nvSpPr>
          <p:cNvPr id="10" name="Text Box 43">
            <a:extLst>
              <a:ext uri="{FF2B5EF4-FFF2-40B4-BE49-F238E27FC236}">
                <a16:creationId xmlns:a16="http://schemas.microsoft.com/office/drawing/2014/main" id="{17D5A049-F57F-4E88-9FAF-F10B46E81B3E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526356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>
              <a:defRPr/>
            </a:pPr>
            <a:r>
              <a:rPr lang="en-US" altLang="ko-KR" sz="2200" dirty="0">
                <a:solidFill>
                  <a:srgbClr val="E6B04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Comparison of XGBoost Models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EXT_SOURCE values–Target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별 분포</a:t>
            </a: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AutoShape 21">
            <a:extLst>
              <a:ext uri="{FF2B5EF4-FFF2-40B4-BE49-F238E27FC236}">
                <a16:creationId xmlns:a16="http://schemas.microsoft.com/office/drawing/2014/main" id="{BE11B6BA-EACC-4AEF-8C2E-54DEB09E959F}"/>
              </a:ext>
            </a:extLst>
          </p:cNvPr>
          <p:cNvSpPr>
            <a:spLocks/>
          </p:cNvSpPr>
          <p:nvPr/>
        </p:nvSpPr>
        <p:spPr bwMode="auto">
          <a:xfrm>
            <a:off x="267579" y="90424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AutoShape 22">
            <a:extLst>
              <a:ext uri="{FF2B5EF4-FFF2-40B4-BE49-F238E27FC236}">
                <a16:creationId xmlns:a16="http://schemas.microsoft.com/office/drawing/2014/main" id="{31E98D2A-F81F-4148-9414-4E5D14165EEC}"/>
              </a:ext>
            </a:extLst>
          </p:cNvPr>
          <p:cNvSpPr>
            <a:spLocks/>
          </p:cNvSpPr>
          <p:nvPr/>
        </p:nvSpPr>
        <p:spPr bwMode="auto">
          <a:xfrm>
            <a:off x="541760" y="90829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23">
            <a:extLst>
              <a:ext uri="{FF2B5EF4-FFF2-40B4-BE49-F238E27FC236}">
                <a16:creationId xmlns:a16="http://schemas.microsoft.com/office/drawing/2014/main" id="{2FBCEA01-05F2-4E09-852A-E11BDCC77F6C}"/>
              </a:ext>
            </a:extLst>
          </p:cNvPr>
          <p:cNvSpPr>
            <a:spLocks/>
          </p:cNvSpPr>
          <p:nvPr/>
        </p:nvSpPr>
        <p:spPr bwMode="auto">
          <a:xfrm>
            <a:off x="347349" y="155045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 Box 24">
            <a:extLst>
              <a:ext uri="{FF2B5EF4-FFF2-40B4-BE49-F238E27FC236}">
                <a16:creationId xmlns:a16="http://schemas.microsoft.com/office/drawing/2014/main" id="{07D37CE4-99F6-46CB-95FF-CFE0E83435B3}"/>
              </a:ext>
            </a:extLst>
          </p:cNvPr>
          <p:cNvSpPr txBox="1">
            <a:spLocks/>
          </p:cNvSpPr>
          <p:nvPr/>
        </p:nvSpPr>
        <p:spPr bwMode="auto">
          <a:xfrm>
            <a:off x="304749" y="186554"/>
            <a:ext cx="464099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4-1</a:t>
            </a:r>
            <a:endParaRPr lang="ko-KR" altLang="ko-KR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DB41BE-20D7-43FE-8770-06BBEC1211BB}"/>
              </a:ext>
            </a:extLst>
          </p:cNvPr>
          <p:cNvSpPr/>
          <p:nvPr/>
        </p:nvSpPr>
        <p:spPr>
          <a:xfrm>
            <a:off x="4302983" y="5742683"/>
            <a:ext cx="4234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We sure they know something …</a:t>
            </a:r>
            <a:endParaRPr lang="en-US" altLang="ko-KR" sz="2000" b="1" dirty="0">
              <a:solidFill>
                <a:srgbClr val="F3B94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81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161B3F-E681-40FD-A02F-5F39C7F7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703" y="1597554"/>
            <a:ext cx="5335200" cy="32925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A4FE0CC-125C-4D02-90FA-C713B86F9416}"/>
              </a:ext>
            </a:extLst>
          </p:cNvPr>
          <p:cNvSpPr/>
          <p:nvPr/>
        </p:nvSpPr>
        <p:spPr>
          <a:xfrm>
            <a:off x="891781" y="5167386"/>
            <a:ext cx="461716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XGBoost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(Exclude EXT_SOURCE values)</a:t>
            </a:r>
          </a:p>
          <a:p>
            <a:pPr algn="ctr"/>
            <a:r>
              <a:rPr lang="en-US" altLang="ko-KR" sz="2000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AUC : 0.7056</a:t>
            </a:r>
            <a:endParaRPr lang="en-US" altLang="ko-KR" sz="2400" b="1" dirty="0">
              <a:solidFill>
                <a:srgbClr val="F3B94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DDEDA5-407F-489F-A2C2-A7DC67B7A277}"/>
              </a:ext>
            </a:extLst>
          </p:cNvPr>
          <p:cNvSpPr/>
          <p:nvPr/>
        </p:nvSpPr>
        <p:spPr>
          <a:xfrm>
            <a:off x="6628295" y="5167386"/>
            <a:ext cx="455124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XGBoost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400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Include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 EXT_SOURCE values)</a:t>
            </a:r>
          </a:p>
          <a:p>
            <a:pPr algn="ctr"/>
            <a:r>
              <a:rPr lang="en-US" altLang="ko-KR" sz="2000" b="1" dirty="0">
                <a:solidFill>
                  <a:srgbClr val="F3B94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AUC : 0.7639</a:t>
            </a:r>
            <a:endParaRPr lang="en-US" altLang="ko-KR" sz="2400" b="1" dirty="0">
              <a:solidFill>
                <a:srgbClr val="F3B94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 Box 43">
            <a:extLst>
              <a:ext uri="{FF2B5EF4-FFF2-40B4-BE49-F238E27FC236}">
                <a16:creationId xmlns:a16="http://schemas.microsoft.com/office/drawing/2014/main" id="{9F8DCD15-7EB0-4B51-904E-9DD3EDD99815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526356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>
              <a:defRPr/>
            </a:pPr>
            <a:r>
              <a:rPr lang="en-US" altLang="ko-KR" sz="2200" dirty="0">
                <a:solidFill>
                  <a:srgbClr val="E6B04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Comparison of XGBoost Models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EXT_SOURCE values</a:t>
            </a:r>
            <a:endParaRPr lang="ko-KR" altLang="ko-KR" sz="20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AutoShape 21">
            <a:extLst>
              <a:ext uri="{FF2B5EF4-FFF2-40B4-BE49-F238E27FC236}">
                <a16:creationId xmlns:a16="http://schemas.microsoft.com/office/drawing/2014/main" id="{631D3F69-8EA6-4205-9931-28D3D0A55CF2}"/>
              </a:ext>
            </a:extLst>
          </p:cNvPr>
          <p:cNvSpPr>
            <a:spLocks/>
          </p:cNvSpPr>
          <p:nvPr/>
        </p:nvSpPr>
        <p:spPr bwMode="auto">
          <a:xfrm>
            <a:off x="267579" y="90424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AutoShape 22">
            <a:extLst>
              <a:ext uri="{FF2B5EF4-FFF2-40B4-BE49-F238E27FC236}">
                <a16:creationId xmlns:a16="http://schemas.microsoft.com/office/drawing/2014/main" id="{D8F9822C-CFEE-4338-968C-34370B25B6B5}"/>
              </a:ext>
            </a:extLst>
          </p:cNvPr>
          <p:cNvSpPr>
            <a:spLocks/>
          </p:cNvSpPr>
          <p:nvPr/>
        </p:nvSpPr>
        <p:spPr bwMode="auto">
          <a:xfrm>
            <a:off x="541760" y="90829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F0E60B16-7EF4-4C71-A453-21B220CCA73D}"/>
              </a:ext>
            </a:extLst>
          </p:cNvPr>
          <p:cNvSpPr>
            <a:spLocks/>
          </p:cNvSpPr>
          <p:nvPr/>
        </p:nvSpPr>
        <p:spPr bwMode="auto">
          <a:xfrm>
            <a:off x="347349" y="155045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A1099409-7B95-4B4E-AD1E-5F489A66191B}"/>
              </a:ext>
            </a:extLst>
          </p:cNvPr>
          <p:cNvSpPr txBox="1">
            <a:spLocks/>
          </p:cNvSpPr>
          <p:nvPr/>
        </p:nvSpPr>
        <p:spPr bwMode="auto">
          <a:xfrm>
            <a:off x="304749" y="186554"/>
            <a:ext cx="464099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4-1</a:t>
            </a:r>
            <a:endParaRPr lang="ko-KR" altLang="ko-KR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0723F7-DC09-483E-9BA9-0901DCC24CBA}"/>
              </a:ext>
            </a:extLst>
          </p:cNvPr>
          <p:cNvSpPr/>
          <p:nvPr/>
        </p:nvSpPr>
        <p:spPr>
          <a:xfrm>
            <a:off x="5892848" y="5364263"/>
            <a:ext cx="413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F3B94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&lt;</a:t>
            </a:r>
            <a:endParaRPr lang="ko-KR" altLang="en-US" sz="4800" b="1" dirty="0">
              <a:solidFill>
                <a:srgbClr val="F3B94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C45D7E-2083-46D3-ACA9-4EF8AE9C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88" y="1595725"/>
            <a:ext cx="5335200" cy="32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52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3">
            <a:extLst>
              <a:ext uri="{FF2B5EF4-FFF2-40B4-BE49-F238E27FC236}">
                <a16:creationId xmlns:a16="http://schemas.microsoft.com/office/drawing/2014/main" id="{08200CE7-B701-4AE3-93A5-AC3A59779C66}"/>
              </a:ext>
            </a:extLst>
          </p:cNvPr>
          <p:cNvSpPr txBox="1">
            <a:spLocks/>
          </p:cNvSpPr>
          <p:nvPr/>
        </p:nvSpPr>
        <p:spPr bwMode="auto">
          <a:xfrm>
            <a:off x="1524021" y="3396054"/>
            <a:ext cx="8785184" cy="7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6C609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Conclusion</a:t>
            </a:r>
          </a:p>
        </p:txBody>
      </p:sp>
      <p:sp>
        <p:nvSpPr>
          <p:cNvPr id="7" name="AutoShape 21">
            <a:extLst>
              <a:ext uri="{FF2B5EF4-FFF2-40B4-BE49-F238E27FC236}">
                <a16:creationId xmlns:a16="http://schemas.microsoft.com/office/drawing/2014/main" id="{8D57FB33-A8A4-4E3F-9B0D-3078F323EE8B}"/>
              </a:ext>
            </a:extLst>
          </p:cNvPr>
          <p:cNvSpPr>
            <a:spLocks/>
          </p:cNvSpPr>
          <p:nvPr/>
        </p:nvSpPr>
        <p:spPr bwMode="auto">
          <a:xfrm>
            <a:off x="5664200" y="2127568"/>
            <a:ext cx="555822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F3B9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AutoShape 22">
            <a:extLst>
              <a:ext uri="{FF2B5EF4-FFF2-40B4-BE49-F238E27FC236}">
                <a16:creationId xmlns:a16="http://schemas.microsoft.com/office/drawing/2014/main" id="{E8BB5B3F-7E3A-43DB-9280-94544124B2B7}"/>
              </a:ext>
            </a:extLst>
          </p:cNvPr>
          <p:cNvSpPr>
            <a:spLocks/>
          </p:cNvSpPr>
          <p:nvPr/>
        </p:nvSpPr>
        <p:spPr bwMode="auto">
          <a:xfrm>
            <a:off x="5938381" y="2127973"/>
            <a:ext cx="277852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E6B0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Oval 23">
            <a:extLst>
              <a:ext uri="{FF2B5EF4-FFF2-40B4-BE49-F238E27FC236}">
                <a16:creationId xmlns:a16="http://schemas.microsoft.com/office/drawing/2014/main" id="{59FF0DCC-335D-47CD-82E1-45C00E691C4D}"/>
              </a:ext>
            </a:extLst>
          </p:cNvPr>
          <p:cNvSpPr>
            <a:spLocks/>
          </p:cNvSpPr>
          <p:nvPr/>
        </p:nvSpPr>
        <p:spPr bwMode="auto">
          <a:xfrm>
            <a:off x="5743970" y="2192189"/>
            <a:ext cx="408639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F0BA2D93-4844-4354-9374-C584BEDEDFAB}"/>
              </a:ext>
            </a:extLst>
          </p:cNvPr>
          <p:cNvSpPr txBox="1">
            <a:spLocks/>
          </p:cNvSpPr>
          <p:nvPr/>
        </p:nvSpPr>
        <p:spPr bwMode="auto">
          <a:xfrm>
            <a:off x="5736876" y="2223698"/>
            <a:ext cx="408639" cy="31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4-1</a:t>
            </a:r>
            <a:endParaRPr lang="ko-KR" altLang="ko-KR" sz="1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5FDE7E-2B50-4DF9-8764-38A5A78EC8D8}"/>
              </a:ext>
            </a:extLst>
          </p:cNvPr>
          <p:cNvGrpSpPr/>
          <p:nvPr/>
        </p:nvGrpSpPr>
        <p:grpSpPr>
          <a:xfrm>
            <a:off x="5659704" y="2132392"/>
            <a:ext cx="555821" cy="864984"/>
            <a:chOff x="269220" y="99515"/>
            <a:chExt cx="555821" cy="864984"/>
          </a:xfrm>
        </p:grpSpPr>
        <p:sp>
          <p:nvSpPr>
            <p:cNvPr id="11" name="AutoShape 26">
              <a:extLst>
                <a:ext uri="{FF2B5EF4-FFF2-40B4-BE49-F238E27FC236}">
                  <a16:creationId xmlns:a16="http://schemas.microsoft.com/office/drawing/2014/main" id="{7141FB10-B99B-4D26-8D19-D00C1AE1C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20" y="99515"/>
              <a:ext cx="555821" cy="864984"/>
            </a:xfrm>
            <a:custGeom>
              <a:avLst/>
              <a:gdLst>
                <a:gd name="T0" fmla="+- 0 10858 253"/>
                <a:gd name="T1" fmla="*/ T0 w 21211"/>
                <a:gd name="T2" fmla="+- 0 10936 273"/>
                <a:gd name="T3" fmla="*/ 10936 h 21327"/>
                <a:gd name="T4" fmla="+- 0 10858 253"/>
                <a:gd name="T5" fmla="*/ T4 w 21211"/>
                <a:gd name="T6" fmla="+- 0 10936 273"/>
                <a:gd name="T7" fmla="*/ 10936 h 21327"/>
                <a:gd name="T8" fmla="+- 0 10858 253"/>
                <a:gd name="T9" fmla="*/ T8 w 21211"/>
                <a:gd name="T10" fmla="+- 0 10936 273"/>
                <a:gd name="T11" fmla="*/ 10936 h 21327"/>
                <a:gd name="T12" fmla="+- 0 10858 253"/>
                <a:gd name="T13" fmla="*/ T12 w 21211"/>
                <a:gd name="T14" fmla="+- 0 10936 273"/>
                <a:gd name="T15" fmla="*/ 10936 h 2132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11" h="21327">
                  <a:moveTo>
                    <a:pt x="10605" y="21327"/>
                  </a:moveTo>
                  <a:cubicBezTo>
                    <a:pt x="10523" y="21209"/>
                    <a:pt x="10454" y="21115"/>
                    <a:pt x="10390" y="21019"/>
                  </a:cubicBezTo>
                  <a:cubicBezTo>
                    <a:pt x="9084" y="19054"/>
                    <a:pt x="7639" y="17127"/>
                    <a:pt x="6033" y="15247"/>
                  </a:cubicBezTo>
                  <a:cubicBezTo>
                    <a:pt x="4441" y="13384"/>
                    <a:pt x="2863" y="11518"/>
                    <a:pt x="1310" y="9642"/>
                  </a:cubicBezTo>
                  <a:cubicBezTo>
                    <a:pt x="220" y="8325"/>
                    <a:pt x="-253" y="6930"/>
                    <a:pt x="134" y="5464"/>
                  </a:cubicBezTo>
                  <a:cubicBezTo>
                    <a:pt x="515" y="4017"/>
                    <a:pt x="1577" y="2766"/>
                    <a:pt x="3347" y="1768"/>
                  </a:cubicBezTo>
                  <a:cubicBezTo>
                    <a:pt x="6002" y="272"/>
                    <a:pt x="9136" y="-273"/>
                    <a:pt x="12675" y="127"/>
                  </a:cubicBezTo>
                  <a:cubicBezTo>
                    <a:pt x="15039" y="394"/>
                    <a:pt x="17020" y="1116"/>
                    <a:pt x="18599" y="2225"/>
                  </a:cubicBezTo>
                  <a:cubicBezTo>
                    <a:pt x="20105" y="3282"/>
                    <a:pt x="20987" y="4519"/>
                    <a:pt x="21175" y="5917"/>
                  </a:cubicBezTo>
                  <a:cubicBezTo>
                    <a:pt x="21347" y="7200"/>
                    <a:pt x="20911" y="8425"/>
                    <a:pt x="19963" y="9574"/>
                  </a:cubicBezTo>
                  <a:cubicBezTo>
                    <a:pt x="18972" y="10775"/>
                    <a:pt x="17982" y="11975"/>
                    <a:pt x="16951" y="13163"/>
                  </a:cubicBezTo>
                  <a:cubicBezTo>
                    <a:pt x="15098" y="15298"/>
                    <a:pt x="13204" y="17422"/>
                    <a:pt x="11706" y="19664"/>
                  </a:cubicBezTo>
                  <a:cubicBezTo>
                    <a:pt x="11344" y="20206"/>
                    <a:pt x="10987" y="20748"/>
                    <a:pt x="10605" y="21327"/>
                  </a:cubicBezTo>
                  <a:close/>
                </a:path>
              </a:pathLst>
            </a:custGeom>
            <a:solidFill>
              <a:srgbClr val="7768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ko-KR" altLang="ko-KR" sz="1600" b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AutoShape 27">
              <a:extLst>
                <a:ext uri="{FF2B5EF4-FFF2-40B4-BE49-F238E27FC236}">
                  <a16:creationId xmlns:a16="http://schemas.microsoft.com/office/drawing/2014/main" id="{18BB39B2-DF16-4C54-A875-A83C9FD9A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98" y="99920"/>
              <a:ext cx="277853" cy="864174"/>
            </a:xfrm>
            <a:custGeom>
              <a:avLst/>
              <a:gdLst>
                <a:gd name="T0" fmla="*/ 10664 w 21328"/>
                <a:gd name="T1" fmla="*/ 10800 h 21600"/>
                <a:gd name="T2" fmla="*/ 10664 w 21328"/>
                <a:gd name="T3" fmla="*/ 10800 h 21600"/>
                <a:gd name="T4" fmla="*/ 10664 w 21328"/>
                <a:gd name="T5" fmla="*/ 10800 h 21600"/>
                <a:gd name="T6" fmla="*/ 10664 w 2132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28" h="21600">
                  <a:moveTo>
                    <a:pt x="0" y="0"/>
                  </a:moveTo>
                  <a:lnTo>
                    <a:pt x="0" y="21600"/>
                  </a:lnTo>
                  <a:cubicBezTo>
                    <a:pt x="764" y="21016"/>
                    <a:pt x="1484" y="20469"/>
                    <a:pt x="2208" y="19923"/>
                  </a:cubicBezTo>
                  <a:cubicBezTo>
                    <a:pt x="5222" y="17650"/>
                    <a:pt x="9028" y="15499"/>
                    <a:pt x="12755" y="13334"/>
                  </a:cubicBezTo>
                  <a:cubicBezTo>
                    <a:pt x="14828" y="12129"/>
                    <a:pt x="16823" y="10913"/>
                    <a:pt x="18816" y="9695"/>
                  </a:cubicBezTo>
                  <a:cubicBezTo>
                    <a:pt x="20723" y="8530"/>
                    <a:pt x="21600" y="7287"/>
                    <a:pt x="21254" y="5986"/>
                  </a:cubicBezTo>
                  <a:cubicBezTo>
                    <a:pt x="20877" y="4569"/>
                    <a:pt x="19096" y="3317"/>
                    <a:pt x="16067" y="2245"/>
                  </a:cubicBezTo>
                  <a:cubicBezTo>
                    <a:pt x="12891" y="1121"/>
                    <a:pt x="8907" y="388"/>
                    <a:pt x="4152" y="117"/>
                  </a:cubicBezTo>
                  <a:cubicBezTo>
                    <a:pt x="2731" y="36"/>
                    <a:pt x="1355" y="5"/>
                    <a:pt x="0" y="0"/>
                  </a:cubicBezTo>
                  <a:close/>
                </a:path>
              </a:pathLst>
            </a:custGeom>
            <a:solidFill>
              <a:srgbClr val="6D60A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ko-KR" altLang="ko-KR" sz="1600" b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Oval 28">
              <a:extLst>
                <a:ext uri="{FF2B5EF4-FFF2-40B4-BE49-F238E27FC236}">
                  <a16:creationId xmlns:a16="http://schemas.microsoft.com/office/drawing/2014/main" id="{19D0360A-2A30-4B6C-8453-E837887F2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89" y="164136"/>
              <a:ext cx="408640" cy="38694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ko-KR" altLang="ko-KR" sz="1600" b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" name="Text Box 29">
              <a:extLst>
                <a:ext uri="{FF2B5EF4-FFF2-40B4-BE49-F238E27FC236}">
                  <a16:creationId xmlns:a16="http://schemas.microsoft.com/office/drawing/2014/main" id="{4D5E5886-7BE3-4FCD-BE40-87B8F744BA9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6621" y="219840"/>
              <a:ext cx="335991" cy="2696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algn="ctr"/>
              <a:r>
                <a:rPr lang="ko-KR" altLang="ko-KR" sz="1400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842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8532120-E672-4FDA-AFC6-D78422690CCB}"/>
              </a:ext>
            </a:extLst>
          </p:cNvPr>
          <p:cNvSpPr/>
          <p:nvPr/>
        </p:nvSpPr>
        <p:spPr>
          <a:xfrm>
            <a:off x="6990497" y="1575127"/>
            <a:ext cx="4501564" cy="400110"/>
          </a:xfrm>
          <a:prstGeom prst="rect">
            <a:avLst/>
          </a:prstGeom>
          <a:solidFill>
            <a:srgbClr val="7768AA"/>
          </a:solidFill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높은 계수를 가진 변수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665436"/>
              </p:ext>
            </p:extLst>
          </p:nvPr>
        </p:nvGraphicFramePr>
        <p:xfrm>
          <a:off x="543398" y="1575127"/>
          <a:ext cx="6193472" cy="44536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98912">
                  <a:extLst>
                    <a:ext uri="{9D8B030D-6E8A-4147-A177-3AD203B41FA5}">
                      <a16:colId xmlns:a16="http://schemas.microsoft.com/office/drawing/2014/main" val="393026315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3585873142"/>
                    </a:ext>
                  </a:extLst>
                </a:gridCol>
              </a:tblGrid>
              <a:tr h="401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변수명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97777"/>
                  </a:ext>
                </a:extLst>
              </a:tr>
              <a:tr h="368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CODE_GENDERM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-0.1733931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00908"/>
                  </a:ext>
                </a:extLst>
              </a:tr>
              <a:tr h="368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FLAG_OWN_CARY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0.1669117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128457"/>
                  </a:ext>
                </a:extLst>
              </a:tr>
              <a:tr h="368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AMT_CREDIT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>
                    <a:solidFill>
                      <a:srgbClr val="AEA4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-0.8405804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>
                    <a:solidFill>
                      <a:srgbClr val="AEA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030772"/>
                  </a:ext>
                </a:extLst>
              </a:tr>
              <a:tr h="368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AMT_ANNUITY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-0.1027895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58579"/>
                  </a:ext>
                </a:extLst>
              </a:tr>
              <a:tr h="368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AMT_GOODS_PRICE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>
                    <a:solidFill>
                      <a:srgbClr val="AEA4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0.9639024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>
                    <a:solidFill>
                      <a:srgbClr val="AEA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5348"/>
                  </a:ext>
                </a:extLst>
              </a:tr>
              <a:tr h="368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DAYS_BIRTH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>
                    <a:solidFill>
                      <a:srgbClr val="F5D7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-0.2049486</a:t>
                      </a:r>
                    </a:p>
                  </a:txBody>
                  <a:tcPr>
                    <a:solidFill>
                      <a:srgbClr val="F5D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473992"/>
                  </a:ext>
                </a:extLst>
              </a:tr>
              <a:tr h="368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DAYS_ID_PUBLISH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-0.1085002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3456"/>
                  </a:ext>
                </a:extLst>
              </a:tr>
              <a:tr h="368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REGION_RATING_CLIENT_W_CITY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-0.1367554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86328"/>
                  </a:ext>
                </a:extLst>
              </a:tr>
              <a:tr h="368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DAYS_LAST_PHONE_CHANGE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-0.1683624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10407"/>
                  </a:ext>
                </a:extLst>
              </a:tr>
              <a:tr h="368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FLAG_DOCUMENT_3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-0.1067521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963386"/>
                  </a:ext>
                </a:extLst>
              </a:tr>
              <a:tr h="368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Bias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anose="020B0604020202020204" pitchFamily="34" charset="0"/>
                          <a:sym typeface="Helvetica Neue" charset="0"/>
                        </a:rPr>
                        <a:t>2.6002799</a:t>
                      </a:r>
                      <a:endParaRPr lang="ko-KR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anose="020B0604020202020204" pitchFamily="34" charset="0"/>
                        <a:sym typeface="Helvetica 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6514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E37735E-6A70-4C29-A5D3-E14D258CBA27}"/>
              </a:ext>
            </a:extLst>
          </p:cNvPr>
          <p:cNvSpPr/>
          <p:nvPr/>
        </p:nvSpPr>
        <p:spPr>
          <a:xfrm>
            <a:off x="6990497" y="2141624"/>
            <a:ext cx="4501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전체 대출 금액과 대출 상품 가격의 계수가 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가장 높게 나타났다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 Box 43">
            <a:extLst>
              <a:ext uri="{FF2B5EF4-FFF2-40B4-BE49-F238E27FC236}">
                <a16:creationId xmlns:a16="http://schemas.microsoft.com/office/drawing/2014/main" id="{25F02B1A-89B5-4D46-B17C-2CBB3662FC76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1"/>
            <a:ext cx="1009522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6C609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Conclusion</a:t>
            </a:r>
          </a:p>
          <a:p>
            <a:pPr lvl="0">
              <a:defRPr/>
            </a:pP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Coefficient (L1, L2 </a:t>
            </a:r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규제 </a:t>
            </a: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Elastic Net) – Regularized Logistic Regression</a:t>
            </a:r>
          </a:p>
        </p:txBody>
      </p:sp>
      <p:sp>
        <p:nvSpPr>
          <p:cNvPr id="13" name="AutoShape 26">
            <a:extLst>
              <a:ext uri="{FF2B5EF4-FFF2-40B4-BE49-F238E27FC236}">
                <a16:creationId xmlns:a16="http://schemas.microsoft.com/office/drawing/2014/main" id="{DAB86560-A3DD-4037-B467-5D5B2CC7AAA9}"/>
              </a:ext>
            </a:extLst>
          </p:cNvPr>
          <p:cNvSpPr>
            <a:spLocks/>
          </p:cNvSpPr>
          <p:nvPr/>
        </p:nvSpPr>
        <p:spPr bwMode="auto">
          <a:xfrm>
            <a:off x="269220" y="99515"/>
            <a:ext cx="555821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7768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AutoShape 27">
            <a:extLst>
              <a:ext uri="{FF2B5EF4-FFF2-40B4-BE49-F238E27FC236}">
                <a16:creationId xmlns:a16="http://schemas.microsoft.com/office/drawing/2014/main" id="{9C73AEE6-41A6-4809-BC3C-8B31F98C0343}"/>
              </a:ext>
            </a:extLst>
          </p:cNvPr>
          <p:cNvSpPr>
            <a:spLocks/>
          </p:cNvSpPr>
          <p:nvPr/>
        </p:nvSpPr>
        <p:spPr bwMode="auto">
          <a:xfrm>
            <a:off x="543398" y="99920"/>
            <a:ext cx="277853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6D60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7D46FA89-59B3-4F7C-9423-22F6CF94F79E}"/>
              </a:ext>
            </a:extLst>
          </p:cNvPr>
          <p:cNvSpPr>
            <a:spLocks/>
          </p:cNvSpPr>
          <p:nvPr/>
        </p:nvSpPr>
        <p:spPr bwMode="auto">
          <a:xfrm>
            <a:off x="348989" y="164136"/>
            <a:ext cx="408640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Text Box 29">
            <a:extLst>
              <a:ext uri="{FF2B5EF4-FFF2-40B4-BE49-F238E27FC236}">
                <a16:creationId xmlns:a16="http://schemas.microsoft.com/office/drawing/2014/main" id="{57EBE10E-7560-4075-8B82-F583CFE12027}"/>
              </a:ext>
            </a:extLst>
          </p:cNvPr>
          <p:cNvSpPr txBox="1">
            <a:spLocks/>
          </p:cNvSpPr>
          <p:nvPr/>
        </p:nvSpPr>
        <p:spPr bwMode="auto">
          <a:xfrm>
            <a:off x="376621" y="219840"/>
            <a:ext cx="335991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5F3A02-BA4A-4F83-8081-5DA856C5B344}"/>
              </a:ext>
            </a:extLst>
          </p:cNvPr>
          <p:cNvSpPr/>
          <p:nvPr/>
        </p:nvSpPr>
        <p:spPr>
          <a:xfrm>
            <a:off x="6990497" y="3669936"/>
            <a:ext cx="4501564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예상보다 높지 않았던 변수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59F41A-ACBF-4E11-9EBC-E34411B8E849}"/>
              </a:ext>
            </a:extLst>
          </p:cNvPr>
          <p:cNvSpPr/>
          <p:nvPr/>
        </p:nvSpPr>
        <p:spPr>
          <a:xfrm>
            <a:off x="6990498" y="4236433"/>
            <a:ext cx="4501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상대적으로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대 체납자 비율이 높은 편이기 때문에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연령대별로 차별성이 있다고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EDA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에서 확인되었지만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본 모델에서는 연령 정보가 큰 변수로 작용하지는 않았다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0100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6" descr="https://www.kaggleusercontent.com/kf/6598808/eyJhbGciOiJkaXIiLCJlbmMiOiJBMTI4Q0JDLUhTMjU2In0..4KA0uTPbkygS_AHB7VgtYw.o9OrOq6INA40qVgDb-R4h14b1kr-Vke54yFFpOHR6eJHNzmVmr7MvysYEq4M6UcHKwbGn5VOog0b8EhhRVThpRx_tG8hfqVmj8AoRBXDBAoZSjFs8JHFgNEjueGiFLYiMjZPSY9-TqXRZ33IXrKXnamv8ZUlNA8YS33lF9hnN_8PVQYMQLT6ffxL6qJyPRWZ.63FQUcSamDF9orFQ5cxP6Q/__results___files/__results___30_0.png">
            <a:extLst>
              <a:ext uri="{FF2B5EF4-FFF2-40B4-BE49-F238E27FC236}">
                <a16:creationId xmlns:a16="http://schemas.microsoft.com/office/drawing/2014/main" id="{1F02F34C-4BBD-4330-A4B2-C365C7C4FA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33117" y="41122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2CCEC3A6-2F22-4762-8EE8-81D26DD1C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380" y="1706222"/>
            <a:ext cx="3920125" cy="400110"/>
          </a:xfrm>
          <a:prstGeom prst="rect">
            <a:avLst/>
          </a:prstGeom>
          <a:solidFill>
            <a:srgbClr val="7768AA"/>
          </a:solidFill>
          <a:ln w="2857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Credit or Company data</a:t>
            </a:r>
          </a:p>
        </p:txBody>
      </p:sp>
      <p:sp>
        <p:nvSpPr>
          <p:cNvPr id="21" name="Text Box 43">
            <a:extLst>
              <a:ext uri="{FF2B5EF4-FFF2-40B4-BE49-F238E27FC236}">
                <a16:creationId xmlns:a16="http://schemas.microsoft.com/office/drawing/2014/main" id="{D4E2893B-BF6F-40C6-A329-0406998145EC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9782705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6C609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Conclusion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Full </a:t>
            </a: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Model</a:t>
            </a:r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Feature Importance – </a:t>
            </a:r>
            <a:r>
              <a:rPr lang="en-US" altLang="ko-KR" sz="20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Exclude</a:t>
            </a: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 EXT-SOURCE values</a:t>
            </a: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AutoShape 26">
            <a:extLst>
              <a:ext uri="{FF2B5EF4-FFF2-40B4-BE49-F238E27FC236}">
                <a16:creationId xmlns:a16="http://schemas.microsoft.com/office/drawing/2014/main" id="{915B2A67-E43C-4D00-80EB-E5EA062B94AF}"/>
              </a:ext>
            </a:extLst>
          </p:cNvPr>
          <p:cNvSpPr>
            <a:spLocks/>
          </p:cNvSpPr>
          <p:nvPr/>
        </p:nvSpPr>
        <p:spPr bwMode="auto">
          <a:xfrm>
            <a:off x="269220" y="99515"/>
            <a:ext cx="555821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7768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AutoShape 27">
            <a:extLst>
              <a:ext uri="{FF2B5EF4-FFF2-40B4-BE49-F238E27FC236}">
                <a16:creationId xmlns:a16="http://schemas.microsoft.com/office/drawing/2014/main" id="{36FDFDAD-F945-4C9C-BADE-EF42A4CE49B0}"/>
              </a:ext>
            </a:extLst>
          </p:cNvPr>
          <p:cNvSpPr>
            <a:spLocks/>
          </p:cNvSpPr>
          <p:nvPr/>
        </p:nvSpPr>
        <p:spPr bwMode="auto">
          <a:xfrm>
            <a:off x="543398" y="99920"/>
            <a:ext cx="277853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6D60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07B6A486-F8CB-47A5-BD2F-5C91F4520E97}"/>
              </a:ext>
            </a:extLst>
          </p:cNvPr>
          <p:cNvSpPr>
            <a:spLocks/>
          </p:cNvSpPr>
          <p:nvPr/>
        </p:nvSpPr>
        <p:spPr bwMode="auto">
          <a:xfrm>
            <a:off x="348989" y="164136"/>
            <a:ext cx="408640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Text Box 29">
            <a:extLst>
              <a:ext uri="{FF2B5EF4-FFF2-40B4-BE49-F238E27FC236}">
                <a16:creationId xmlns:a16="http://schemas.microsoft.com/office/drawing/2014/main" id="{37FB3B29-1058-4F41-9160-62D899420F8E}"/>
              </a:ext>
            </a:extLst>
          </p:cNvPr>
          <p:cNvSpPr txBox="1">
            <a:spLocks/>
          </p:cNvSpPr>
          <p:nvPr/>
        </p:nvSpPr>
        <p:spPr bwMode="auto">
          <a:xfrm>
            <a:off x="376621" y="219840"/>
            <a:ext cx="335991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86FC13-1919-45A5-98DF-CF7E6110E45B}"/>
              </a:ext>
            </a:extLst>
          </p:cNvPr>
          <p:cNvSpPr/>
          <p:nvPr/>
        </p:nvSpPr>
        <p:spPr>
          <a:xfrm>
            <a:off x="7186166" y="2196644"/>
            <a:ext cx="4168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DAYS_BIRTH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가 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가장 중요한 변수임을 나타내고 있음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D1470370-201B-4075-B146-1D8B8E01F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380" y="3864549"/>
            <a:ext cx="3920125" cy="400110"/>
          </a:xfrm>
          <a:prstGeom prst="rect">
            <a:avLst/>
          </a:prstGeom>
          <a:solidFill>
            <a:srgbClr val="7768AA"/>
          </a:solidFill>
          <a:ln w="2857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중요한 개인 정보 변수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014081-4507-4299-AC65-038F9701987E}"/>
              </a:ext>
            </a:extLst>
          </p:cNvPr>
          <p:cNvSpPr/>
          <p:nvPr/>
        </p:nvSpPr>
        <p:spPr>
          <a:xfrm>
            <a:off x="7186165" y="4354971"/>
            <a:ext cx="45003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연령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연금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고용 현황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등 개인 정보 또한 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상환 능력 평가 지표에 기여하고 있음을 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확인할 수 있음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B917EA-CB54-4C1A-9956-215D9F588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1706222"/>
            <a:ext cx="6437089" cy="39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93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6" descr="https://www.kaggleusercontent.com/kf/6598808/eyJhbGciOiJkaXIiLCJlbmMiOiJBMTI4Q0JDLUhTMjU2In0..4KA0uTPbkygS_AHB7VgtYw.o9OrOq6INA40qVgDb-R4h14b1kr-Vke54yFFpOHR6eJHNzmVmr7MvysYEq4M6UcHKwbGn5VOog0b8EhhRVThpRx_tG8hfqVmj8AoRBXDBAoZSjFs8JHFgNEjueGiFLYiMjZPSY9-TqXRZ33IXrKXnamv8ZUlNA8YS33lF9hnN_8PVQYMQLT6ffxL6qJyPRWZ.63FQUcSamDF9orFQ5cxP6Q/__results___files/__results___30_0.png">
            <a:extLst>
              <a:ext uri="{FF2B5EF4-FFF2-40B4-BE49-F238E27FC236}">
                <a16:creationId xmlns:a16="http://schemas.microsoft.com/office/drawing/2014/main" id="{1F02F34C-4BBD-4330-A4B2-C365C7C4FA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59779" y="41122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2" name="AutoShape 26">
            <a:extLst>
              <a:ext uri="{FF2B5EF4-FFF2-40B4-BE49-F238E27FC236}">
                <a16:creationId xmlns:a16="http://schemas.microsoft.com/office/drawing/2014/main" id="{915B2A67-E43C-4D00-80EB-E5EA062B94AF}"/>
              </a:ext>
            </a:extLst>
          </p:cNvPr>
          <p:cNvSpPr>
            <a:spLocks/>
          </p:cNvSpPr>
          <p:nvPr/>
        </p:nvSpPr>
        <p:spPr bwMode="auto">
          <a:xfrm>
            <a:off x="269220" y="99515"/>
            <a:ext cx="555821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7768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AutoShape 27">
            <a:extLst>
              <a:ext uri="{FF2B5EF4-FFF2-40B4-BE49-F238E27FC236}">
                <a16:creationId xmlns:a16="http://schemas.microsoft.com/office/drawing/2014/main" id="{36FDFDAD-F945-4C9C-BADE-EF42A4CE49B0}"/>
              </a:ext>
            </a:extLst>
          </p:cNvPr>
          <p:cNvSpPr>
            <a:spLocks/>
          </p:cNvSpPr>
          <p:nvPr/>
        </p:nvSpPr>
        <p:spPr bwMode="auto">
          <a:xfrm>
            <a:off x="543398" y="99920"/>
            <a:ext cx="277853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6D60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07B6A486-F8CB-47A5-BD2F-5C91F4520E97}"/>
              </a:ext>
            </a:extLst>
          </p:cNvPr>
          <p:cNvSpPr>
            <a:spLocks/>
          </p:cNvSpPr>
          <p:nvPr/>
        </p:nvSpPr>
        <p:spPr bwMode="auto">
          <a:xfrm>
            <a:off x="348989" y="164136"/>
            <a:ext cx="408640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Text Box 29">
            <a:extLst>
              <a:ext uri="{FF2B5EF4-FFF2-40B4-BE49-F238E27FC236}">
                <a16:creationId xmlns:a16="http://schemas.microsoft.com/office/drawing/2014/main" id="{37FB3B29-1058-4F41-9160-62D899420F8E}"/>
              </a:ext>
            </a:extLst>
          </p:cNvPr>
          <p:cNvSpPr txBox="1">
            <a:spLocks/>
          </p:cNvSpPr>
          <p:nvPr/>
        </p:nvSpPr>
        <p:spPr bwMode="auto">
          <a:xfrm>
            <a:off x="376621" y="219840"/>
            <a:ext cx="335991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3C150F3-A1BD-4383-AADB-BE19B3E3C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1706221"/>
            <a:ext cx="6440001" cy="3974400"/>
          </a:xfrm>
          <a:prstGeom prst="rect">
            <a:avLst/>
          </a:prstGeom>
        </p:spPr>
      </p:pic>
      <p:sp>
        <p:nvSpPr>
          <p:cNvPr id="13" name="TextBox 46">
            <a:extLst>
              <a:ext uri="{FF2B5EF4-FFF2-40B4-BE49-F238E27FC236}">
                <a16:creationId xmlns:a16="http://schemas.microsoft.com/office/drawing/2014/main" id="{E7F0A5C5-DBCB-4BDF-AE9C-FD8426AFF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380" y="1706222"/>
            <a:ext cx="3920125" cy="400110"/>
          </a:xfrm>
          <a:prstGeom prst="rect">
            <a:avLst/>
          </a:prstGeom>
          <a:solidFill>
            <a:srgbClr val="7768AA"/>
          </a:solidFill>
          <a:ln w="2857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Credit or Company data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E851F1-7244-4C42-82DC-01F43F37EC58}"/>
              </a:ext>
            </a:extLst>
          </p:cNvPr>
          <p:cNvSpPr/>
          <p:nvPr/>
        </p:nvSpPr>
        <p:spPr>
          <a:xfrm>
            <a:off x="7186166" y="2196644"/>
            <a:ext cx="41686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전체 모델에서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Home credit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신용 평가 지표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(EXT-SOURCE 1~3)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이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중요한 변수로 작용하고 있음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58E0A747-96F9-469F-BBE9-B29A2A59A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380" y="3864549"/>
            <a:ext cx="3920125" cy="400110"/>
          </a:xfrm>
          <a:prstGeom prst="rect">
            <a:avLst/>
          </a:prstGeom>
          <a:solidFill>
            <a:srgbClr val="7768AA"/>
          </a:solidFill>
          <a:ln w="2857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중요한 개인 정보 변수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E9BC1E-E1F9-4D0C-98F6-860664FBF8CC}"/>
              </a:ext>
            </a:extLst>
          </p:cNvPr>
          <p:cNvSpPr/>
          <p:nvPr/>
        </p:nvSpPr>
        <p:spPr>
          <a:xfrm>
            <a:off x="7186165" y="4354971"/>
            <a:ext cx="45003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연령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연금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고용 현황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등 개인 정보 또한 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상환 능력 평가 지표에 기여하고 있음을 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확인할 수 있음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 Box 43">
            <a:extLst>
              <a:ext uri="{FF2B5EF4-FFF2-40B4-BE49-F238E27FC236}">
                <a16:creationId xmlns:a16="http://schemas.microsoft.com/office/drawing/2014/main" id="{28B26810-5061-4106-A66A-E6E5FD6C2E6F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9782705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6C609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Conclusion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Full </a:t>
            </a: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Model</a:t>
            </a:r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Feature Importance – </a:t>
            </a:r>
            <a:r>
              <a:rPr lang="en-US" altLang="ko-KR" sz="20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Include</a:t>
            </a: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 EXT-SOURCE values</a:t>
            </a: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21C787-85B9-4DFA-877E-C0069E09B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53" y="1906277"/>
            <a:ext cx="6296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0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6">
            <a:extLst>
              <a:ext uri="{FF2B5EF4-FFF2-40B4-BE49-F238E27FC236}">
                <a16:creationId xmlns:a16="http://schemas.microsoft.com/office/drawing/2014/main" id="{9104A72F-2C30-488D-B6BF-B9CA780F04CC}"/>
              </a:ext>
            </a:extLst>
          </p:cNvPr>
          <p:cNvSpPr>
            <a:spLocks/>
          </p:cNvSpPr>
          <p:nvPr/>
        </p:nvSpPr>
        <p:spPr bwMode="auto">
          <a:xfrm>
            <a:off x="269220" y="99515"/>
            <a:ext cx="555821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7768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AutoShape 27">
            <a:extLst>
              <a:ext uri="{FF2B5EF4-FFF2-40B4-BE49-F238E27FC236}">
                <a16:creationId xmlns:a16="http://schemas.microsoft.com/office/drawing/2014/main" id="{5F62AAE0-F138-4554-852A-13E785F7F581}"/>
              </a:ext>
            </a:extLst>
          </p:cNvPr>
          <p:cNvSpPr>
            <a:spLocks/>
          </p:cNvSpPr>
          <p:nvPr/>
        </p:nvSpPr>
        <p:spPr bwMode="auto">
          <a:xfrm>
            <a:off x="543398" y="99920"/>
            <a:ext cx="277853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6D60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Oval 28">
            <a:extLst>
              <a:ext uri="{FF2B5EF4-FFF2-40B4-BE49-F238E27FC236}">
                <a16:creationId xmlns:a16="http://schemas.microsoft.com/office/drawing/2014/main" id="{F69275EC-32B0-4528-92F2-0A3BE868DE2E}"/>
              </a:ext>
            </a:extLst>
          </p:cNvPr>
          <p:cNvSpPr>
            <a:spLocks/>
          </p:cNvSpPr>
          <p:nvPr/>
        </p:nvSpPr>
        <p:spPr bwMode="auto">
          <a:xfrm>
            <a:off x="348989" y="164136"/>
            <a:ext cx="408640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xt Box 29">
            <a:extLst>
              <a:ext uri="{FF2B5EF4-FFF2-40B4-BE49-F238E27FC236}">
                <a16:creationId xmlns:a16="http://schemas.microsoft.com/office/drawing/2014/main" id="{AE70CBAE-0213-4804-B6CD-B0FE39601976}"/>
              </a:ext>
            </a:extLst>
          </p:cNvPr>
          <p:cNvSpPr txBox="1">
            <a:spLocks/>
          </p:cNvSpPr>
          <p:nvPr/>
        </p:nvSpPr>
        <p:spPr bwMode="auto">
          <a:xfrm>
            <a:off x="376621" y="219840"/>
            <a:ext cx="335991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7" name="Text Box 43">
            <a:extLst>
              <a:ext uri="{FF2B5EF4-FFF2-40B4-BE49-F238E27FC236}">
                <a16:creationId xmlns:a16="http://schemas.microsoft.com/office/drawing/2014/main" id="{1343E595-15A7-4632-810C-7DC41D8CBBF0}"/>
              </a:ext>
            </a:extLst>
          </p:cNvPr>
          <p:cNvSpPr txBox="1">
            <a:spLocks/>
          </p:cNvSpPr>
          <p:nvPr/>
        </p:nvSpPr>
        <p:spPr bwMode="auto">
          <a:xfrm>
            <a:off x="923877" y="147952"/>
            <a:ext cx="3660932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6C609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Conclusion</a:t>
            </a:r>
          </a:p>
          <a:p>
            <a:pPr lvl="0">
              <a:defRPr/>
            </a:pPr>
            <a:r>
              <a:rPr lang="en-US" altLang="ko-KR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Confusion matrix</a:t>
            </a: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6CCDC8-5B93-441E-B4CA-C1AEBDA60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24"/>
          <a:stretch/>
        </p:blipFill>
        <p:spPr>
          <a:xfrm>
            <a:off x="2870433" y="4065840"/>
            <a:ext cx="6591087" cy="15002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6548DC-4B14-4A16-8880-43B70CB04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028" y="1673224"/>
            <a:ext cx="6612905" cy="1428647"/>
          </a:xfrm>
          <a:prstGeom prst="rect">
            <a:avLst/>
          </a:prstGeom>
        </p:spPr>
      </p:pic>
      <p:sp>
        <p:nvSpPr>
          <p:cNvPr id="13" name="TextBox 46">
            <a:extLst>
              <a:ext uri="{FF2B5EF4-FFF2-40B4-BE49-F238E27FC236}">
                <a16:creationId xmlns:a16="http://schemas.microsoft.com/office/drawing/2014/main" id="{6BCC815A-96B1-4A42-8D69-005533122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173" y="3639471"/>
            <a:ext cx="5321871" cy="400110"/>
          </a:xfrm>
          <a:prstGeom prst="rect">
            <a:avLst/>
          </a:prstGeom>
          <a:solidFill>
            <a:srgbClr val="7768AA"/>
          </a:solidFill>
          <a:ln w="2857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2.Include EXT-SOURCE values</a:t>
            </a: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78DC88C8-FAB6-4AB1-856A-D6183126F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433" y="1273114"/>
            <a:ext cx="5330612" cy="400110"/>
          </a:xfrm>
          <a:prstGeom prst="rect">
            <a:avLst/>
          </a:prstGeom>
          <a:solidFill>
            <a:srgbClr val="7768AA"/>
          </a:solidFill>
          <a:ln w="2857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Exclude EXT-SOURCE values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FB125C-7DA6-4A4B-A766-306011FF7910}"/>
              </a:ext>
            </a:extLst>
          </p:cNvPr>
          <p:cNvSpPr/>
          <p:nvPr/>
        </p:nvSpPr>
        <p:spPr>
          <a:xfrm>
            <a:off x="2071581" y="5883729"/>
            <a:ext cx="7975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F1 score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를 가장 높게 하는 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cutoff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를 찾아 예측을 한 결과에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해당하는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cross table</a:t>
            </a:r>
          </a:p>
        </p:txBody>
      </p:sp>
    </p:spTree>
    <p:extLst>
      <p:ext uri="{BB962C8B-B14F-4D97-AF65-F5344CB8AC3E}">
        <p14:creationId xmlns:p14="http://schemas.microsoft.com/office/powerpoint/2010/main" val="2210457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3">
            <a:extLst>
              <a:ext uri="{FF2B5EF4-FFF2-40B4-BE49-F238E27FC236}">
                <a16:creationId xmlns:a16="http://schemas.microsoft.com/office/drawing/2014/main" id="{D4E2893B-BF6F-40C6-A329-0406998145EC}"/>
              </a:ext>
            </a:extLst>
          </p:cNvPr>
          <p:cNvSpPr txBox="1">
            <a:spLocks/>
          </p:cNvSpPr>
          <p:nvPr/>
        </p:nvSpPr>
        <p:spPr bwMode="auto">
          <a:xfrm>
            <a:off x="923876" y="147952"/>
            <a:ext cx="4443253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6C609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Conclusion</a:t>
            </a:r>
            <a:endParaRPr lang="en-US" altLang="ko-KR" sz="20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중요한 변수들이 끼치는 확률에 대한 영향</a:t>
            </a:r>
            <a:endParaRPr lang="en-US" altLang="ko-KR" sz="2200" dirty="0">
              <a:solidFill>
                <a:srgbClr val="6C609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AutoShape 26">
            <a:extLst>
              <a:ext uri="{FF2B5EF4-FFF2-40B4-BE49-F238E27FC236}">
                <a16:creationId xmlns:a16="http://schemas.microsoft.com/office/drawing/2014/main" id="{915B2A67-E43C-4D00-80EB-E5EA062B94AF}"/>
              </a:ext>
            </a:extLst>
          </p:cNvPr>
          <p:cNvSpPr>
            <a:spLocks/>
          </p:cNvSpPr>
          <p:nvPr/>
        </p:nvSpPr>
        <p:spPr bwMode="auto">
          <a:xfrm>
            <a:off x="269220" y="99515"/>
            <a:ext cx="555821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7768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AutoShape 27">
            <a:extLst>
              <a:ext uri="{FF2B5EF4-FFF2-40B4-BE49-F238E27FC236}">
                <a16:creationId xmlns:a16="http://schemas.microsoft.com/office/drawing/2014/main" id="{36FDFDAD-F945-4C9C-BADE-EF42A4CE49B0}"/>
              </a:ext>
            </a:extLst>
          </p:cNvPr>
          <p:cNvSpPr>
            <a:spLocks/>
          </p:cNvSpPr>
          <p:nvPr/>
        </p:nvSpPr>
        <p:spPr bwMode="auto">
          <a:xfrm>
            <a:off x="543398" y="99920"/>
            <a:ext cx="277853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6D60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Oval 28">
            <a:extLst>
              <a:ext uri="{FF2B5EF4-FFF2-40B4-BE49-F238E27FC236}">
                <a16:creationId xmlns:a16="http://schemas.microsoft.com/office/drawing/2014/main" id="{07B6A486-F8CB-47A5-BD2F-5C91F4520E97}"/>
              </a:ext>
            </a:extLst>
          </p:cNvPr>
          <p:cNvSpPr>
            <a:spLocks/>
          </p:cNvSpPr>
          <p:nvPr/>
        </p:nvSpPr>
        <p:spPr bwMode="auto">
          <a:xfrm>
            <a:off x="348989" y="164136"/>
            <a:ext cx="408640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Text Box 29">
            <a:extLst>
              <a:ext uri="{FF2B5EF4-FFF2-40B4-BE49-F238E27FC236}">
                <a16:creationId xmlns:a16="http://schemas.microsoft.com/office/drawing/2014/main" id="{37FB3B29-1058-4F41-9160-62D899420F8E}"/>
              </a:ext>
            </a:extLst>
          </p:cNvPr>
          <p:cNvSpPr txBox="1">
            <a:spLocks/>
          </p:cNvSpPr>
          <p:nvPr/>
        </p:nvSpPr>
        <p:spPr bwMode="auto">
          <a:xfrm>
            <a:off x="376621" y="219840"/>
            <a:ext cx="335991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44249E-D9F2-4CBB-956F-C2A41317B1E1}"/>
              </a:ext>
            </a:extLst>
          </p:cNvPr>
          <p:cNvGrpSpPr/>
          <p:nvPr/>
        </p:nvGrpSpPr>
        <p:grpSpPr>
          <a:xfrm>
            <a:off x="1381168" y="1315909"/>
            <a:ext cx="9208335" cy="5233596"/>
            <a:chOff x="1559981" y="1186591"/>
            <a:chExt cx="8224015" cy="467415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9981" y="1186591"/>
              <a:ext cx="3501085" cy="216066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9981" y="3700075"/>
              <a:ext cx="3501085" cy="216066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2911" y="3700075"/>
              <a:ext cx="3501085" cy="216066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2911" y="1186591"/>
              <a:ext cx="3501085" cy="2160669"/>
            </a:xfrm>
            <a:prstGeom prst="rect">
              <a:avLst/>
            </a:prstGeom>
          </p:spPr>
        </p:pic>
      </p:grpSp>
      <p:sp>
        <p:nvSpPr>
          <p:cNvPr id="12" name="TextBox 46">
            <a:extLst>
              <a:ext uri="{FF2B5EF4-FFF2-40B4-BE49-F238E27FC236}">
                <a16:creationId xmlns:a16="http://schemas.microsoft.com/office/drawing/2014/main" id="{D1477E04-2D0E-409F-8BCE-0017A34A3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250" y="1019855"/>
            <a:ext cx="3600000" cy="400110"/>
          </a:xfrm>
          <a:prstGeom prst="rect">
            <a:avLst/>
          </a:prstGeom>
          <a:solidFill>
            <a:srgbClr val="7768AA"/>
          </a:solidFill>
          <a:ln w="2857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연령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DA337053-156D-476F-B4D9-297E7D347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250" y="3845632"/>
            <a:ext cx="3600000" cy="400110"/>
          </a:xfrm>
          <a:prstGeom prst="rect">
            <a:avLst/>
          </a:prstGeom>
          <a:solidFill>
            <a:srgbClr val="7768AA"/>
          </a:solidFill>
          <a:ln w="2857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담보 연금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AD777F82-29D4-40FB-8AE5-CF7F0C6B6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2" y="1019855"/>
            <a:ext cx="3600000" cy="400110"/>
          </a:xfrm>
          <a:prstGeom prst="rect">
            <a:avLst/>
          </a:prstGeom>
          <a:solidFill>
            <a:srgbClr val="7768AA"/>
          </a:solidFill>
          <a:ln w="2857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최근 신용 자료 변동일</a:t>
            </a:r>
            <a:endParaRPr lang="en-US" altLang="ko-KR" sz="1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4F8D52CE-AD62-4F8E-AB49-69E603D45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2" y="3845632"/>
            <a:ext cx="3600000" cy="400110"/>
          </a:xfrm>
          <a:prstGeom prst="rect">
            <a:avLst/>
          </a:prstGeom>
          <a:solidFill>
            <a:srgbClr val="7768AA"/>
          </a:solidFill>
          <a:ln w="2857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최근 휴대폰 변경일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556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6">
            <a:extLst>
              <a:ext uri="{FF2B5EF4-FFF2-40B4-BE49-F238E27FC236}">
                <a16:creationId xmlns:a16="http://schemas.microsoft.com/office/drawing/2014/main" id="{79CB2E97-7940-4584-B1D7-2B670D41D0F1}"/>
              </a:ext>
            </a:extLst>
          </p:cNvPr>
          <p:cNvSpPr>
            <a:spLocks/>
          </p:cNvSpPr>
          <p:nvPr/>
        </p:nvSpPr>
        <p:spPr bwMode="auto">
          <a:xfrm>
            <a:off x="269220" y="99515"/>
            <a:ext cx="555821" cy="864984"/>
          </a:xfrm>
          <a:custGeom>
            <a:avLst/>
            <a:gdLst>
              <a:gd name="T0" fmla="+- 0 10858 253"/>
              <a:gd name="T1" fmla="*/ T0 w 21211"/>
              <a:gd name="T2" fmla="+- 0 10936 273"/>
              <a:gd name="T3" fmla="*/ 10936 h 21327"/>
              <a:gd name="T4" fmla="+- 0 10858 253"/>
              <a:gd name="T5" fmla="*/ T4 w 21211"/>
              <a:gd name="T6" fmla="+- 0 10936 273"/>
              <a:gd name="T7" fmla="*/ 10936 h 21327"/>
              <a:gd name="T8" fmla="+- 0 10858 253"/>
              <a:gd name="T9" fmla="*/ T8 w 21211"/>
              <a:gd name="T10" fmla="+- 0 10936 273"/>
              <a:gd name="T11" fmla="*/ 10936 h 21327"/>
              <a:gd name="T12" fmla="+- 0 10858 253"/>
              <a:gd name="T13" fmla="*/ T12 w 21211"/>
              <a:gd name="T14" fmla="+- 0 10936 273"/>
              <a:gd name="T15" fmla="*/ 10936 h 213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11" h="21327">
                <a:moveTo>
                  <a:pt x="10605" y="21327"/>
                </a:moveTo>
                <a:cubicBezTo>
                  <a:pt x="10523" y="21209"/>
                  <a:pt x="10454" y="21115"/>
                  <a:pt x="10390" y="21019"/>
                </a:cubicBezTo>
                <a:cubicBezTo>
                  <a:pt x="9084" y="19054"/>
                  <a:pt x="7639" y="17127"/>
                  <a:pt x="6033" y="15247"/>
                </a:cubicBezTo>
                <a:cubicBezTo>
                  <a:pt x="4441" y="13384"/>
                  <a:pt x="2863" y="11518"/>
                  <a:pt x="1310" y="9642"/>
                </a:cubicBezTo>
                <a:cubicBezTo>
                  <a:pt x="220" y="8325"/>
                  <a:pt x="-253" y="6930"/>
                  <a:pt x="134" y="5464"/>
                </a:cubicBezTo>
                <a:cubicBezTo>
                  <a:pt x="515" y="4017"/>
                  <a:pt x="1577" y="2766"/>
                  <a:pt x="3347" y="1768"/>
                </a:cubicBezTo>
                <a:cubicBezTo>
                  <a:pt x="6002" y="272"/>
                  <a:pt x="9136" y="-273"/>
                  <a:pt x="12675" y="127"/>
                </a:cubicBezTo>
                <a:cubicBezTo>
                  <a:pt x="15039" y="394"/>
                  <a:pt x="17020" y="1116"/>
                  <a:pt x="18599" y="2225"/>
                </a:cubicBezTo>
                <a:cubicBezTo>
                  <a:pt x="20105" y="3282"/>
                  <a:pt x="20987" y="4519"/>
                  <a:pt x="21175" y="5917"/>
                </a:cubicBezTo>
                <a:cubicBezTo>
                  <a:pt x="21347" y="7200"/>
                  <a:pt x="20911" y="8425"/>
                  <a:pt x="19963" y="9574"/>
                </a:cubicBezTo>
                <a:cubicBezTo>
                  <a:pt x="18972" y="10775"/>
                  <a:pt x="17982" y="11975"/>
                  <a:pt x="16951" y="13163"/>
                </a:cubicBezTo>
                <a:cubicBezTo>
                  <a:pt x="15098" y="15298"/>
                  <a:pt x="13204" y="17422"/>
                  <a:pt x="11706" y="19664"/>
                </a:cubicBezTo>
                <a:cubicBezTo>
                  <a:pt x="11344" y="20206"/>
                  <a:pt x="10987" y="20748"/>
                  <a:pt x="10605" y="21327"/>
                </a:cubicBezTo>
                <a:close/>
              </a:path>
            </a:pathLst>
          </a:custGeom>
          <a:solidFill>
            <a:srgbClr val="7768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AutoShape 27">
            <a:extLst>
              <a:ext uri="{FF2B5EF4-FFF2-40B4-BE49-F238E27FC236}">
                <a16:creationId xmlns:a16="http://schemas.microsoft.com/office/drawing/2014/main" id="{18AFD560-DC08-4BE7-800C-667FA53E9739}"/>
              </a:ext>
            </a:extLst>
          </p:cNvPr>
          <p:cNvSpPr>
            <a:spLocks/>
          </p:cNvSpPr>
          <p:nvPr/>
        </p:nvSpPr>
        <p:spPr bwMode="auto">
          <a:xfrm>
            <a:off x="543398" y="99920"/>
            <a:ext cx="277853" cy="864174"/>
          </a:xfrm>
          <a:custGeom>
            <a:avLst/>
            <a:gdLst>
              <a:gd name="T0" fmla="*/ 10664 w 21328"/>
              <a:gd name="T1" fmla="*/ 10800 h 21600"/>
              <a:gd name="T2" fmla="*/ 10664 w 21328"/>
              <a:gd name="T3" fmla="*/ 10800 h 21600"/>
              <a:gd name="T4" fmla="*/ 10664 w 21328"/>
              <a:gd name="T5" fmla="*/ 10800 h 21600"/>
              <a:gd name="T6" fmla="*/ 10664 w 2132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8" h="21600">
                <a:moveTo>
                  <a:pt x="0" y="0"/>
                </a:moveTo>
                <a:lnTo>
                  <a:pt x="0" y="21600"/>
                </a:lnTo>
                <a:cubicBezTo>
                  <a:pt x="764" y="21016"/>
                  <a:pt x="1484" y="20469"/>
                  <a:pt x="2208" y="19923"/>
                </a:cubicBezTo>
                <a:cubicBezTo>
                  <a:pt x="5222" y="17650"/>
                  <a:pt x="9028" y="15499"/>
                  <a:pt x="12755" y="13334"/>
                </a:cubicBezTo>
                <a:cubicBezTo>
                  <a:pt x="14828" y="12129"/>
                  <a:pt x="16823" y="10913"/>
                  <a:pt x="18816" y="9695"/>
                </a:cubicBezTo>
                <a:cubicBezTo>
                  <a:pt x="20723" y="8530"/>
                  <a:pt x="21600" y="7287"/>
                  <a:pt x="21254" y="5986"/>
                </a:cubicBezTo>
                <a:cubicBezTo>
                  <a:pt x="20877" y="4569"/>
                  <a:pt x="19096" y="3317"/>
                  <a:pt x="16067" y="2245"/>
                </a:cubicBezTo>
                <a:cubicBezTo>
                  <a:pt x="12891" y="1121"/>
                  <a:pt x="8907" y="388"/>
                  <a:pt x="4152" y="117"/>
                </a:cubicBezTo>
                <a:cubicBezTo>
                  <a:pt x="2731" y="36"/>
                  <a:pt x="1355" y="5"/>
                  <a:pt x="0" y="0"/>
                </a:cubicBezTo>
                <a:close/>
              </a:path>
            </a:pathLst>
          </a:custGeom>
          <a:solidFill>
            <a:srgbClr val="6D60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C0A104A8-4EB8-4F89-A731-3583CCF7E76B}"/>
              </a:ext>
            </a:extLst>
          </p:cNvPr>
          <p:cNvSpPr>
            <a:spLocks/>
          </p:cNvSpPr>
          <p:nvPr/>
        </p:nvSpPr>
        <p:spPr bwMode="auto">
          <a:xfrm>
            <a:off x="348989" y="164136"/>
            <a:ext cx="408640" cy="38694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ko-KR" altLang="ko-KR" sz="1600" b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Text Box 29">
            <a:extLst>
              <a:ext uri="{FF2B5EF4-FFF2-40B4-BE49-F238E27FC236}">
                <a16:creationId xmlns:a16="http://schemas.microsoft.com/office/drawing/2014/main" id="{0222D591-B6D2-4CC6-BE0F-935EC5810ECF}"/>
              </a:ext>
            </a:extLst>
          </p:cNvPr>
          <p:cNvSpPr txBox="1">
            <a:spLocks/>
          </p:cNvSpPr>
          <p:nvPr/>
        </p:nvSpPr>
        <p:spPr bwMode="auto">
          <a:xfrm>
            <a:off x="376621" y="219840"/>
            <a:ext cx="335991" cy="26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ko-KR" altLang="ko-KR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12" name="Text Box 43">
            <a:extLst>
              <a:ext uri="{FF2B5EF4-FFF2-40B4-BE49-F238E27FC236}">
                <a16:creationId xmlns:a16="http://schemas.microsoft.com/office/drawing/2014/main" id="{DCFEEE8A-0913-4EC0-B3F5-144186C587A0}"/>
              </a:ext>
            </a:extLst>
          </p:cNvPr>
          <p:cNvSpPr txBox="1">
            <a:spLocks/>
          </p:cNvSpPr>
          <p:nvPr/>
        </p:nvSpPr>
        <p:spPr bwMode="auto">
          <a:xfrm>
            <a:off x="923877" y="147952"/>
            <a:ext cx="3660932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dirty="0">
                <a:solidFill>
                  <a:srgbClr val="6C609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Conclusion</a:t>
            </a:r>
          </a:p>
          <a:p>
            <a:pPr lvl="0"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Final</a:t>
            </a: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52">
            <a:extLst>
              <a:ext uri="{FF2B5EF4-FFF2-40B4-BE49-F238E27FC236}">
                <a16:creationId xmlns:a16="http://schemas.microsoft.com/office/drawing/2014/main" id="{AFFC54DE-940B-4FD1-A362-AF5615780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659" y="1750803"/>
            <a:ext cx="8942484" cy="2115142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R" altLang="en-US" sz="1600" dirty="0"/>
          </a:p>
        </p:txBody>
      </p:sp>
      <p:sp>
        <p:nvSpPr>
          <p:cNvPr id="14" name="Rounded Rectangle 54">
            <a:extLst>
              <a:ext uri="{FF2B5EF4-FFF2-40B4-BE49-F238E27FC236}">
                <a16:creationId xmlns:a16="http://schemas.microsoft.com/office/drawing/2014/main" id="{73526E90-ED4C-4BF0-A774-79873FBDB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659" y="1299905"/>
            <a:ext cx="8942484" cy="487385"/>
          </a:xfrm>
          <a:prstGeom prst="roundRect">
            <a:avLst>
              <a:gd name="adj" fmla="val 459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eaLnBrk="1"/>
            <a:endParaRPr lang="en-US" altLang="ko-KR" sz="2800" dirty="0"/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CB0B949D-0BD4-4DBE-AD36-FDD12CD46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856" y="1912374"/>
            <a:ext cx="8565313" cy="1719702"/>
          </a:xfrm>
          <a:prstGeom prst="rect">
            <a:avLst/>
          </a:prstGeom>
          <a:noFill/>
          <a:ln w="38100">
            <a:noFill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개인정보 데이터를 통한 모델링 후 연체여부에 중요한 개인정보 변수 확인</a:t>
            </a:r>
            <a:endParaRPr lang="en-US" altLang="ko-KR" sz="1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Full model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과 고객 개인정보만 사용한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model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의 차이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두 결과를 통해 현재 금융업에서 연체여부를 판단할 때 </a:t>
            </a:r>
            <a:endParaRPr lang="en-US" altLang="ko-KR" sz="1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        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어느 부분을 새롭게 체크해야 하는지 알 수 있음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E377D839-667C-479C-84F0-20F0C8836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488" y="1374320"/>
            <a:ext cx="4320000" cy="369332"/>
          </a:xfrm>
          <a:prstGeom prst="rect">
            <a:avLst/>
          </a:prstGeom>
          <a:noFill/>
          <a:ln w="38100">
            <a:noFill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결론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Freeform 52">
            <a:extLst>
              <a:ext uri="{FF2B5EF4-FFF2-40B4-BE49-F238E27FC236}">
                <a16:creationId xmlns:a16="http://schemas.microsoft.com/office/drawing/2014/main" id="{BF777FFC-BB01-4217-8AE2-D5D665F98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659" y="4244158"/>
            <a:ext cx="8942484" cy="2115142"/>
          </a:xfrm>
          <a:custGeom>
            <a:avLst/>
            <a:gdLst>
              <a:gd name="T0" fmla="*/ 0 w 6588000"/>
              <a:gd name="T1" fmla="*/ 0 h 3349801"/>
              <a:gd name="T2" fmla="*/ 6588125 w 6588000"/>
              <a:gd name="T3" fmla="*/ 0 h 3349801"/>
              <a:gd name="T4" fmla="*/ 6588125 w 6588000"/>
              <a:gd name="T5" fmla="*/ 3245130 h 3349801"/>
              <a:gd name="T6" fmla="*/ 6483447 w 6588000"/>
              <a:gd name="T7" fmla="*/ 3349806 h 3349801"/>
              <a:gd name="T8" fmla="*/ 104678 w 6588000"/>
              <a:gd name="T9" fmla="*/ 3349806 h 3349801"/>
              <a:gd name="T10" fmla="*/ 0 w 6588000"/>
              <a:gd name="T11" fmla="*/ 3245130 h 33498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88000" h="3349801">
                <a:moveTo>
                  <a:pt x="0" y="0"/>
                </a:moveTo>
                <a:lnTo>
                  <a:pt x="6588000" y="0"/>
                </a:lnTo>
                <a:lnTo>
                  <a:pt x="6588000" y="3245125"/>
                </a:lnTo>
                <a:cubicBezTo>
                  <a:pt x="6588000" y="3302936"/>
                  <a:pt x="6541135" y="3349801"/>
                  <a:pt x="6483324" y="3349801"/>
                </a:cubicBezTo>
                <a:lnTo>
                  <a:pt x="104676" y="3349801"/>
                </a:lnTo>
                <a:cubicBezTo>
                  <a:pt x="46865" y="3349801"/>
                  <a:pt x="0" y="3302936"/>
                  <a:pt x="0" y="32451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R" altLang="en-US" sz="1600" dirty="0"/>
          </a:p>
        </p:txBody>
      </p:sp>
      <p:sp>
        <p:nvSpPr>
          <p:cNvPr id="18" name="Rounded Rectangle 54">
            <a:extLst>
              <a:ext uri="{FF2B5EF4-FFF2-40B4-BE49-F238E27FC236}">
                <a16:creationId xmlns:a16="http://schemas.microsoft.com/office/drawing/2014/main" id="{13E8FF44-245B-4A35-9E25-61A17FDFC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659" y="3793260"/>
            <a:ext cx="8942484" cy="487385"/>
          </a:xfrm>
          <a:prstGeom prst="roundRect">
            <a:avLst>
              <a:gd name="adj" fmla="val 459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eaLnBrk="1"/>
            <a:endParaRPr lang="en-US" altLang="ko-KR" sz="2800" dirty="0"/>
          </a:p>
        </p:txBody>
      </p:sp>
      <p:sp>
        <p:nvSpPr>
          <p:cNvPr id="19" name="TextBox 46">
            <a:extLst>
              <a:ext uri="{FF2B5EF4-FFF2-40B4-BE49-F238E27FC236}">
                <a16:creationId xmlns:a16="http://schemas.microsoft.com/office/drawing/2014/main" id="{3C8753E8-FD27-4FED-AC7C-EAF3AF44E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856" y="4545258"/>
            <a:ext cx="8565313" cy="1304203"/>
          </a:xfrm>
          <a:prstGeom prst="rect">
            <a:avLst/>
          </a:prstGeom>
          <a:noFill/>
          <a:ln w="38100">
            <a:noFill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결측치에 대한 통계적 접근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주성분분석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반응변수 비대칭성 해결을 위한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Case sampling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시도</a:t>
            </a:r>
            <a:endParaRPr lang="en-US" altLang="ko-KR" sz="1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94A3CCEB-37A8-4B51-971D-5BF26BA10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488" y="3867675"/>
            <a:ext cx="4320000" cy="369332"/>
          </a:xfrm>
          <a:prstGeom prst="rect">
            <a:avLst/>
          </a:prstGeom>
          <a:noFill/>
          <a:ln w="38100">
            <a:noFill/>
          </a:ln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후속 연구 제안</a:t>
            </a:r>
          </a:p>
        </p:txBody>
      </p:sp>
    </p:spTree>
    <p:extLst>
      <p:ext uri="{BB962C8B-B14F-4D97-AF65-F5344CB8AC3E}">
        <p14:creationId xmlns:p14="http://schemas.microsoft.com/office/powerpoint/2010/main" val="14318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9E93D6-0CC2-4CBA-9780-81C13C41A35C}"/>
              </a:ext>
            </a:extLst>
          </p:cNvPr>
          <p:cNvSpPr/>
          <p:nvPr/>
        </p:nvSpPr>
        <p:spPr>
          <a:xfrm>
            <a:off x="9662160" y="6412915"/>
            <a:ext cx="2331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https://goo.gl/rUyTBv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8F144B-E6A3-47BC-BDB0-8F34456AB5D5}"/>
              </a:ext>
            </a:extLst>
          </p:cNvPr>
          <p:cNvGrpSpPr/>
          <p:nvPr/>
        </p:nvGrpSpPr>
        <p:grpSpPr>
          <a:xfrm>
            <a:off x="6569710" y="1780461"/>
            <a:ext cx="5149850" cy="3365024"/>
            <a:chOff x="7042150" y="1932861"/>
            <a:chExt cx="5149850" cy="3365024"/>
          </a:xfrm>
        </p:grpSpPr>
        <p:sp>
          <p:nvSpPr>
            <p:cNvPr id="45" name="Text Box 39">
              <a:extLst>
                <a:ext uri="{FF2B5EF4-FFF2-40B4-BE49-F238E27FC236}">
                  <a16:creationId xmlns:a16="http://schemas.microsoft.com/office/drawing/2014/main" id="{E3F75117-29F0-4C83-A518-79976DFAC9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516178" y="1932861"/>
              <a:ext cx="4675822" cy="3365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>
                <a:buClr>
                  <a:schemeClr val="tx2"/>
                </a:buClr>
              </a:pPr>
              <a:r>
                <a:rPr lang="ko-KR" altLang="en-US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모델의 한계</a:t>
              </a:r>
              <a:endPara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buClr>
                  <a:schemeClr val="tx2"/>
                </a:buClr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일부 엄격한 기준</a:t>
              </a:r>
              <a:endPara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buClr>
                  <a:schemeClr val="tx2"/>
                </a:buClr>
              </a:pPr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금융 정보에 한정된 평가 기준</a:t>
              </a:r>
              <a:endPara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buClr>
                  <a:schemeClr val="tx2"/>
                </a:buClr>
              </a:pPr>
              <a:endPara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buClr>
                  <a:schemeClr val="tx2"/>
                </a:buClr>
              </a:pPr>
              <a:r>
                <a:rPr lang="ko-KR" altLang="en-US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고객 </a:t>
              </a:r>
              <a:r>
                <a:rPr lang="en-US" altLang="ko-KR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상환 능력 저평가</a:t>
              </a:r>
              <a:endParaRPr lang="en-US" altLang="ko-KR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buClr>
                  <a:schemeClr val="tx2"/>
                </a:buClr>
              </a:pPr>
              <a:r>
                <a:rPr lang="ko-KR" altLang="en-US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기업 </a:t>
              </a:r>
              <a:r>
                <a:rPr lang="en-US" altLang="ko-KR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고객 유치 한계</a:t>
              </a:r>
              <a:r>
                <a:rPr lang="en-US" altLang="ko-KR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  <a:p>
              <a:pPr>
                <a:buClr>
                  <a:schemeClr val="tx2"/>
                </a:buClr>
              </a:pPr>
              <a:endParaRPr lang="en-US" altLang="ko-KR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buClr>
                  <a:schemeClr val="tx2"/>
                </a:buClr>
              </a:pPr>
              <a:endParaRPr lang="en-US" altLang="ko-KR" sz="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rPr>
                <a:t>	</a:t>
              </a:r>
              <a:r>
                <a:rPr lang="ko-KR" altLang="en-US" sz="2400" b="1" dirty="0"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rPr>
                <a:t>신용도 평가 측정 모델의 </a:t>
              </a:r>
              <a:endParaRPr lang="en-US" altLang="ko-KR" sz="2400" b="1" dirty="0"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endParaRPr>
            </a:p>
            <a:p>
              <a:r>
                <a:rPr lang="en-US" altLang="ko-KR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rPr>
                <a:t>	</a:t>
              </a:r>
              <a:r>
                <a:rPr lang="ko-KR" altLang="en-US" sz="2400" b="1" dirty="0">
                  <a:highlight>
                    <a:srgbClr val="FFFF00"/>
                  </a:highlight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rPr>
                <a:t>개선 필요성 시사 </a:t>
              </a:r>
              <a:endParaRPr lang="en-US" altLang="ko-KR" sz="24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AutoShape 50">
              <a:extLst>
                <a:ext uri="{FF2B5EF4-FFF2-40B4-BE49-F238E27FC236}">
                  <a16:creationId xmlns:a16="http://schemas.microsoft.com/office/drawing/2014/main" id="{63ECDE21-34FB-423D-A4EC-D5F900875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0" y="4611256"/>
              <a:ext cx="1256225" cy="5093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695" y="0"/>
                  </a:moveTo>
                  <a:lnTo>
                    <a:pt x="21600" y="10803"/>
                  </a:lnTo>
                  <a:lnTo>
                    <a:pt x="13695" y="21600"/>
                  </a:lnTo>
                  <a:lnTo>
                    <a:pt x="13695" y="14600"/>
                  </a:lnTo>
                  <a:lnTo>
                    <a:pt x="0" y="10800"/>
                  </a:lnTo>
                  <a:lnTo>
                    <a:pt x="13695" y="700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endParaRPr lang="ko-KR" altLang="ko-KR" sz="3200" b="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2FB0F1-08F0-421C-87CE-51EF46ADF8B7}"/>
              </a:ext>
            </a:extLst>
          </p:cNvPr>
          <p:cNvGrpSpPr/>
          <p:nvPr/>
        </p:nvGrpSpPr>
        <p:grpSpPr>
          <a:xfrm>
            <a:off x="716281" y="1312023"/>
            <a:ext cx="6008160" cy="4881654"/>
            <a:chOff x="533400" y="975360"/>
            <a:chExt cx="6680003" cy="54275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38932A0-5FA7-4380-8FA2-64A63EC1F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004" y="5458276"/>
              <a:ext cx="6660000" cy="944613"/>
            </a:xfrm>
            <a:prstGeom prst="rect">
              <a:avLst/>
            </a:prstGeom>
            <a:ln>
              <a:solidFill>
                <a:srgbClr val="F5D783"/>
              </a:solidFill>
            </a:ln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4054B9-79D6-4B89-860D-54302C75F92F}"/>
                </a:ext>
              </a:extLst>
            </p:cNvPr>
            <p:cNvGrpSpPr/>
            <p:nvPr/>
          </p:nvGrpSpPr>
          <p:grpSpPr>
            <a:xfrm>
              <a:off x="562709" y="1615440"/>
              <a:ext cx="3688674" cy="3567514"/>
              <a:chOff x="0" y="1088571"/>
              <a:chExt cx="5965371" cy="5769429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7FF2D3E-CD37-4CEE-97CD-BDE7F3F94DC1}"/>
                  </a:ext>
                </a:extLst>
              </p:cNvPr>
              <p:cNvSpPr/>
              <p:nvPr/>
            </p:nvSpPr>
            <p:spPr>
              <a:xfrm>
                <a:off x="0" y="1088571"/>
                <a:ext cx="5965371" cy="5769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6B4FFE6-5DE1-44DD-82C2-E9ED45BAA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773" y="1103087"/>
                <a:ext cx="5283198" cy="5695411"/>
              </a:xfrm>
              <a:prstGeom prst="rect">
                <a:avLst/>
              </a:prstGeom>
            </p:spPr>
          </p:pic>
        </p:grp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8D6EFDF-E355-45C2-BBE1-96BD2D7404E1}"/>
                </a:ext>
              </a:extLst>
            </p:cNvPr>
            <p:cNvSpPr/>
            <p:nvPr/>
          </p:nvSpPr>
          <p:spPr>
            <a:xfrm>
              <a:off x="533400" y="1371600"/>
              <a:ext cx="6598920" cy="548640"/>
            </a:xfrm>
            <a:custGeom>
              <a:avLst/>
              <a:gdLst>
                <a:gd name="connsiteX0" fmla="*/ 0 w 6652260"/>
                <a:gd name="connsiteY0" fmla="*/ 0 h 449580"/>
                <a:gd name="connsiteX1" fmla="*/ 160020 w 6652260"/>
                <a:gd name="connsiteY1" fmla="*/ 449580 h 449580"/>
                <a:gd name="connsiteX2" fmla="*/ 3459480 w 6652260"/>
                <a:gd name="connsiteY2" fmla="*/ 449580 h 449580"/>
                <a:gd name="connsiteX3" fmla="*/ 6652260 w 6652260"/>
                <a:gd name="connsiteY3" fmla="*/ 15240 h 449580"/>
                <a:gd name="connsiteX4" fmla="*/ 0 w 6652260"/>
                <a:gd name="connsiteY4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2260" h="449580">
                  <a:moveTo>
                    <a:pt x="0" y="0"/>
                  </a:moveTo>
                  <a:lnTo>
                    <a:pt x="160020" y="449580"/>
                  </a:lnTo>
                  <a:lnTo>
                    <a:pt x="3459480" y="449580"/>
                  </a:lnTo>
                  <a:lnTo>
                    <a:pt x="6652260" y="15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D78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1796477-C7F0-4538-8CD9-C14609E2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403" y="975360"/>
              <a:ext cx="6660000" cy="408276"/>
            </a:xfrm>
            <a:prstGeom prst="rect">
              <a:avLst/>
            </a:prstGeom>
            <a:ln>
              <a:solidFill>
                <a:srgbClr val="F5D783"/>
              </a:solidFill>
            </a:ln>
          </p:spPr>
        </p:pic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6D6D398-17F3-44E6-AB2A-F9063230CFA8}"/>
                </a:ext>
              </a:extLst>
            </p:cNvPr>
            <p:cNvSpPr/>
            <p:nvPr/>
          </p:nvSpPr>
          <p:spPr>
            <a:xfrm>
              <a:off x="563880" y="4739640"/>
              <a:ext cx="6629400" cy="716280"/>
            </a:xfrm>
            <a:custGeom>
              <a:avLst/>
              <a:gdLst>
                <a:gd name="connsiteX0" fmla="*/ 350520 w 6629400"/>
                <a:gd name="connsiteY0" fmla="*/ 45720 h 716280"/>
                <a:gd name="connsiteX1" fmla="*/ 0 w 6629400"/>
                <a:gd name="connsiteY1" fmla="*/ 716280 h 716280"/>
                <a:gd name="connsiteX2" fmla="*/ 6629400 w 6629400"/>
                <a:gd name="connsiteY2" fmla="*/ 716280 h 716280"/>
                <a:gd name="connsiteX3" fmla="*/ 3322320 w 6629400"/>
                <a:gd name="connsiteY3" fmla="*/ 0 h 716280"/>
                <a:gd name="connsiteX4" fmla="*/ 365760 w 6629400"/>
                <a:gd name="connsiteY4" fmla="*/ 0 h 716280"/>
                <a:gd name="connsiteX5" fmla="*/ 350520 w 6629400"/>
                <a:gd name="connsiteY5" fmla="*/ 45720 h 71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9400" h="716280">
                  <a:moveTo>
                    <a:pt x="350520" y="45720"/>
                  </a:moveTo>
                  <a:lnTo>
                    <a:pt x="0" y="716280"/>
                  </a:lnTo>
                  <a:lnTo>
                    <a:pt x="6629400" y="716280"/>
                  </a:lnTo>
                  <a:lnTo>
                    <a:pt x="3322320" y="0"/>
                  </a:lnTo>
                  <a:lnTo>
                    <a:pt x="365760" y="0"/>
                  </a:lnTo>
                  <a:lnTo>
                    <a:pt x="350520" y="45720"/>
                  </a:lnTo>
                  <a:close/>
                </a:path>
              </a:pathLst>
            </a:custGeom>
            <a:solidFill>
              <a:srgbClr val="F5D78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DA74978-4D75-4275-9020-6B9AA4A0C586}"/>
                </a:ext>
              </a:extLst>
            </p:cNvPr>
            <p:cNvSpPr/>
            <p:nvPr/>
          </p:nvSpPr>
          <p:spPr>
            <a:xfrm>
              <a:off x="701040" y="1645920"/>
              <a:ext cx="3383280" cy="259080"/>
            </a:xfrm>
            <a:prstGeom prst="rect">
              <a:avLst/>
            </a:prstGeom>
            <a:noFill/>
            <a:ln>
              <a:solidFill>
                <a:srgbClr val="F5D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D6C7691-95B1-41F9-A3C8-E5001E61DAB7}"/>
                </a:ext>
              </a:extLst>
            </p:cNvPr>
            <p:cNvSpPr/>
            <p:nvPr/>
          </p:nvSpPr>
          <p:spPr>
            <a:xfrm>
              <a:off x="929640" y="4754880"/>
              <a:ext cx="2956560" cy="388620"/>
            </a:xfrm>
            <a:prstGeom prst="rect">
              <a:avLst/>
            </a:prstGeom>
            <a:noFill/>
            <a:ln>
              <a:solidFill>
                <a:srgbClr val="F5D7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548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7E217-2A23-418D-90B7-AE277D19413C}"/>
              </a:ext>
            </a:extLst>
          </p:cNvPr>
          <p:cNvSpPr txBox="1"/>
          <p:nvPr/>
        </p:nvSpPr>
        <p:spPr>
          <a:xfrm>
            <a:off x="3694288" y="2919714"/>
            <a:ext cx="50193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Any Questions?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B3840-61AC-4E21-9C38-3E0C2E654AC0}"/>
              </a:ext>
            </a:extLst>
          </p:cNvPr>
          <p:cNvSpPr txBox="1"/>
          <p:nvPr/>
        </p:nvSpPr>
        <p:spPr>
          <a:xfrm>
            <a:off x="9250359" y="5609491"/>
            <a:ext cx="2725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신용도 예측 변수 분석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서울대학교 빅데이터 아카데미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2018-3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고급 빅데이터 분석 기법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노은선 이현호 최의관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4718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D488722-AC50-4714-9C17-8FB28D26CAAF}"/>
              </a:ext>
            </a:extLst>
          </p:cNvPr>
          <p:cNvGrpSpPr/>
          <p:nvPr/>
        </p:nvGrpSpPr>
        <p:grpSpPr>
          <a:xfrm>
            <a:off x="1440525" y="1224987"/>
            <a:ext cx="3706756" cy="3323827"/>
            <a:chOff x="484049" y="1828800"/>
            <a:chExt cx="5144128" cy="437270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E7052D-38D4-4611-B43D-0BAC7A2F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049" y="1828800"/>
              <a:ext cx="3079767" cy="330326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957DE16-302D-47B3-9E65-0AF96C36E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5364" y="2441936"/>
              <a:ext cx="3452813" cy="314643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9F617F5-4EC4-4D47-A39B-051D55A2C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576" y="2743082"/>
              <a:ext cx="3289056" cy="345842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3D06E9-7419-48B3-85A7-A93A0C68E62E}"/>
              </a:ext>
            </a:extLst>
          </p:cNvPr>
          <p:cNvGrpSpPr/>
          <p:nvPr/>
        </p:nvGrpSpPr>
        <p:grpSpPr>
          <a:xfrm>
            <a:off x="7132118" y="1219124"/>
            <a:ext cx="3844070" cy="3348106"/>
            <a:chOff x="6915370" y="1495137"/>
            <a:chExt cx="4263701" cy="371359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B68A86-0DCA-452C-A4D9-762AF4626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5370" y="1495137"/>
              <a:ext cx="2882777" cy="1933863"/>
            </a:xfrm>
            <a:prstGeom prst="rect">
              <a:avLst/>
            </a:prstGeom>
          </p:spPr>
        </p:pic>
        <p:pic>
          <p:nvPicPr>
            <p:cNvPr id="8194" name="Picture 2" descr="ë¶ììµê´ / ì¡°ì±ê¶ / ë¼ì¨ì ë : DC Virus ">
              <a:extLst>
                <a:ext uri="{FF2B5EF4-FFF2-40B4-BE49-F238E27FC236}">
                  <a16:creationId xmlns:a16="http://schemas.microsoft.com/office/drawing/2014/main" id="{412605B3-E630-4018-AA9C-B0F082885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560" y="1870929"/>
              <a:ext cx="1944511" cy="2806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473B6C1-A267-4AAA-A22B-075931F7B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54447" y="3012317"/>
              <a:ext cx="2840648" cy="219641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C8A080-F187-42CA-B43F-02BBE28C53AD}"/>
              </a:ext>
            </a:extLst>
          </p:cNvPr>
          <p:cNvSpPr txBox="1"/>
          <p:nvPr/>
        </p:nvSpPr>
        <p:spPr>
          <a:xfrm>
            <a:off x="5719773" y="1938605"/>
            <a:ext cx="2391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C859C7-CED3-4E68-85C7-A80DFDBA33E4}"/>
              </a:ext>
            </a:extLst>
          </p:cNvPr>
          <p:cNvSpPr/>
          <p:nvPr/>
        </p:nvSpPr>
        <p:spPr>
          <a:xfrm>
            <a:off x="1413934" y="5609543"/>
            <a:ext cx="9779000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 부채 수준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신용 형태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거래 기간 뿐만 아니라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고객의 신용에 기여하는 유의미한 특징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찾을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 있을까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641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7A71C49D-118F-41C5-B93F-7A41DAE12323}"/>
              </a:ext>
            </a:extLst>
          </p:cNvPr>
          <p:cNvSpPr/>
          <p:nvPr/>
        </p:nvSpPr>
        <p:spPr>
          <a:xfrm>
            <a:off x="7236241" y="3901440"/>
            <a:ext cx="4010879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93563A9-F8F0-4475-A4D9-CF35ACF7BB43}"/>
              </a:ext>
            </a:extLst>
          </p:cNvPr>
          <p:cNvSpPr/>
          <p:nvPr/>
        </p:nvSpPr>
        <p:spPr>
          <a:xfrm>
            <a:off x="7236241" y="1920240"/>
            <a:ext cx="4010879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8B28A7C-ADA8-4A8A-9B78-A4B0B71AC453}"/>
              </a:ext>
            </a:extLst>
          </p:cNvPr>
          <p:cNvSpPr/>
          <p:nvPr/>
        </p:nvSpPr>
        <p:spPr>
          <a:xfrm>
            <a:off x="606841" y="2819400"/>
            <a:ext cx="3919439" cy="18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FEF4194-F31B-44C6-97B9-2FED3749A2B7}"/>
              </a:ext>
            </a:extLst>
          </p:cNvPr>
          <p:cNvSpPr/>
          <p:nvPr/>
        </p:nvSpPr>
        <p:spPr>
          <a:xfrm>
            <a:off x="7239000" y="3901440"/>
            <a:ext cx="394716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57ED233-B89B-4528-BB06-2D95327F66A7}"/>
              </a:ext>
            </a:extLst>
          </p:cNvPr>
          <p:cNvSpPr/>
          <p:nvPr/>
        </p:nvSpPr>
        <p:spPr>
          <a:xfrm>
            <a:off x="7239000" y="1920240"/>
            <a:ext cx="394716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523CB9-4065-4D30-A9E3-4BBCAD338A50}"/>
              </a:ext>
            </a:extLst>
          </p:cNvPr>
          <p:cNvSpPr/>
          <p:nvPr/>
        </p:nvSpPr>
        <p:spPr>
          <a:xfrm>
            <a:off x="609600" y="2819400"/>
            <a:ext cx="3855720" cy="1767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24AC9B-FF5E-4F2C-B3FF-CE6E4C7D1642}"/>
              </a:ext>
            </a:extLst>
          </p:cNvPr>
          <p:cNvGrpSpPr/>
          <p:nvPr/>
        </p:nvGrpSpPr>
        <p:grpSpPr>
          <a:xfrm>
            <a:off x="810578" y="2099199"/>
            <a:ext cx="10522855" cy="3557930"/>
            <a:chOff x="1127760" y="2175399"/>
            <a:chExt cx="10522855" cy="3557930"/>
          </a:xfrm>
        </p:grpSpPr>
        <p:grpSp>
          <p:nvGrpSpPr>
            <p:cNvPr id="45" name="Group 3">
              <a:extLst>
                <a:ext uri="{FF2B5EF4-FFF2-40B4-BE49-F238E27FC236}">
                  <a16:creationId xmlns:a16="http://schemas.microsoft.com/office/drawing/2014/main" id="{0D51D149-40B7-48A4-9700-817DF9E426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86438" y="2315613"/>
              <a:ext cx="1965879" cy="1435649"/>
              <a:chOff x="0" y="-1"/>
              <a:chExt cx="6176509" cy="4510041"/>
            </a:xfrm>
          </p:grpSpPr>
          <p:sp>
            <p:nvSpPr>
              <p:cNvPr id="65" name="AutoShape 4">
                <a:extLst>
                  <a:ext uri="{FF2B5EF4-FFF2-40B4-BE49-F238E27FC236}">
                    <a16:creationId xmlns:a16="http://schemas.microsoft.com/office/drawing/2014/main" id="{9F61FA68-A48F-489E-932B-F1BC185EA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0175"/>
                <a:ext cx="2251145" cy="44598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69" y="21600"/>
                    </a:moveTo>
                    <a:lnTo>
                      <a:pt x="0" y="10744"/>
                    </a:lnTo>
                    <a:lnTo>
                      <a:pt x="21600" y="0"/>
                    </a:lnTo>
                    <a:lnTo>
                      <a:pt x="21569" y="21600"/>
                    </a:lnTo>
                    <a:close/>
                  </a:path>
                </a:pathLst>
              </a:custGeom>
              <a:solidFill>
                <a:srgbClr val="D85F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66" name="AutoShape 5">
                <a:extLst>
                  <a:ext uri="{FF2B5EF4-FFF2-40B4-BE49-F238E27FC236}">
                    <a16:creationId xmlns:a16="http://schemas.microsoft.com/office/drawing/2014/main" id="{E3482CA5-5F09-41F9-BF3B-4A1CD484F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42" y="2269727"/>
                <a:ext cx="2224102" cy="40282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595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67" name="AutoShape 6">
                <a:extLst>
                  <a:ext uri="{FF2B5EF4-FFF2-40B4-BE49-F238E27FC236}">
                    <a16:creationId xmlns:a16="http://schemas.microsoft.com/office/drawing/2014/main" id="{D678C13D-0A20-4D56-A55D-6262AF6B4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7" y="2235116"/>
                <a:ext cx="2196796" cy="18422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2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6535B">
                  <a:alpha val="64197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grpSp>
            <p:nvGrpSpPr>
              <p:cNvPr id="68" name="Group 7">
                <a:extLst>
                  <a:ext uri="{FF2B5EF4-FFF2-40B4-BE49-F238E27FC236}">
                    <a16:creationId xmlns:a16="http://schemas.microsoft.com/office/drawing/2014/main" id="{83902B36-B18C-4927-96BB-66FF7EDFFB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8" y="0"/>
                <a:ext cx="6175831" cy="2262970"/>
                <a:chOff x="0" y="0"/>
                <a:chExt cx="6175831" cy="2262970"/>
              </a:xfrm>
            </p:grpSpPr>
            <p:sp>
              <p:nvSpPr>
                <p:cNvPr id="69" name="AutoShape 8">
                  <a:extLst>
                    <a:ext uri="{FF2B5EF4-FFF2-40B4-BE49-F238E27FC236}">
                      <a16:creationId xmlns:a16="http://schemas.microsoft.com/office/drawing/2014/main" id="{87F71C0C-0FAF-49F2-8E73-700DD422C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8242"/>
                  <a:ext cx="6175831" cy="225472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406" y="21600"/>
                      </a:moveTo>
                      <a:lnTo>
                        <a:pt x="0" y="21600"/>
                      </a:lnTo>
                      <a:lnTo>
                        <a:pt x="7818" y="0"/>
                      </a:lnTo>
                      <a:lnTo>
                        <a:pt x="17362" y="0"/>
                      </a:lnTo>
                      <a:lnTo>
                        <a:pt x="21600" y="11313"/>
                      </a:lnTo>
                      <a:lnTo>
                        <a:pt x="17406" y="21600"/>
                      </a:lnTo>
                      <a:close/>
                    </a:path>
                  </a:pathLst>
                </a:custGeom>
                <a:solidFill>
                  <a:srgbClr val="E1626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endParaRPr lang="ko-KR" altLang="ko-KR" sz="1000" b="0" dirty="0"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70" name="AutoShape 9">
                  <a:extLst>
                    <a:ext uri="{FF2B5EF4-FFF2-40B4-BE49-F238E27FC236}">
                      <a16:creationId xmlns:a16="http://schemas.microsoft.com/office/drawing/2014/main" id="{46DA4E17-28E5-4340-BB4A-A71D8BDF28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5" y="3007"/>
                  <a:ext cx="2798018" cy="2257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17278" y="36"/>
                      </a:lnTo>
                      <a:lnTo>
                        <a:pt x="21600" y="0"/>
                      </a:lnTo>
                      <a:lnTo>
                        <a:pt x="3885" y="21577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19EA5">
                    <a:alpha val="17427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endParaRPr lang="ko-KR" altLang="ko-KR" sz="1000" b="0" dirty="0"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71" name="AutoShape 10">
                  <a:extLst>
                    <a:ext uri="{FF2B5EF4-FFF2-40B4-BE49-F238E27FC236}">
                      <a16:creationId xmlns:a16="http://schemas.microsoft.com/office/drawing/2014/main" id="{E7478975-F607-4832-B9CD-3FB2EE69BA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8650" y="0"/>
                  <a:ext cx="4402115" cy="11867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709" y="0"/>
                      </a:moveTo>
                      <a:lnTo>
                        <a:pt x="21600" y="21600"/>
                      </a:lnTo>
                      <a:lnTo>
                        <a:pt x="0" y="21474"/>
                      </a:lnTo>
                      <a:lnTo>
                        <a:pt x="5786" y="10"/>
                      </a:lnTo>
                      <a:lnTo>
                        <a:pt x="15709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16268">
                        <a:alpha val="14999"/>
                      </a:srgbClr>
                    </a:gs>
                    <a:gs pos="100000">
                      <a:srgbClr val="FFFFFF">
                        <a:alpha val="14999"/>
                      </a:srgbClr>
                    </a:gs>
                  </a:gsLst>
                  <a:lin ang="2700000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endParaRPr lang="ko-KR" altLang="ko-KR" sz="1000" b="0" dirty="0"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72" name="AutoShape 11">
                  <a:extLst>
                    <a:ext uri="{FF2B5EF4-FFF2-40B4-BE49-F238E27FC236}">
                      <a16:creationId xmlns:a16="http://schemas.microsoft.com/office/drawing/2014/main" id="{70EC474A-C48A-4F5A-80AB-7A39B1189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92" y="8550"/>
                  <a:ext cx="2503063" cy="224899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19102" y="34"/>
                      </a:lnTo>
                      <a:lnTo>
                        <a:pt x="21600" y="0"/>
                      </a:lnTo>
                      <a:lnTo>
                        <a:pt x="1526" y="21555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>
                    <a:alpha val="10597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endParaRPr lang="ko-KR" altLang="ko-KR" sz="1000" b="0" dirty="0"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</p:grpSp>
        <p:grpSp>
          <p:nvGrpSpPr>
            <p:cNvPr id="46" name="Group 12">
              <a:extLst>
                <a:ext uri="{FF2B5EF4-FFF2-40B4-BE49-F238E27FC236}">
                  <a16:creationId xmlns:a16="http://schemas.microsoft.com/office/drawing/2014/main" id="{B79621C4-ACDB-4022-8B35-9E98A0F5A7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6400" y="3275734"/>
              <a:ext cx="1968130" cy="1435649"/>
              <a:chOff x="2" y="0"/>
              <a:chExt cx="6183583" cy="4510040"/>
            </a:xfrm>
          </p:grpSpPr>
          <p:sp>
            <p:nvSpPr>
              <p:cNvPr id="58" name="AutoShape 13">
                <a:extLst>
                  <a:ext uri="{FF2B5EF4-FFF2-40B4-BE49-F238E27FC236}">
                    <a16:creationId xmlns:a16="http://schemas.microsoft.com/office/drawing/2014/main" id="{7E62D532-E575-4B4C-B334-47D0D7794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6214" y="50174"/>
                <a:ext cx="2249616" cy="445986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1" y="21600"/>
                    </a:moveTo>
                    <a:lnTo>
                      <a:pt x="21600" y="10744"/>
                    </a:lnTo>
                    <a:lnTo>
                      <a:pt x="0" y="0"/>
                    </a:lnTo>
                    <a:lnTo>
                      <a:pt x="31" y="2160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59" name="AutoShape 14">
                <a:extLst>
                  <a:ext uri="{FF2B5EF4-FFF2-40B4-BE49-F238E27FC236}">
                    <a16:creationId xmlns:a16="http://schemas.microsoft.com/office/drawing/2014/main" id="{40EAA632-D370-4C43-ABEE-DC5960488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550" y="2269727"/>
                <a:ext cx="2215626" cy="40282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60" name="AutoShape 15">
                <a:extLst>
                  <a:ext uri="{FF2B5EF4-FFF2-40B4-BE49-F238E27FC236}">
                    <a16:creationId xmlns:a16="http://schemas.microsoft.com/office/drawing/2014/main" id="{6F432454-BABF-4242-881E-F512A6C89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1094" y="2225116"/>
                <a:ext cx="2196991" cy="18422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2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  <a:alpha val="64197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61" name="AutoShape 16">
                <a:extLst>
                  <a:ext uri="{FF2B5EF4-FFF2-40B4-BE49-F238E27FC236}">
                    <a16:creationId xmlns:a16="http://schemas.microsoft.com/office/drawing/2014/main" id="{6FFBA2A9-0A00-4423-8B37-7D696F1A0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8242"/>
                <a:ext cx="6176508" cy="225472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194" y="21600"/>
                    </a:moveTo>
                    <a:lnTo>
                      <a:pt x="21600" y="21600"/>
                    </a:lnTo>
                    <a:lnTo>
                      <a:pt x="13782" y="0"/>
                    </a:lnTo>
                    <a:lnTo>
                      <a:pt x="4238" y="0"/>
                    </a:lnTo>
                    <a:lnTo>
                      <a:pt x="0" y="11313"/>
                    </a:lnTo>
                    <a:lnTo>
                      <a:pt x="4194" y="2160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62" name="AutoShape 17">
                <a:extLst>
                  <a:ext uri="{FF2B5EF4-FFF2-40B4-BE49-F238E27FC236}">
                    <a16:creationId xmlns:a16="http://schemas.microsoft.com/office/drawing/2014/main" id="{5338BF86-51E8-4B72-822F-BF88D45D9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7448" y="3007"/>
                <a:ext cx="2806137" cy="2257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4322" y="36"/>
                    </a:lnTo>
                    <a:lnTo>
                      <a:pt x="0" y="0"/>
                    </a:lnTo>
                    <a:lnTo>
                      <a:pt x="17715" y="2157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17427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63" name="AutoShape 18">
                <a:extLst>
                  <a:ext uri="{FF2B5EF4-FFF2-40B4-BE49-F238E27FC236}">
                    <a16:creationId xmlns:a16="http://schemas.microsoft.com/office/drawing/2014/main" id="{54616751-55AC-40BC-ACA4-628DEEC6F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7" y="0"/>
                <a:ext cx="4401852" cy="118677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891" y="0"/>
                    </a:moveTo>
                    <a:lnTo>
                      <a:pt x="0" y="21600"/>
                    </a:lnTo>
                    <a:lnTo>
                      <a:pt x="21600" y="21474"/>
                    </a:lnTo>
                    <a:lnTo>
                      <a:pt x="15814" y="10"/>
                    </a:lnTo>
                    <a:lnTo>
                      <a:pt x="589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>
                      <a:alpha val="14999"/>
                    </a:srgbClr>
                  </a:gs>
                  <a:gs pos="100000">
                    <a:srgbClr val="E2B554">
                      <a:alpha val="14999"/>
                    </a:srgbClr>
                  </a:gs>
                </a:gsLst>
                <a:lin ang="189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64" name="AutoShape 19">
                <a:extLst>
                  <a:ext uri="{FF2B5EF4-FFF2-40B4-BE49-F238E27FC236}">
                    <a16:creationId xmlns:a16="http://schemas.microsoft.com/office/drawing/2014/main" id="{04EE53F2-5DE7-413C-B320-D5E9E906B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7931" y="8550"/>
                <a:ext cx="2510465" cy="224899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2498" y="34"/>
                    </a:lnTo>
                    <a:lnTo>
                      <a:pt x="0" y="0"/>
                    </a:lnTo>
                    <a:lnTo>
                      <a:pt x="20074" y="21555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>
                  <a:alpha val="10597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grpSp>
          <p:nvGrpSpPr>
            <p:cNvPr id="47" name="Group 20">
              <a:extLst>
                <a:ext uri="{FF2B5EF4-FFF2-40B4-BE49-F238E27FC236}">
                  <a16:creationId xmlns:a16="http://schemas.microsoft.com/office/drawing/2014/main" id="{7C0EE78F-0E96-451D-8A59-C96A42B983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86438" y="4297680"/>
              <a:ext cx="1965879" cy="1435649"/>
              <a:chOff x="0" y="0"/>
              <a:chExt cx="6176509" cy="4510040"/>
            </a:xfrm>
          </p:grpSpPr>
          <p:sp>
            <p:nvSpPr>
              <p:cNvPr id="51" name="AutoShape 21">
                <a:extLst>
                  <a:ext uri="{FF2B5EF4-FFF2-40B4-BE49-F238E27FC236}">
                    <a16:creationId xmlns:a16="http://schemas.microsoft.com/office/drawing/2014/main" id="{AC2FE72C-CC32-449F-A2D8-DB87D2BCA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0174"/>
                <a:ext cx="2251145" cy="445986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69" y="21600"/>
                    </a:moveTo>
                    <a:lnTo>
                      <a:pt x="0" y="10744"/>
                    </a:lnTo>
                    <a:lnTo>
                      <a:pt x="21600" y="0"/>
                    </a:lnTo>
                    <a:lnTo>
                      <a:pt x="21569" y="2160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52" name="AutoShape 22">
                <a:extLst>
                  <a:ext uri="{FF2B5EF4-FFF2-40B4-BE49-F238E27FC236}">
                    <a16:creationId xmlns:a16="http://schemas.microsoft.com/office/drawing/2014/main" id="{37E53686-7280-4A16-BCAD-168C6FD4B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42" y="2269727"/>
                <a:ext cx="2224102" cy="40282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53" name="AutoShape 23">
                <a:extLst>
                  <a:ext uri="{FF2B5EF4-FFF2-40B4-BE49-F238E27FC236}">
                    <a16:creationId xmlns:a16="http://schemas.microsoft.com/office/drawing/2014/main" id="{4CD2AD74-4CEC-45E7-B137-9803C424E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56" y="2235116"/>
                <a:ext cx="2196796" cy="18422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2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alpha val="64197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54" name="AutoShape 24">
                <a:extLst>
                  <a:ext uri="{FF2B5EF4-FFF2-40B4-BE49-F238E27FC236}">
                    <a16:creationId xmlns:a16="http://schemas.microsoft.com/office/drawing/2014/main" id="{1326AF75-D7D1-4C27-94DB-B125CF613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" y="8242"/>
                <a:ext cx="6175831" cy="225472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06" y="21600"/>
                    </a:moveTo>
                    <a:lnTo>
                      <a:pt x="0" y="21600"/>
                    </a:lnTo>
                    <a:lnTo>
                      <a:pt x="7818" y="0"/>
                    </a:lnTo>
                    <a:lnTo>
                      <a:pt x="17362" y="0"/>
                    </a:lnTo>
                    <a:lnTo>
                      <a:pt x="21600" y="11313"/>
                    </a:lnTo>
                    <a:lnTo>
                      <a:pt x="17406" y="2160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55" name="AutoShape 25">
                <a:extLst>
                  <a:ext uri="{FF2B5EF4-FFF2-40B4-BE49-F238E27FC236}">
                    <a16:creationId xmlns:a16="http://schemas.microsoft.com/office/drawing/2014/main" id="{CDC43AED-FE10-461B-B24E-F042A2B1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3" y="3007"/>
                <a:ext cx="2798018" cy="2257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17278" y="36"/>
                    </a:lnTo>
                    <a:lnTo>
                      <a:pt x="21600" y="0"/>
                    </a:lnTo>
                    <a:lnTo>
                      <a:pt x="3885" y="21577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AFF93">
                  <a:alpha val="17427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56" name="AutoShape 26">
                <a:extLst>
                  <a:ext uri="{FF2B5EF4-FFF2-40B4-BE49-F238E27FC236}">
                    <a16:creationId xmlns:a16="http://schemas.microsoft.com/office/drawing/2014/main" id="{7458BADD-FA93-46F5-809B-11269FF88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9328" y="0"/>
                <a:ext cx="4402116" cy="1186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709" y="0"/>
                    </a:moveTo>
                    <a:lnTo>
                      <a:pt x="21600" y="21600"/>
                    </a:lnTo>
                    <a:lnTo>
                      <a:pt x="0" y="21474"/>
                    </a:lnTo>
                    <a:lnTo>
                      <a:pt x="5786" y="10"/>
                    </a:lnTo>
                    <a:lnTo>
                      <a:pt x="15709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A8E584">
                      <a:alpha val="17554"/>
                    </a:srgbClr>
                  </a:gs>
                  <a:gs pos="100000">
                    <a:srgbClr val="FFFFFF">
                      <a:alpha val="17554"/>
                    </a:srgbClr>
                  </a:gs>
                </a:gsLst>
                <a:lin ang="27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57" name="AutoShape 27">
                <a:extLst>
                  <a:ext uri="{FF2B5EF4-FFF2-40B4-BE49-F238E27FC236}">
                    <a16:creationId xmlns:a16="http://schemas.microsoft.com/office/drawing/2014/main" id="{01317248-6F74-420C-BC50-4EF4582AF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70" y="8550"/>
                <a:ext cx="2503063" cy="224899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19102" y="34"/>
                    </a:lnTo>
                    <a:lnTo>
                      <a:pt x="21600" y="0"/>
                    </a:lnTo>
                    <a:lnTo>
                      <a:pt x="1526" y="21555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>
                  <a:alpha val="190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10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sp>
          <p:nvSpPr>
            <p:cNvPr id="48" name="Text Box 28">
              <a:extLst>
                <a:ext uri="{FF2B5EF4-FFF2-40B4-BE49-F238E27FC236}">
                  <a16:creationId xmlns:a16="http://schemas.microsoft.com/office/drawing/2014/main" id="{B6B87361-73BF-44CB-AB63-1D2D55BBC0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40476" y="2362201"/>
              <a:ext cx="1101444" cy="565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rPr>
                <a:t>고객</a:t>
              </a:r>
              <a:endParaRPr lang="ko-K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50" name="Text Box 30">
              <a:extLst>
                <a:ext uri="{FF2B5EF4-FFF2-40B4-BE49-F238E27FC236}">
                  <a16:creationId xmlns:a16="http://schemas.microsoft.com/office/drawing/2014/main" id="{40513EFA-9CB2-4BEF-A324-64BAA9AC1EE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099437" y="2883386"/>
              <a:ext cx="539526" cy="504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ko-KR" altLang="ko-KR" sz="2000" b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4" name="Text Box 33">
              <a:extLst>
                <a:ext uri="{FF2B5EF4-FFF2-40B4-BE49-F238E27FC236}">
                  <a16:creationId xmlns:a16="http://schemas.microsoft.com/office/drawing/2014/main" id="{A7BE0E5F-0D89-49D7-A8E4-BB978A86AF2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16413" y="2175399"/>
              <a:ext cx="3316042" cy="1025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신용 거래 내역이 부족해도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상환 능력이 충분한 경우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대출 가능해짐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 panose="020B0604020202020204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6AE5E13-C5BF-4847-9A10-E8594DBF18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760" y="3045184"/>
              <a:ext cx="3198175" cy="1468079"/>
              <a:chOff x="-2690802" y="-568405"/>
              <a:chExt cx="7603426" cy="3489812"/>
            </a:xfrm>
          </p:grpSpPr>
          <p:sp>
            <p:nvSpPr>
              <p:cNvPr id="39" name="Text Box 38">
                <a:extLst>
                  <a:ext uri="{FF2B5EF4-FFF2-40B4-BE49-F238E27FC236}">
                    <a16:creationId xmlns:a16="http://schemas.microsoft.com/office/drawing/2014/main" id="{264C96B5-DA5C-4DC8-8B06-E4A5ACBF42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2549359" y="-568405"/>
                <a:ext cx="7461981" cy="11218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 panose="020B0604020202020204" pitchFamily="34" charset="0"/>
                  </a:rPr>
                  <a:t>신용도 예측 변수 다각화</a:t>
                </a:r>
              </a:p>
            </p:txBody>
          </p:sp>
          <p:sp>
            <p:nvSpPr>
              <p:cNvPr id="40" name="Text Box 39">
                <a:extLst>
                  <a:ext uri="{FF2B5EF4-FFF2-40B4-BE49-F238E27FC236}">
                    <a16:creationId xmlns:a16="http://schemas.microsoft.com/office/drawing/2014/main" id="{7C9B358E-B77A-4CF2-91E1-2D2A5C0677A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2690802" y="482659"/>
                <a:ext cx="7603426" cy="2438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50800" tIns="50800" rIns="50800" bIns="50800">
                <a:spAutoFit/>
              </a:bodyPr>
              <a:lstStyle/>
              <a:p>
                <a:pPr algn="r">
                  <a:buClr>
                    <a:schemeClr val="tx2"/>
                  </a:buClr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금액 상환 능력 뿐만 아니라 다양한 지표를 통해 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>
                  <a:buClr>
                    <a:schemeClr val="tx2"/>
                  </a:buClr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통합적인 예측력을 가지게 됨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75" name="Text Box 39">
              <a:extLst>
                <a:ext uri="{FF2B5EF4-FFF2-40B4-BE49-F238E27FC236}">
                  <a16:creationId xmlns:a16="http://schemas.microsoft.com/office/drawing/2014/main" id="{AC86799A-B46C-4C2C-88E9-B50A13F3D30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43063" y="4162743"/>
              <a:ext cx="3807552" cy="1025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신용 정보가 없는 잠재 고객의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대출을 승인 함으로써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 고객 확보 가능</a:t>
              </a:r>
              <a:endParaRPr lang="ko-KR" altLang="ko-K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Text Box 38">
              <a:extLst>
                <a:ext uri="{FF2B5EF4-FFF2-40B4-BE49-F238E27FC236}">
                  <a16:creationId xmlns:a16="http://schemas.microsoft.com/office/drawing/2014/main" id="{6196B4E6-5CA9-41D9-A57F-3388405E31A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35220" y="4423919"/>
              <a:ext cx="663643" cy="4719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rPr>
                <a:t>기업</a:t>
              </a:r>
              <a:endParaRPr lang="ko-K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endParaRPr>
            </a:p>
          </p:txBody>
        </p:sp>
        <p:sp>
          <p:nvSpPr>
            <p:cNvPr id="80" name="Text Box 28">
              <a:extLst>
                <a:ext uri="{FF2B5EF4-FFF2-40B4-BE49-F238E27FC236}">
                  <a16:creationId xmlns:a16="http://schemas.microsoft.com/office/drawing/2014/main" id="{1D02FBE3-C4C2-409C-84F4-327B62BBFD5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79316" y="3337561"/>
              <a:ext cx="1101444" cy="565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rPr>
                <a:t>분석</a:t>
              </a:r>
              <a:endParaRPr lang="ko-K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23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orrowing money from family Think again think Home Credit">
            <a:hlinkClick r:id="" action="ppaction://media"/>
            <a:extLst>
              <a:ext uri="{FF2B5EF4-FFF2-40B4-BE49-F238E27FC236}">
                <a16:creationId xmlns:a16="http://schemas.microsoft.com/office/drawing/2014/main" id="{5EED33A9-A29F-450C-B8AE-BE1061FC84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7583" y="1280160"/>
            <a:ext cx="8347110" cy="46952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9C8A41-3A5E-46BB-B4EF-E889EB3F3DA4}"/>
              </a:ext>
            </a:extLst>
          </p:cNvPr>
          <p:cNvSpPr/>
          <p:nvPr/>
        </p:nvSpPr>
        <p:spPr>
          <a:xfrm>
            <a:off x="1583279" y="5996979"/>
            <a:ext cx="916829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ea typeface="나눔스퀘어" panose="020B0600000101010101" pitchFamily="50" charset="-127"/>
                <a:cs typeface="Calibri" panose="020F0502020204030204" pitchFamily="34" charset="0"/>
              </a:rPr>
              <a:t>Borrowing money from family? Think again, think Home Credit (2017)</a:t>
            </a:r>
          </a:p>
        </p:txBody>
      </p:sp>
    </p:spTree>
    <p:extLst>
      <p:ext uri="{BB962C8B-B14F-4D97-AF65-F5344CB8AC3E}">
        <p14:creationId xmlns:p14="http://schemas.microsoft.com/office/powerpoint/2010/main" val="194926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ì£¼íê°ì ëí ì´ë¯¸ì§">
            <a:extLst>
              <a:ext uri="{FF2B5EF4-FFF2-40B4-BE49-F238E27FC236}">
                <a16:creationId xmlns:a16="http://schemas.microsoft.com/office/drawing/2014/main" id="{0B0DC487-5F16-4A86-BC98-8AAE3BAB3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33"/>
          <a:stretch/>
        </p:blipFill>
        <p:spPr bwMode="auto">
          <a:xfrm>
            <a:off x="5548473" y="1316099"/>
            <a:ext cx="5984527" cy="254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7F411-5C79-4841-870C-D98EF29579D9}"/>
              </a:ext>
            </a:extLst>
          </p:cNvPr>
          <p:cNvSpPr/>
          <p:nvPr/>
        </p:nvSpPr>
        <p:spPr>
          <a:xfrm>
            <a:off x="1037590" y="3489752"/>
            <a:ext cx="4098290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1997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체코에서 설립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네덜란드에 본사 위치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개국에서 사업을 운영하는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국제적인 비은행 소비자 금융 기관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FE2E1D-03AB-4C1B-9916-DBCEE855B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876496"/>
              </p:ext>
            </p:extLst>
          </p:nvPr>
        </p:nvGraphicFramePr>
        <p:xfrm>
          <a:off x="5541645" y="4025583"/>
          <a:ext cx="4006850" cy="1341120"/>
        </p:xfrm>
        <a:graphic>
          <a:graphicData uri="http://schemas.openxmlformats.org/drawingml/2006/table">
            <a:tbl>
              <a:tblPr>
                <a:solidFill>
                  <a:srgbClr val="F8F8F8">
                    <a:alpha val="32157"/>
                  </a:srgbClr>
                </a:solidFill>
              </a:tblPr>
              <a:tblGrid>
                <a:gridCol w="1414244">
                  <a:extLst>
                    <a:ext uri="{9D8B030D-6E8A-4147-A177-3AD203B41FA5}">
                      <a16:colId xmlns:a16="http://schemas.microsoft.com/office/drawing/2014/main" val="3128337357"/>
                    </a:ext>
                  </a:extLst>
                </a:gridCol>
                <a:gridCol w="2592606">
                  <a:extLst>
                    <a:ext uri="{9D8B030D-6E8A-4147-A177-3AD203B41FA5}">
                      <a16:colId xmlns:a16="http://schemas.microsoft.com/office/drawing/2014/main" val="2882095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 이익</a:t>
                      </a:r>
                      <a:endParaRPr lang="ko-KR" altLang="en-US" sz="16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31.23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 </a:t>
                      </a:r>
                      <a:r>
                        <a:rPr lang="ko-KR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(2017)</a:t>
                      </a:r>
                      <a:endParaRPr lang="ko-KR" altLang="en-US" sz="16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514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당기 순이익</a:t>
                      </a:r>
                      <a:endParaRPr lang="ko-KR" altLang="en-US" sz="16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€ 244 million (2017)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947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 자산</a:t>
                      </a:r>
                      <a:endParaRPr lang="ko-KR" altLang="en-US" sz="16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215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 유로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(2017)</a:t>
                      </a:r>
                      <a:endParaRPr lang="ko-KR" altLang="en-US" sz="16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53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 자본</a:t>
                      </a:r>
                      <a:endParaRPr lang="ko-KR" altLang="en-US" sz="16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억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3,000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 유로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(2017)</a:t>
                      </a:r>
                      <a:endParaRPr lang="ko-KR" altLang="en-US" sz="16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369969"/>
                  </a:ext>
                </a:extLst>
              </a:tr>
            </a:tbl>
          </a:graphicData>
        </a:graphic>
      </p:graphicFrame>
      <p:pic>
        <p:nvPicPr>
          <p:cNvPr id="41" name="Picture 4" descr="ì£¼í ì ì©ì ëí ì´ë¯¸ì§ ê²°ê³¼">
            <a:extLst>
              <a:ext uri="{FF2B5EF4-FFF2-40B4-BE49-F238E27FC236}">
                <a16:creationId xmlns:a16="http://schemas.microsoft.com/office/drawing/2014/main" id="{0A060187-D857-4FBB-AFD2-D0EDB8CAE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3" y="1497621"/>
            <a:ext cx="3570287" cy="209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1AB7F033-31DD-4F78-91C0-5B964918D9A2}"/>
              </a:ext>
            </a:extLst>
          </p:cNvPr>
          <p:cNvSpPr/>
          <p:nvPr/>
        </p:nvSpPr>
        <p:spPr>
          <a:xfrm>
            <a:off x="748030" y="3489564"/>
            <a:ext cx="457200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792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08443D40-4075-4241-B20B-90113159EF0C}"/>
              </a:ext>
            </a:extLst>
          </p:cNvPr>
          <p:cNvSpPr/>
          <p:nvPr/>
        </p:nvSpPr>
        <p:spPr>
          <a:xfrm>
            <a:off x="7210256" y="4325620"/>
            <a:ext cx="172800" cy="574040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3357BB-1E06-407C-A934-F54BD6C11E25}"/>
              </a:ext>
            </a:extLst>
          </p:cNvPr>
          <p:cNvSpPr/>
          <p:nvPr/>
        </p:nvSpPr>
        <p:spPr>
          <a:xfrm>
            <a:off x="1600200" y="4325620"/>
            <a:ext cx="172800" cy="574040"/>
          </a:xfrm>
          <a:prstGeom prst="rect">
            <a:avLst/>
          </a:prstGeom>
          <a:solidFill>
            <a:srgbClr val="E16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03FB96-F21B-410E-8B42-7FB7944880DD}"/>
              </a:ext>
            </a:extLst>
          </p:cNvPr>
          <p:cNvGrpSpPr/>
          <p:nvPr/>
        </p:nvGrpSpPr>
        <p:grpSpPr>
          <a:xfrm>
            <a:off x="961232" y="2510066"/>
            <a:ext cx="10605928" cy="1926997"/>
            <a:chOff x="1825626" y="2543175"/>
            <a:chExt cx="20969391" cy="3809941"/>
          </a:xfrm>
        </p:grpSpPr>
        <p:grpSp>
          <p:nvGrpSpPr>
            <p:cNvPr id="17" name="Group 2">
              <a:extLst>
                <a:ext uri="{FF2B5EF4-FFF2-40B4-BE49-F238E27FC236}">
                  <a16:creationId xmlns:a16="http://schemas.microsoft.com/office/drawing/2014/main" id="{679EAE8E-138C-403C-997F-FB84F32A26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5626" y="2543175"/>
              <a:ext cx="9765034" cy="3809941"/>
              <a:chOff x="1" y="0"/>
              <a:chExt cx="9765681" cy="3810209"/>
            </a:xfrm>
          </p:grpSpPr>
          <p:grpSp>
            <p:nvGrpSpPr>
              <p:cNvPr id="18" name="Group 3">
                <a:extLst>
                  <a:ext uri="{FF2B5EF4-FFF2-40B4-BE49-F238E27FC236}">
                    <a16:creationId xmlns:a16="http://schemas.microsoft.com/office/drawing/2014/main" id="{BE1F520F-5DDE-4A65-A33F-B2BA538379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" y="0"/>
                <a:ext cx="9765681" cy="3807959"/>
                <a:chOff x="1" y="0"/>
                <a:chExt cx="9765681" cy="3807959"/>
              </a:xfrm>
            </p:grpSpPr>
            <p:sp>
              <p:nvSpPr>
                <p:cNvPr id="26" name="Oval 4">
                  <a:extLst>
                    <a:ext uri="{FF2B5EF4-FFF2-40B4-BE49-F238E27FC236}">
                      <a16:creationId xmlns:a16="http://schemas.microsoft.com/office/drawing/2014/main" id="{D27EBE24-C4FF-4B6A-89FB-C3C16A4DC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0315" y="2544637"/>
                  <a:ext cx="1270001" cy="1262295"/>
                </a:xfrm>
                <a:prstGeom prst="ellipse">
                  <a:avLst/>
                </a:prstGeom>
                <a:solidFill>
                  <a:srgbClr val="CE283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endParaRPr lang="ko-KR" altLang="ko-KR" sz="3200" b="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27" name="AutoShape 5">
                  <a:extLst>
                    <a:ext uri="{FF2B5EF4-FFF2-40B4-BE49-F238E27FC236}">
                      <a16:creationId xmlns:a16="http://schemas.microsoft.com/office/drawing/2014/main" id="{2E197771-9221-4735-AF26-C327B6E8D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868" y="312306"/>
                  <a:ext cx="8484814" cy="3183347"/>
                </a:xfrm>
                <a:prstGeom prst="roundRect">
                  <a:avLst>
                    <a:gd name="adj" fmla="val 4222"/>
                  </a:avLst>
                </a:prstGeom>
                <a:solidFill>
                  <a:srgbClr val="ECED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endParaRPr lang="ko-KR" altLang="ko-KR" sz="3200" b="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28" name="AutoShape 6">
                  <a:extLst>
                    <a:ext uri="{FF2B5EF4-FFF2-40B4-BE49-F238E27FC236}">
                      <a16:creationId xmlns:a16="http://schemas.microsoft.com/office/drawing/2014/main" id="{74F3A735-30CB-453C-BDA2-199A78F57B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" y="0"/>
                  <a:ext cx="3022407" cy="3807959"/>
                </a:xfrm>
                <a:custGeom>
                  <a:avLst/>
                  <a:gdLst>
                    <a:gd name="T0" fmla="*/ 10800 w 21600"/>
                    <a:gd name="T1" fmla="+- 0 10794 30"/>
                    <a:gd name="T2" fmla="*/ 10794 h 21528"/>
                    <a:gd name="T3" fmla="*/ 10800 w 21600"/>
                    <a:gd name="T4" fmla="+- 0 10794 30"/>
                    <a:gd name="T5" fmla="*/ 10794 h 21528"/>
                    <a:gd name="T6" fmla="*/ 10800 w 21600"/>
                    <a:gd name="T7" fmla="+- 0 10794 30"/>
                    <a:gd name="T8" fmla="*/ 10794 h 21528"/>
                    <a:gd name="T9" fmla="*/ 10800 w 21600"/>
                    <a:gd name="T10" fmla="+- 0 10794 30"/>
                    <a:gd name="T11" fmla="*/ 10794 h 21528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528">
                      <a:moveTo>
                        <a:pt x="0" y="1068"/>
                      </a:moveTo>
                      <a:lnTo>
                        <a:pt x="0" y="18076"/>
                      </a:lnTo>
                      <a:cubicBezTo>
                        <a:pt x="13" y="18916"/>
                        <a:pt x="409" y="19724"/>
                        <a:pt x="1115" y="20351"/>
                      </a:cubicBezTo>
                      <a:cubicBezTo>
                        <a:pt x="1942" y="21085"/>
                        <a:pt x="3119" y="21511"/>
                        <a:pt x="4362" y="21526"/>
                      </a:cubicBezTo>
                      <a:lnTo>
                        <a:pt x="21600" y="21526"/>
                      </a:lnTo>
                      <a:cubicBezTo>
                        <a:pt x="20101" y="21570"/>
                        <a:pt x="18673" y="21020"/>
                        <a:pt x="17793" y="20059"/>
                      </a:cubicBezTo>
                      <a:cubicBezTo>
                        <a:pt x="17208" y="19420"/>
                        <a:pt x="16915" y="18644"/>
                        <a:pt x="16961" y="17856"/>
                      </a:cubicBezTo>
                      <a:lnTo>
                        <a:pt x="16961" y="1188"/>
                      </a:lnTo>
                      <a:cubicBezTo>
                        <a:pt x="16993" y="930"/>
                        <a:pt x="16906" y="672"/>
                        <a:pt x="16717" y="461"/>
                      </a:cubicBezTo>
                      <a:cubicBezTo>
                        <a:pt x="16432" y="144"/>
                        <a:pt x="15955" y="-30"/>
                        <a:pt x="15465" y="4"/>
                      </a:cubicBezTo>
                      <a:lnTo>
                        <a:pt x="1455" y="4"/>
                      </a:lnTo>
                      <a:cubicBezTo>
                        <a:pt x="1057" y="-11"/>
                        <a:pt x="671" y="109"/>
                        <a:pt x="393" y="333"/>
                      </a:cubicBezTo>
                      <a:cubicBezTo>
                        <a:pt x="149" y="530"/>
                        <a:pt x="9" y="793"/>
                        <a:pt x="0" y="1068"/>
                      </a:cubicBezTo>
                      <a:close/>
                    </a:path>
                  </a:pathLst>
                </a:custGeom>
                <a:solidFill>
                  <a:srgbClr val="E1626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endParaRPr lang="ko-KR" altLang="ko-KR" sz="3200" b="0" dirty="0"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19" name="Text Box 7">
                <a:extLst>
                  <a:ext uri="{FF2B5EF4-FFF2-40B4-BE49-F238E27FC236}">
                    <a16:creationId xmlns:a16="http://schemas.microsoft.com/office/drawing/2014/main" id="{F9692FF4-7136-428B-A9CE-FE8CBC12BC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0743" y="1071179"/>
                <a:ext cx="1487535" cy="1376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 panose="020B0604020202020204" pitchFamily="34" charset="0"/>
                  </a:rPr>
                  <a:t>특징</a:t>
                </a:r>
                <a:endPara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endParaRP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 panose="020B0604020202020204" pitchFamily="34" charset="0"/>
                  </a:rPr>
                  <a:t>1</a:t>
                </a:r>
                <a:endParaRPr lang="ko-KR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2" name="Text Box 10">
                <a:extLst>
                  <a:ext uri="{FF2B5EF4-FFF2-40B4-BE49-F238E27FC236}">
                    <a16:creationId xmlns:a16="http://schemas.microsoft.com/office/drawing/2014/main" id="{786B5008-DD1D-4F69-A9EE-DD4E250A466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44507" y="460314"/>
                <a:ext cx="5857361" cy="25885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신용 기록이 거의 없는 </a:t>
                </a:r>
                <a:endPara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고객 대출에</a:t>
                </a:r>
                <a:endPara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중점을 두고 있는 기업</a:t>
                </a:r>
                <a:endPara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AutoShape 12">
                <a:extLst>
                  <a:ext uri="{FF2B5EF4-FFF2-40B4-BE49-F238E27FC236}">
                    <a16:creationId xmlns:a16="http://schemas.microsoft.com/office/drawing/2014/main" id="{FEFA8E37-60B4-4DCC-8247-1C0A7ABE0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9" y="3305544"/>
                <a:ext cx="2936264" cy="5046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79" y="0"/>
                    </a:moveTo>
                    <a:cubicBezTo>
                      <a:pt x="14637" y="4526"/>
                      <a:pt x="11703" y="6823"/>
                      <a:pt x="8756" y="6832"/>
                    </a:cubicBezTo>
                    <a:cubicBezTo>
                      <a:pt x="5798" y="6840"/>
                      <a:pt x="2853" y="4542"/>
                      <a:pt x="0" y="0"/>
                    </a:cubicBezTo>
                    <a:cubicBezTo>
                      <a:pt x="185" y="5217"/>
                      <a:pt x="631" y="10000"/>
                      <a:pt x="1282" y="13747"/>
                    </a:cubicBezTo>
                    <a:cubicBezTo>
                      <a:pt x="2109" y="18511"/>
                      <a:pt x="3212" y="21311"/>
                      <a:pt x="4375" y="21600"/>
                    </a:cubicBezTo>
                    <a:lnTo>
                      <a:pt x="21600" y="21600"/>
                    </a:lnTo>
                    <a:cubicBezTo>
                      <a:pt x="20398" y="20918"/>
                      <a:pt x="19288" y="17558"/>
                      <a:pt x="18501" y="12222"/>
                    </a:cubicBezTo>
                    <a:cubicBezTo>
                      <a:pt x="17986" y="8725"/>
                      <a:pt x="17634" y="4517"/>
                      <a:pt x="17479" y="0"/>
                    </a:cubicBezTo>
                    <a:close/>
                  </a:path>
                </a:pathLst>
              </a:custGeom>
              <a:solidFill>
                <a:srgbClr val="000000">
                  <a:alpha val="4491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32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5" name="AutoShape 13">
                <a:extLst>
                  <a:ext uri="{FF2B5EF4-FFF2-40B4-BE49-F238E27FC236}">
                    <a16:creationId xmlns:a16="http://schemas.microsoft.com/office/drawing/2014/main" id="{A90C473A-02AD-47D8-958A-DC372CBBB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4" y="56702"/>
                <a:ext cx="2236391" cy="225524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7536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3200" b="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grpSp>
          <p:nvGrpSpPr>
            <p:cNvPr id="29" name="Group 26">
              <a:extLst>
                <a:ext uri="{FF2B5EF4-FFF2-40B4-BE49-F238E27FC236}">
                  <a16:creationId xmlns:a16="http://schemas.microsoft.com/office/drawing/2014/main" id="{F24E1B8C-22BA-4C36-BA95-00C07D62D3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91752" y="2543175"/>
              <a:ext cx="10003265" cy="3809941"/>
              <a:chOff x="0" y="0"/>
              <a:chExt cx="10003927" cy="3810209"/>
            </a:xfrm>
          </p:grpSpPr>
          <p:grpSp>
            <p:nvGrpSpPr>
              <p:cNvPr id="30" name="Group 27">
                <a:extLst>
                  <a:ext uri="{FF2B5EF4-FFF2-40B4-BE49-F238E27FC236}">
                    <a16:creationId xmlns:a16="http://schemas.microsoft.com/office/drawing/2014/main" id="{F8487F62-060E-4762-B8AC-2A4B462FC7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9765682" cy="3807959"/>
                <a:chOff x="0" y="0"/>
                <a:chExt cx="9765682" cy="3807959"/>
              </a:xfrm>
            </p:grpSpPr>
            <p:sp>
              <p:nvSpPr>
                <p:cNvPr id="38" name="Oval 28">
                  <a:extLst>
                    <a:ext uri="{FF2B5EF4-FFF2-40B4-BE49-F238E27FC236}">
                      <a16:creationId xmlns:a16="http://schemas.microsoft.com/office/drawing/2014/main" id="{A76A4403-8989-48BE-965B-131C56931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0315" y="2544637"/>
                  <a:ext cx="1270001" cy="126229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endParaRPr lang="ko-KR" altLang="ko-KR" sz="3200" b="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9" name="AutoShape 29">
                  <a:extLst>
                    <a:ext uri="{FF2B5EF4-FFF2-40B4-BE49-F238E27FC236}">
                      <a16:creationId xmlns:a16="http://schemas.microsoft.com/office/drawing/2014/main" id="{644DBF13-2E73-469A-90AC-CA88F0857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868" y="312306"/>
                  <a:ext cx="8484814" cy="3183347"/>
                </a:xfrm>
                <a:prstGeom prst="roundRect">
                  <a:avLst>
                    <a:gd name="adj" fmla="val 4222"/>
                  </a:avLst>
                </a:prstGeom>
                <a:solidFill>
                  <a:srgbClr val="ECED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endParaRPr lang="ko-KR" altLang="ko-KR" sz="3200" b="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0" name="AutoShape 30">
                  <a:extLst>
                    <a:ext uri="{FF2B5EF4-FFF2-40B4-BE49-F238E27FC236}">
                      <a16:creationId xmlns:a16="http://schemas.microsoft.com/office/drawing/2014/main" id="{BB137B0F-9E1F-4CAA-BC7D-8C8DDA79E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022407" cy="3807959"/>
                </a:xfrm>
                <a:custGeom>
                  <a:avLst/>
                  <a:gdLst>
                    <a:gd name="T0" fmla="*/ 10800 w 21600"/>
                    <a:gd name="T1" fmla="+- 0 10794 30"/>
                    <a:gd name="T2" fmla="*/ 10794 h 21528"/>
                    <a:gd name="T3" fmla="*/ 10800 w 21600"/>
                    <a:gd name="T4" fmla="+- 0 10794 30"/>
                    <a:gd name="T5" fmla="*/ 10794 h 21528"/>
                    <a:gd name="T6" fmla="*/ 10800 w 21600"/>
                    <a:gd name="T7" fmla="+- 0 10794 30"/>
                    <a:gd name="T8" fmla="*/ 10794 h 21528"/>
                    <a:gd name="T9" fmla="*/ 10800 w 21600"/>
                    <a:gd name="T10" fmla="+- 0 10794 30"/>
                    <a:gd name="T11" fmla="*/ 10794 h 21528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528">
                      <a:moveTo>
                        <a:pt x="0" y="1068"/>
                      </a:moveTo>
                      <a:lnTo>
                        <a:pt x="0" y="18076"/>
                      </a:lnTo>
                      <a:cubicBezTo>
                        <a:pt x="13" y="18916"/>
                        <a:pt x="409" y="19724"/>
                        <a:pt x="1115" y="20351"/>
                      </a:cubicBezTo>
                      <a:cubicBezTo>
                        <a:pt x="1942" y="21085"/>
                        <a:pt x="3119" y="21511"/>
                        <a:pt x="4362" y="21526"/>
                      </a:cubicBezTo>
                      <a:lnTo>
                        <a:pt x="21600" y="21526"/>
                      </a:lnTo>
                      <a:cubicBezTo>
                        <a:pt x="20101" y="21570"/>
                        <a:pt x="18673" y="21020"/>
                        <a:pt x="17793" y="20059"/>
                      </a:cubicBezTo>
                      <a:cubicBezTo>
                        <a:pt x="17208" y="19420"/>
                        <a:pt x="16915" y="18644"/>
                        <a:pt x="16961" y="17856"/>
                      </a:cubicBezTo>
                      <a:lnTo>
                        <a:pt x="16961" y="1188"/>
                      </a:lnTo>
                      <a:cubicBezTo>
                        <a:pt x="16993" y="930"/>
                        <a:pt x="16906" y="672"/>
                        <a:pt x="16717" y="461"/>
                      </a:cubicBezTo>
                      <a:cubicBezTo>
                        <a:pt x="16432" y="144"/>
                        <a:pt x="15955" y="-30"/>
                        <a:pt x="15465" y="4"/>
                      </a:cubicBezTo>
                      <a:lnTo>
                        <a:pt x="1455" y="4"/>
                      </a:lnTo>
                      <a:cubicBezTo>
                        <a:pt x="1057" y="-11"/>
                        <a:pt x="671" y="109"/>
                        <a:pt x="393" y="333"/>
                      </a:cubicBezTo>
                      <a:cubicBezTo>
                        <a:pt x="149" y="530"/>
                        <a:pt x="9" y="793"/>
                        <a:pt x="0" y="1068"/>
                      </a:cubicBezTo>
                      <a:close/>
                    </a:path>
                  </a:pathLst>
                </a:custGeom>
                <a:solidFill>
                  <a:srgbClr val="F4B18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endParaRPr lang="ko-KR" altLang="ko-KR" sz="3200" b="0" dirty="0"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31" name="Text Box 31">
                <a:extLst>
                  <a:ext uri="{FF2B5EF4-FFF2-40B4-BE49-F238E27FC236}">
                    <a16:creationId xmlns:a16="http://schemas.microsoft.com/office/drawing/2014/main" id="{72D4511C-66F6-4359-BADB-5D717057831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1412" y="1232853"/>
                <a:ext cx="1131024" cy="11240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 panose="020B0604020202020204" pitchFamily="34" charset="0"/>
                  </a:rPr>
                  <a:t>특징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 panose="020B0604020202020204" pitchFamily="34" charset="0"/>
                  </a:rPr>
                  <a:t>2</a:t>
                </a:r>
                <a:endParaRPr lang="ko-KR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34" name="Text Box 34">
                <a:extLst>
                  <a:ext uri="{FF2B5EF4-FFF2-40B4-BE49-F238E27FC236}">
                    <a16:creationId xmlns:a16="http://schemas.microsoft.com/office/drawing/2014/main" id="{BAF99969-AB34-4D3F-BEF3-C995684C86A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44507" y="899440"/>
                <a:ext cx="6859420" cy="17669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 panose="020B0604020202020204" pitchFamily="34" charset="0"/>
                  </a:rPr>
                  <a:t>유럽</a:t>
                </a:r>
                <a: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 panose="020B0604020202020204" pitchFamily="34" charset="0"/>
                  </a:rPr>
                  <a:t>, 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 panose="020B0604020202020204" pitchFamily="34" charset="0"/>
                  </a:rPr>
                  <a:t>아시아</a:t>
                </a:r>
                <a:r>
                  <a:rPr lang="en-US" altLang="ko-KR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 panose="020B0604020202020204" pitchFamily="34" charset="0"/>
                  </a:rPr>
                  <a:t>,</a:t>
                </a: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 panose="020B0604020202020204" pitchFamily="34" charset="0"/>
                  </a:rPr>
                  <a:t> 미국 등 </a:t>
                </a:r>
                <a:endPara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 panose="020B0604020202020204" pitchFamily="34" charset="0"/>
                  </a:rPr>
                  <a:t>다국적 통합 고객 데이터 보유</a:t>
                </a:r>
                <a:endParaRPr lang="ko-KR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36" name="AutoShape 36">
                <a:extLst>
                  <a:ext uri="{FF2B5EF4-FFF2-40B4-BE49-F238E27FC236}">
                    <a16:creationId xmlns:a16="http://schemas.microsoft.com/office/drawing/2014/main" id="{37EA0872-DBA6-40D4-B7B8-9C243B9DC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9" y="3305544"/>
                <a:ext cx="2936264" cy="5046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79" y="0"/>
                    </a:moveTo>
                    <a:cubicBezTo>
                      <a:pt x="14637" y="4526"/>
                      <a:pt x="11703" y="6823"/>
                      <a:pt x="8756" y="6832"/>
                    </a:cubicBezTo>
                    <a:cubicBezTo>
                      <a:pt x="5798" y="6840"/>
                      <a:pt x="2853" y="4542"/>
                      <a:pt x="0" y="0"/>
                    </a:cubicBezTo>
                    <a:cubicBezTo>
                      <a:pt x="185" y="5217"/>
                      <a:pt x="631" y="10000"/>
                      <a:pt x="1282" y="13747"/>
                    </a:cubicBezTo>
                    <a:cubicBezTo>
                      <a:pt x="2109" y="18511"/>
                      <a:pt x="3212" y="21311"/>
                      <a:pt x="4375" y="21600"/>
                    </a:cubicBezTo>
                    <a:lnTo>
                      <a:pt x="21600" y="21600"/>
                    </a:lnTo>
                    <a:cubicBezTo>
                      <a:pt x="20398" y="20918"/>
                      <a:pt x="19288" y="17558"/>
                      <a:pt x="18501" y="12222"/>
                    </a:cubicBezTo>
                    <a:cubicBezTo>
                      <a:pt x="17986" y="8725"/>
                      <a:pt x="17634" y="4517"/>
                      <a:pt x="17479" y="0"/>
                    </a:cubicBezTo>
                    <a:close/>
                  </a:path>
                </a:pathLst>
              </a:custGeom>
              <a:solidFill>
                <a:srgbClr val="000000">
                  <a:alpha val="4491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3200" b="0" dirty="0"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7" name="AutoShape 37">
                <a:extLst>
                  <a:ext uri="{FF2B5EF4-FFF2-40B4-BE49-F238E27FC236}">
                    <a16:creationId xmlns:a16="http://schemas.microsoft.com/office/drawing/2014/main" id="{F388B203-F506-4B43-A5BD-3A234E977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4" y="56701"/>
                <a:ext cx="2236391" cy="225525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7536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endParaRPr lang="ko-KR" altLang="ko-KR" sz="3200" b="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32" name="Text Box 39">
            <a:extLst>
              <a:ext uri="{FF2B5EF4-FFF2-40B4-BE49-F238E27FC236}">
                <a16:creationId xmlns:a16="http://schemas.microsoft.com/office/drawing/2014/main" id="{C3DD2367-7557-40BB-9FDC-7747AD5E243E}"/>
              </a:ext>
            </a:extLst>
          </p:cNvPr>
          <p:cNvSpPr txBox="1">
            <a:spLocks/>
          </p:cNvSpPr>
          <p:nvPr/>
        </p:nvSpPr>
        <p:spPr bwMode="auto">
          <a:xfrm>
            <a:off x="2493788" y="4687429"/>
            <a:ext cx="3095851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rPr>
              <a:t>신용 기록 외에도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 panose="020B0604020202020204" pitchFamily="34" charset="0"/>
            </a:endParaRPr>
          </a:p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rPr>
              <a:t>고객을 평가할 수 있는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 panose="020B0604020202020204" pitchFamily="34" charset="0"/>
            </a:endParaRPr>
          </a:p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rPr>
              <a:t>다양한 지표 보유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 Box 39">
            <a:extLst>
              <a:ext uri="{FF2B5EF4-FFF2-40B4-BE49-F238E27FC236}">
                <a16:creationId xmlns:a16="http://schemas.microsoft.com/office/drawing/2014/main" id="{FC46EA3B-3298-4DC4-8253-DEC1A3E7F65A}"/>
              </a:ext>
            </a:extLst>
          </p:cNvPr>
          <p:cNvSpPr txBox="1">
            <a:spLocks/>
          </p:cNvSpPr>
          <p:nvPr/>
        </p:nvSpPr>
        <p:spPr bwMode="auto">
          <a:xfrm>
            <a:off x="8127672" y="4687429"/>
            <a:ext cx="3169593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rPr>
              <a:t>다양한 국가가 모여 있어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 panose="020B0604020202020204" pitchFamily="34" charset="0"/>
            </a:endParaRPr>
          </a:p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rPr>
              <a:t>특정 편향성으로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 panose="020B0604020202020204" pitchFamily="34" charset="0"/>
            </a:endParaRPr>
          </a:p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 panose="020B0604020202020204" pitchFamily="34" charset="0"/>
              </a:rPr>
              <a:t>치우치지 않는 분석 가능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AutoShape 23">
            <a:extLst>
              <a:ext uri="{FF2B5EF4-FFF2-40B4-BE49-F238E27FC236}">
                <a16:creationId xmlns:a16="http://schemas.microsoft.com/office/drawing/2014/main" id="{B15B2B5C-5A9A-4FEB-B483-82508BF01F9A}"/>
              </a:ext>
            </a:extLst>
          </p:cNvPr>
          <p:cNvSpPr>
            <a:spLocks/>
          </p:cNvSpPr>
          <p:nvPr/>
        </p:nvSpPr>
        <p:spPr bwMode="auto">
          <a:xfrm>
            <a:off x="1598980" y="4880543"/>
            <a:ext cx="764879" cy="501952"/>
          </a:xfrm>
          <a:custGeom>
            <a:avLst/>
            <a:gdLst>
              <a:gd name="T0" fmla="+- 0 10812 25"/>
              <a:gd name="T1" fmla="*/ T0 w 21575"/>
              <a:gd name="T2" fmla="*/ 10800 h 21600"/>
              <a:gd name="T3" fmla="+- 0 10812 25"/>
              <a:gd name="T4" fmla="*/ T3 w 21575"/>
              <a:gd name="T5" fmla="*/ 10800 h 21600"/>
              <a:gd name="T6" fmla="+- 0 10812 25"/>
              <a:gd name="T7" fmla="*/ T6 w 21575"/>
              <a:gd name="T8" fmla="*/ 10800 h 21600"/>
              <a:gd name="T9" fmla="+- 0 10812 25"/>
              <a:gd name="T10" fmla="*/ T9 w 2157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5" h="21600">
                <a:moveTo>
                  <a:pt x="1" y="0"/>
                </a:moveTo>
                <a:cubicBezTo>
                  <a:pt x="-25" y="3867"/>
                  <a:pt x="928" y="7746"/>
                  <a:pt x="2862" y="10697"/>
                </a:cubicBezTo>
                <a:cubicBezTo>
                  <a:pt x="4656" y="13433"/>
                  <a:pt x="6973" y="14866"/>
                  <a:pt x="9321" y="15031"/>
                </a:cubicBezTo>
                <a:lnTo>
                  <a:pt x="9321" y="21600"/>
                </a:lnTo>
                <a:lnTo>
                  <a:pt x="21575" y="11243"/>
                </a:lnTo>
                <a:lnTo>
                  <a:pt x="9321" y="880"/>
                </a:lnTo>
                <a:lnTo>
                  <a:pt x="9321" y="7534"/>
                </a:lnTo>
                <a:cubicBezTo>
                  <a:pt x="8228" y="7380"/>
                  <a:pt x="7162" y="6699"/>
                  <a:pt x="6325" y="5421"/>
                </a:cubicBezTo>
                <a:cubicBezTo>
                  <a:pt x="5345" y="3927"/>
                  <a:pt x="4877" y="1958"/>
                  <a:pt x="4904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E16268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ko-KR" altLang="ko-KR" sz="3200" b="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2" name="AutoShape 23">
            <a:extLst>
              <a:ext uri="{FF2B5EF4-FFF2-40B4-BE49-F238E27FC236}">
                <a16:creationId xmlns:a16="http://schemas.microsoft.com/office/drawing/2014/main" id="{2ECE9315-F15E-43BD-A6EB-9BBAEB8D7E19}"/>
              </a:ext>
            </a:extLst>
          </p:cNvPr>
          <p:cNvSpPr>
            <a:spLocks/>
          </p:cNvSpPr>
          <p:nvPr/>
        </p:nvSpPr>
        <p:spPr bwMode="auto">
          <a:xfrm>
            <a:off x="7206841" y="4865795"/>
            <a:ext cx="764879" cy="501952"/>
          </a:xfrm>
          <a:custGeom>
            <a:avLst/>
            <a:gdLst>
              <a:gd name="T0" fmla="+- 0 10812 25"/>
              <a:gd name="T1" fmla="*/ T0 w 21575"/>
              <a:gd name="T2" fmla="*/ 10800 h 21600"/>
              <a:gd name="T3" fmla="+- 0 10812 25"/>
              <a:gd name="T4" fmla="*/ T3 w 21575"/>
              <a:gd name="T5" fmla="*/ 10800 h 21600"/>
              <a:gd name="T6" fmla="+- 0 10812 25"/>
              <a:gd name="T7" fmla="*/ T6 w 21575"/>
              <a:gd name="T8" fmla="*/ 10800 h 21600"/>
              <a:gd name="T9" fmla="+- 0 10812 25"/>
              <a:gd name="T10" fmla="*/ T9 w 2157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5" h="21600">
                <a:moveTo>
                  <a:pt x="1" y="0"/>
                </a:moveTo>
                <a:cubicBezTo>
                  <a:pt x="-25" y="3867"/>
                  <a:pt x="928" y="7746"/>
                  <a:pt x="2862" y="10697"/>
                </a:cubicBezTo>
                <a:cubicBezTo>
                  <a:pt x="4656" y="13433"/>
                  <a:pt x="6973" y="14866"/>
                  <a:pt x="9321" y="15031"/>
                </a:cubicBezTo>
                <a:lnTo>
                  <a:pt x="9321" y="21600"/>
                </a:lnTo>
                <a:lnTo>
                  <a:pt x="21575" y="11243"/>
                </a:lnTo>
                <a:lnTo>
                  <a:pt x="9321" y="880"/>
                </a:lnTo>
                <a:lnTo>
                  <a:pt x="9321" y="7534"/>
                </a:lnTo>
                <a:cubicBezTo>
                  <a:pt x="8228" y="7380"/>
                  <a:pt x="7162" y="6699"/>
                  <a:pt x="6325" y="5421"/>
                </a:cubicBezTo>
                <a:cubicBezTo>
                  <a:pt x="5345" y="3927"/>
                  <a:pt x="4877" y="1958"/>
                  <a:pt x="4904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F4B183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endParaRPr lang="ko-KR" altLang="ko-KR" sz="3200" b="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" name="Text Box 43">
            <a:extLst>
              <a:ext uri="{FF2B5EF4-FFF2-40B4-BE49-F238E27FC236}">
                <a16:creationId xmlns:a16="http://schemas.microsoft.com/office/drawing/2014/main" id="{9090F82E-F3D6-4128-9FD0-765CB7FC4F4F}"/>
              </a:ext>
            </a:extLst>
          </p:cNvPr>
          <p:cNvSpPr txBox="1">
            <a:spLocks/>
          </p:cNvSpPr>
          <p:nvPr/>
        </p:nvSpPr>
        <p:spPr bwMode="auto">
          <a:xfrm>
            <a:off x="923877" y="147952"/>
            <a:ext cx="3660932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altLang="ko-KR" sz="2200" b="0" dirty="0">
                <a:solidFill>
                  <a:srgbClr val="D2593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Home Credit </a:t>
            </a:r>
            <a:r>
              <a:rPr lang="en-US" altLang="ko-KR" sz="2200" dirty="0">
                <a:solidFill>
                  <a:srgbClr val="D2593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Dataset</a:t>
            </a:r>
            <a:endParaRPr lang="en-US" altLang="ko-KR" sz="2200" b="0" dirty="0">
              <a:solidFill>
                <a:srgbClr val="D2593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vl="0"/>
            <a:r>
              <a:rPr lang="ko-KR" altLang="en-US" sz="20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기업 소개 및 제공 데이터 정보</a:t>
            </a:r>
            <a:endParaRPr lang="ko-KR" altLang="ko-KR" sz="2400" b="0" dirty="0">
              <a:solidFill>
                <a:srgbClr val="D2593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953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6385</TotalTime>
  <Words>3440</Words>
  <Application>Microsoft Office PowerPoint</Application>
  <PresentationFormat>와이드스크린</PresentationFormat>
  <Paragraphs>686</Paragraphs>
  <Slides>40</Slides>
  <Notes>30</Notes>
  <HiddenSlides>7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4" baseType="lpstr">
      <vt:lpstr>Arial</vt:lpstr>
      <vt:lpstr>나눔스퀘어 Bold</vt:lpstr>
      <vt:lpstr>나눔스퀘어라운드 ExtraBold</vt:lpstr>
      <vt:lpstr>Helvetica Neue</vt:lpstr>
      <vt:lpstr>Calibri</vt:lpstr>
      <vt:lpstr>나눔스퀘어 ExtraBold</vt:lpstr>
      <vt:lpstr>맑은 고딕</vt:lpstr>
      <vt:lpstr>나눔스퀘어</vt:lpstr>
      <vt:lpstr>나눔고딕 ExtraBold</vt:lpstr>
      <vt:lpstr>Wingdings</vt:lpstr>
      <vt:lpstr>나눔바른고딕</vt:lpstr>
      <vt:lpstr>Helvetica Light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 Eunsun</dc:creator>
  <cp:lastModifiedBy>Noh Eunsun</cp:lastModifiedBy>
  <cp:revision>564</cp:revision>
  <cp:lastPrinted>2018-10-07T07:35:11Z</cp:lastPrinted>
  <dcterms:created xsi:type="dcterms:W3CDTF">2018-10-02T09:19:40Z</dcterms:created>
  <dcterms:modified xsi:type="dcterms:W3CDTF">2018-10-23T14:13:26Z</dcterms:modified>
</cp:coreProperties>
</file>